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2" r:id="rId2"/>
    <p:sldMasterId id="2147483667" r:id="rId3"/>
    <p:sldMasterId id="2147483675" r:id="rId4"/>
  </p:sldMasterIdLst>
  <p:notesMasterIdLst>
    <p:notesMasterId r:id="rId22"/>
  </p:notesMasterIdLst>
  <p:handoutMasterIdLst>
    <p:handoutMasterId r:id="rId23"/>
  </p:handoutMasterIdLst>
  <p:sldIdLst>
    <p:sldId id="257" r:id="rId5"/>
    <p:sldId id="262" r:id="rId6"/>
    <p:sldId id="285" r:id="rId7"/>
    <p:sldId id="286" r:id="rId8"/>
    <p:sldId id="287" r:id="rId9"/>
    <p:sldId id="288" r:id="rId10"/>
    <p:sldId id="291" r:id="rId11"/>
    <p:sldId id="293" r:id="rId12"/>
    <p:sldId id="295" r:id="rId13"/>
    <p:sldId id="551" r:id="rId14"/>
    <p:sldId id="548" r:id="rId15"/>
    <p:sldId id="549" r:id="rId16"/>
    <p:sldId id="550" r:id="rId17"/>
    <p:sldId id="546" r:id="rId18"/>
    <p:sldId id="544" r:id="rId19"/>
    <p:sldId id="296" r:id="rId20"/>
    <p:sldId id="284" r:id="rId2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6"/>
    <p:restoredTop sz="96327"/>
  </p:normalViewPr>
  <p:slideViewPr>
    <p:cSldViewPr snapToGrid="0" snapToObjects="1">
      <p:cViewPr varScale="1">
        <p:scale>
          <a:sx n="83" d="100"/>
          <a:sy n="83" d="100"/>
        </p:scale>
        <p:origin x="696" y="60"/>
      </p:cViewPr>
      <p:guideLst/>
    </p:cSldViewPr>
  </p:slideViewPr>
  <p:notesTextViewPr>
    <p:cViewPr>
      <p:scale>
        <a:sx n="1" d="1"/>
        <a:sy n="1" d="1"/>
      </p:scale>
      <p:origin x="0" y="0"/>
    </p:cViewPr>
  </p:notesTextViewPr>
  <p:notesViewPr>
    <p:cSldViewPr snapToGrid="0" snapToObjects="1">
      <p:cViewPr varScale="1">
        <p:scale>
          <a:sx n="117" d="100"/>
          <a:sy n="117" d="100"/>
        </p:scale>
        <p:origin x="4200"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customXml" Target="../customXml/item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B5CDC80-99BF-6F48-B0E2-B1226B019886}"/>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a:extLst>
              <a:ext uri="{FF2B5EF4-FFF2-40B4-BE49-F238E27FC236}">
                <a16:creationId xmlns:a16="http://schemas.microsoft.com/office/drawing/2014/main" id="{68A6EAEA-D2B2-CB4B-AAB4-96FF7B76DF76}"/>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E37C8F08-E13A-9F4D-910D-D474983ECC7F}" type="datetimeFigureOut">
              <a:rPr lang="en-US" smtClean="0"/>
              <a:t>10/20/2025</a:t>
            </a:fld>
            <a:endParaRPr lang="en-US"/>
          </a:p>
        </p:txBody>
      </p:sp>
      <p:sp>
        <p:nvSpPr>
          <p:cNvPr id="4" name="Footer Placeholder 3">
            <a:extLst>
              <a:ext uri="{FF2B5EF4-FFF2-40B4-BE49-F238E27FC236}">
                <a16:creationId xmlns:a16="http://schemas.microsoft.com/office/drawing/2014/main" id="{414C3013-C41D-CC4B-B4DA-2F814A8F81A3}"/>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23AAFFF-7D42-A34C-B103-A0EFDA8FFB84}"/>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2C0B907-6911-2A44-B86A-55CF3E23330B}" type="slidenum">
              <a:rPr lang="en-US" smtClean="0"/>
              <a:t>‹#›</a:t>
            </a:fld>
            <a:endParaRPr lang="en-US"/>
          </a:p>
        </p:txBody>
      </p:sp>
    </p:spTree>
    <p:extLst>
      <p:ext uri="{BB962C8B-B14F-4D97-AF65-F5344CB8AC3E}">
        <p14:creationId xmlns:p14="http://schemas.microsoft.com/office/powerpoint/2010/main" val="3904879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11242434-899D-8146-8635-5447D81B0736}" type="datetimeFigureOut">
              <a:rPr lang="en-US" smtClean="0"/>
              <a:t>10/20/2025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0178084-7D85-1A41-AE8C-5219F338E095}" type="slidenum">
              <a:rPr lang="en-US" smtClean="0"/>
              <a:t>‹#›</a:t>
            </a:fld>
            <a:endParaRPr lang="en-US"/>
          </a:p>
        </p:txBody>
      </p:sp>
    </p:spTree>
    <p:extLst>
      <p:ext uri="{BB962C8B-B14F-4D97-AF65-F5344CB8AC3E}">
        <p14:creationId xmlns:p14="http://schemas.microsoft.com/office/powerpoint/2010/main" val="3650735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enroll in one of these Medicare plan options, enrollees must be eligible for Medicare Part A and enrolled in Medicare Part B.</a:t>
            </a:r>
          </a:p>
          <a:p>
            <a:r>
              <a:rPr lang="en-US" dirty="0"/>
              <a:t>In addition, members must </a:t>
            </a:r>
            <a:r>
              <a:rPr kumimoji="0" lang="en-US" sz="1200" b="0" i="0" u="none" strike="noStrike" kern="1200" cap="none" spc="0" normalizeH="0" baseline="0" noProof="0" dirty="0">
                <a:ln>
                  <a:noFill/>
                </a:ln>
                <a:solidFill>
                  <a:srgbClr val="0E4876"/>
                </a:solidFill>
                <a:effectLst/>
                <a:uLnTx/>
                <a:uFillTx/>
                <a:latin typeface="DM Sans" pitchFamily="2" charset="0"/>
                <a:ea typeface="Calibri" panose="020F0502020204030204" pitchFamily="34" charset="0"/>
              </a:rPr>
              <a:t>permanently reside in the plan service area. </a:t>
            </a:r>
          </a:p>
          <a:p>
            <a:r>
              <a:rPr kumimoji="0" lang="en-US" sz="1200" b="0" i="0" u="none" strike="noStrike" kern="1200" cap="none" spc="0" normalizeH="0" baseline="0" noProof="0" dirty="0">
                <a:ln>
                  <a:noFill/>
                </a:ln>
                <a:solidFill>
                  <a:srgbClr val="0E4876"/>
                </a:solidFill>
                <a:effectLst/>
                <a:uLnTx/>
                <a:uFillTx/>
                <a:latin typeface="DM Sans" pitchFamily="2" charset="0"/>
              </a:rPr>
              <a:t>Blue Cross Blue Shield of Massachusetts’ plan service area includes all 50 states, excluding U.S. territories.</a:t>
            </a:r>
            <a:endParaRPr lang="en-US" dirty="0"/>
          </a:p>
          <a:p>
            <a:endParaRPr lang="en-US" dirty="0"/>
          </a:p>
        </p:txBody>
      </p:sp>
      <p:sp>
        <p:nvSpPr>
          <p:cNvPr id="4" name="Date Placeholder 3"/>
          <p:cNvSpPr>
            <a:spLocks noGrp="1"/>
          </p:cNvSpPr>
          <p:nvPr>
            <p:ph type="dt" idx="1"/>
          </p:nvPr>
        </p:nvSpPr>
        <p:spPr/>
        <p:txBody>
          <a:bodyPr/>
          <a:lstStyle/>
          <a:p>
            <a:pPr>
              <a:defRPr/>
            </a:pPr>
            <a:r>
              <a:rPr lang="en-US"/>
              <a:t>2/9/2016</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10</a:t>
            </a:fld>
            <a:endParaRPr lang="en-US" altLang="en-US"/>
          </a:p>
        </p:txBody>
      </p:sp>
    </p:spTree>
    <p:extLst>
      <p:ext uri="{BB962C8B-B14F-4D97-AF65-F5344CB8AC3E}">
        <p14:creationId xmlns:p14="http://schemas.microsoft.com/office/powerpoint/2010/main" val="3012653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FD5D3B"/>
              </a:buClr>
            </a:pPr>
            <a:r>
              <a:rPr lang="en-US" sz="1200" dirty="0">
                <a:solidFill>
                  <a:srgbClr val="0E4878"/>
                </a:solidFill>
              </a:rPr>
              <a:t>Here we compare the Medex 2 paired with Blue MedicareRx and Medicare PPO Blue </a:t>
            </a:r>
            <a:r>
              <a:rPr lang="en-US" sz="1200" dirty="0" err="1">
                <a:solidFill>
                  <a:srgbClr val="0E4878"/>
                </a:solidFill>
              </a:rPr>
              <a:t>FreedomRx</a:t>
            </a:r>
            <a:r>
              <a:rPr lang="en-US" sz="1200" dirty="0">
                <a:solidFill>
                  <a:srgbClr val="0E4878"/>
                </a:solidFill>
              </a:rPr>
              <a:t> plan options. Please note: you can only have a Medicare Supplement plan or a Medicare Advantage plan, not both.</a:t>
            </a:r>
          </a:p>
          <a:p>
            <a:pPr>
              <a:buClr>
                <a:srgbClr val="FD5D3B"/>
              </a:buClr>
            </a:pPr>
            <a:endParaRPr lang="en-US" sz="1200" dirty="0">
              <a:solidFill>
                <a:srgbClr val="0E4878"/>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Medex is a Medicare Supplement plan which helps pay your share of out-of-pocket costs in Original Medicare (Original Medicare is Medicare Part A and Medicare Part B coverage). Medicare is the primary payer for medical coverage and the Medex plan pays second.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a:buClr>
                <a:srgbClr val="FD5D3B"/>
              </a:buClr>
            </a:pPr>
            <a:r>
              <a:rPr lang="en-US" sz="1200" dirty="0">
                <a:solidFill>
                  <a:srgbClr val="0E4878"/>
                </a:solidFill>
              </a:rPr>
              <a:t>Blue MedicareRx is a Medicare Part D Prescription Drug plan. This prescription drug plan is offered alongside Medex to provide a comprehensive medical and prescription drug coverage option.</a:t>
            </a:r>
          </a:p>
          <a:p>
            <a:pPr>
              <a:buClr>
                <a:srgbClr val="FD5D3B"/>
              </a:buClr>
            </a:pPr>
            <a:endParaRPr lang="en-US" sz="1200" dirty="0">
              <a:solidFill>
                <a:srgbClr val="0E4878"/>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You have nationwide coverage with Medex which means benefits are available for covered services received in and outside of Massachusetts. With Medex, you can see any Medicare-participating provider and there are no network or referral requirements. Go online to Medicare.gov to find a Medicare-participating provider.</a:t>
            </a:r>
          </a:p>
          <a:p>
            <a:pPr marL="0" marR="0"/>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a:buClr>
                <a:srgbClr val="FD5D3B"/>
              </a:buClr>
            </a:pPr>
            <a:r>
              <a:rPr lang="en-US" sz="1200" dirty="0">
                <a:solidFill>
                  <a:srgbClr val="0E4878"/>
                </a:solidFill>
              </a:rPr>
              <a:t>Medicare PPO Blue </a:t>
            </a:r>
            <a:r>
              <a:rPr lang="en-US" sz="1200" dirty="0" err="1">
                <a:solidFill>
                  <a:srgbClr val="0E4878"/>
                </a:solidFill>
              </a:rPr>
              <a:t>FreedomRx</a:t>
            </a:r>
            <a:r>
              <a:rPr lang="en-US" sz="1200" dirty="0">
                <a:solidFill>
                  <a:srgbClr val="0E4878"/>
                </a:solidFill>
              </a:rPr>
              <a:t> is a Medicare Advantage PPO plan that includes Medicare Parts A and B benefits, Medicare Part D prescription drug coverage, plus additional benefits. </a:t>
            </a:r>
            <a:r>
              <a:rPr lang="en-US" sz="1200" dirty="0">
                <a:effectLst/>
                <a:latin typeface="Times New Roman" panose="02020603050405020304" pitchFamily="18" charset="0"/>
                <a:ea typeface="Times New Roman" panose="02020603050405020304" pitchFamily="18" charset="0"/>
              </a:rPr>
              <a:t>PPO stands for Preferred Provider Organization. Like all Medicare health plans, this Medicare PPO is approved by Medicare and run by a private company, in this case, Blue Cross Blue Shield of Massachusetts. </a:t>
            </a:r>
          </a:p>
          <a:p>
            <a:pPr>
              <a:buClr>
                <a:srgbClr val="FD5D3B"/>
              </a:buClr>
            </a:pPr>
            <a:endParaRPr lang="en-US" sz="1200" dirty="0">
              <a:effectLst/>
              <a:latin typeface="Times New Roman" panose="02020603050405020304" pitchFamily="18" charset="0"/>
              <a:ea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
                <a:srgbClr val="FD5D3B"/>
              </a:buClr>
              <a:buSzTx/>
              <a:buFontTx/>
              <a:buNone/>
              <a:tabLst/>
              <a:defRPr/>
            </a:pPr>
            <a:r>
              <a:rPr lang="en-US" sz="1200" dirty="0">
                <a:solidFill>
                  <a:srgbClr val="0E4878"/>
                </a:solidFill>
                <a:effectLst/>
                <a:latin typeface="Times New Roman" panose="02020603050405020304" pitchFamily="18" charset="0"/>
              </a:rPr>
              <a:t>With Medicare PPO Blue, there are network providers available in Massachusetts and outside of Massachusetts. Members have access to a national Blue Cross Blue Shield Medicare Advantage PPO provider network. </a:t>
            </a:r>
            <a:r>
              <a:rPr lang="en-US" sz="1200" dirty="0">
                <a:effectLst/>
                <a:latin typeface="Times New Roman" panose="02020603050405020304" pitchFamily="18" charset="0"/>
                <a:ea typeface="Times New Roman" panose="02020603050405020304" pitchFamily="18" charset="0"/>
              </a:rPr>
              <a:t>As a member of this plan, you can also choose to receive care from out-of-network providers, but in most cases the provider must be eligible to participate in Medicare. Providers that do not contract with us are under no obligation to treat you, except in emergency situations. If you use an out-of-network provider, your share of the costs may be higher for certain covered services.</a:t>
            </a:r>
          </a:p>
          <a:p>
            <a:pPr marL="0" marR="0" lvl="0" indent="0" algn="l" defTabSz="914400" rtl="0" eaLnBrk="0" fontAlgn="base" latinLnBrk="0" hangingPunct="0">
              <a:lnSpc>
                <a:spcPct val="100000"/>
              </a:lnSpc>
              <a:spcBef>
                <a:spcPct val="30000"/>
              </a:spcBef>
              <a:spcAft>
                <a:spcPct val="0"/>
              </a:spcAft>
              <a:buClr>
                <a:srgbClr val="FD5D3B"/>
              </a:buClr>
              <a:buSzTx/>
              <a:buFontTx/>
              <a:buNone/>
              <a:tabLst/>
              <a:defRPr/>
            </a:pPr>
            <a:endParaRPr lang="en-US" sz="1200" dirty="0">
              <a:effectLst/>
              <a:latin typeface="Times New Roman" panose="02020603050405020304" pitchFamily="18" charset="0"/>
              <a:ea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
                <a:srgbClr val="FD5D3B"/>
              </a:buClr>
              <a:buSzTx/>
              <a:buFontTx/>
              <a:buNone/>
              <a:tabLst/>
              <a:defRPr/>
            </a:pPr>
            <a:r>
              <a:rPr lang="en-US" sz="1200" dirty="0">
                <a:effectLst/>
                <a:latin typeface="Times New Roman" panose="02020603050405020304" pitchFamily="18" charset="0"/>
                <a:ea typeface="Times New Roman" panose="02020603050405020304" pitchFamily="18" charset="0"/>
              </a:rPr>
              <a:t>Find more information about our network providers, including their qualifications by visiting our website </a:t>
            </a:r>
            <a:r>
              <a:rPr lang="en-US" sz="1200" u="sng" dirty="0">
                <a:solidFill>
                  <a:srgbClr val="0000FF"/>
                </a:solidFill>
                <a:effectLst/>
                <a:latin typeface="Times New Roman" panose="02020603050405020304" pitchFamily="18" charset="0"/>
                <a:ea typeface="Times New Roman" panose="02020603050405020304" pitchFamily="18" charset="0"/>
              </a:rPr>
              <a:t>www.bluecrossma.org</a:t>
            </a:r>
            <a:r>
              <a:rPr lang="en-US" sz="1200" dirty="0">
                <a:effectLst/>
                <a:latin typeface="Times New Roman" panose="02020603050405020304" pitchFamily="18" charset="0"/>
                <a:ea typeface="Times New Roman" panose="02020603050405020304" pitchFamily="18" charset="0"/>
              </a:rPr>
              <a:t>. You can also call the Member Service toll-free number on your ID card.  </a:t>
            </a: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0" fontAlgn="base" latinLnBrk="0" hangingPunct="0">
              <a:lnSpc>
                <a:spcPct val="100000"/>
              </a:lnSpc>
              <a:spcBef>
                <a:spcPct val="30000"/>
              </a:spcBef>
              <a:spcAft>
                <a:spcPct val="0"/>
              </a:spcAft>
              <a:buClr>
                <a:srgbClr val="FD5D3B"/>
              </a:buClr>
              <a:buSzTx/>
              <a:buFontTx/>
              <a:buNone/>
              <a:tabLst/>
              <a:defRPr/>
            </a:pPr>
            <a:endParaRPr lang="en-US" sz="1200" dirty="0">
              <a:effectLst/>
              <a:latin typeface="Times New Roman" panose="02020603050405020304" pitchFamily="18" charset="0"/>
              <a:ea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
                <a:srgbClr val="FD5D3B"/>
              </a:buClr>
              <a:buSzTx/>
              <a:buFontTx/>
              <a:buNone/>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Medicare PPO Blue only requires one ID card, since Blue Cross is the primary payer for medical claims and it includes Part D prescription drug coverage. Medex paired with Blue MedicareRx will require 3 ID cards: your red, white and blue Medicare card, your Medex card, and your Blue MedicareRx prescription drug card.</a:t>
            </a:r>
            <a:endParaRPr lang="en-US" sz="1000" dirty="0">
              <a:solidFill>
                <a:srgbClr val="0E4878"/>
              </a:solidFill>
            </a:endParaRPr>
          </a:p>
        </p:txBody>
      </p:sp>
      <p:sp>
        <p:nvSpPr>
          <p:cNvPr id="4" name="Date Placeholder 3"/>
          <p:cNvSpPr>
            <a:spLocks noGrp="1"/>
          </p:cNvSpPr>
          <p:nvPr>
            <p:ph type="dt" idx="1"/>
          </p:nvPr>
        </p:nvSpPr>
        <p:spPr/>
        <p:txBody>
          <a:bodyPr/>
          <a:lstStyle/>
          <a:p>
            <a:pPr>
              <a:defRPr/>
            </a:pPr>
            <a:r>
              <a:rPr lang="en-US"/>
              <a:t>2/9/2016</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11</a:t>
            </a:fld>
            <a:endParaRPr lang="en-US" altLang="en-US"/>
          </a:p>
        </p:txBody>
      </p:sp>
    </p:spTree>
    <p:extLst>
      <p:ext uri="{BB962C8B-B14F-4D97-AF65-F5344CB8AC3E}">
        <p14:creationId xmlns:p14="http://schemas.microsoft.com/office/powerpoint/2010/main" val="341785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Let’s look at a comparison of the medical benefits with Medex and Medicare PPO Blue </a:t>
            </a:r>
            <a:r>
              <a:rPr kumimoji="0" lang="en-US" altLang="en-US" sz="1200" b="0"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mn-cs"/>
              </a:rPr>
              <a:t>FreedomRx</a:t>
            </a: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Most services, on both plans are covered in full.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Medicare PPO Blue includes benefits for covered services received in the Medicare PPO Blue network and out-of-network. Please be aware that although there is no copayment or co-insurance for most covered services received in, or out-of-network, out-of-network providers may ask you to pay the full cost. In these cases, you can ask the plan for reimbursement.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*Inpatient Hospital Care benefit limits are different with Medex and Medicare PPO Blue. Please refer to the Medex and Medicare PPO Blue benefit materials for complete details of plan benefits.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You may pause this presentation to view the Medical Services chart. </a:t>
            </a:r>
          </a:p>
        </p:txBody>
      </p:sp>
      <p:sp>
        <p:nvSpPr>
          <p:cNvPr id="4" name="Date Placeholder 3"/>
          <p:cNvSpPr>
            <a:spLocks noGrp="1"/>
          </p:cNvSpPr>
          <p:nvPr>
            <p:ph type="dt" idx="1"/>
          </p:nvPr>
        </p:nvSpPr>
        <p:spPr/>
        <p:txBody>
          <a:bodyPr/>
          <a:lstStyle/>
          <a:p>
            <a:pPr>
              <a:defRPr/>
            </a:pPr>
            <a:r>
              <a:rPr lang="en-US"/>
              <a:t>2/9/2016</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12</a:t>
            </a:fld>
            <a:endParaRPr lang="en-US" altLang="en-US"/>
          </a:p>
        </p:txBody>
      </p:sp>
    </p:spTree>
    <p:extLst>
      <p:ext uri="{BB962C8B-B14F-4D97-AF65-F5344CB8AC3E}">
        <p14:creationId xmlns:p14="http://schemas.microsoft.com/office/powerpoint/2010/main" val="2278158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Now we’ll review your prescription drug coverage options with Blue Cross. Medicare PPO Blue includes Medicare Part D prescription drug coverage. Blue MedicareRx is a Medicare Part D prescription drug plan. Both plans have a list of covered drugs, also known as a Formulary. Prescription drugs are covered on different drug tiers. Drugs may be covered differently on each plan.</a:t>
            </a: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Your cost, known as a copayment, varies based on which tier the drug is on.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Tier 1 – generic drugs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Tier 2 – preferred drugs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Tier 3 – non-preferred drugs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For prescriptions purchased at a participating retail pharmacy, you will pay a copayment for up to a 30-day supply of each covered drug. </a:t>
            </a:r>
            <a:r>
              <a:rPr lang="en-US" sz="1800" b="0" i="0" u="none" strike="noStrike" baseline="0" dirty="0">
                <a:solidFill>
                  <a:srgbClr val="000000"/>
                </a:solidFill>
                <a:latin typeface="HelveticaNeueLT Std Lt Cn"/>
              </a:rPr>
              <a:t>Prescription drugs may be available at retail pharmacies up to a 90-day supply. If available, calculate the copayment charge for each 30-day supply. </a:t>
            </a:r>
          </a:p>
          <a:p>
            <a:pPr algn="l"/>
            <a:endPar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You also have an optional mail service pharmacy benefit where you can save money and get a three-month supply at a time for many covered drugs.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sz="1200" dirty="0">
                <a:latin typeface="DM Sans" pitchFamily="2" charset="0"/>
              </a:rPr>
              <a:t>In 2025, Medicare PPO Blue has a maximum out-of-pocket of $2,000. Blue MedicareRx has a maximum out-of-pocket of $1,500. The prescription drug copayments shown in the benefit chart apply until your out-of-pocket prescription drug costs for covered Part D drugs reaches this maximum amount; then, you will pay $0 for covered Part D drugs for the rest of the calendar year.</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sz="1200" dirty="0">
                <a:latin typeface="DM Sans" pitchFamily="2" charset="0"/>
              </a:rPr>
              <a:t>The Medicare PPO Blue and Blue MedicareRx pharmacy networks include many local independent and chain pharmacies, in and outside of Massachusetts. Please refer to the plan Pharmacy Directory for a list of these participating pharmacies.</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sz="1200" dirty="0">
              <a:latin typeface="DM Sans" pitchFamily="2"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You may pause this presentation to view the prescription drug copayments for each plan.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4" name="Date Placeholder 3"/>
          <p:cNvSpPr>
            <a:spLocks noGrp="1"/>
          </p:cNvSpPr>
          <p:nvPr>
            <p:ph type="dt" idx="1"/>
          </p:nvPr>
        </p:nvSpPr>
        <p:spPr/>
        <p:txBody>
          <a:bodyPr/>
          <a:lstStyle/>
          <a:p>
            <a:pPr>
              <a:defRPr/>
            </a:pPr>
            <a:r>
              <a:rPr lang="en-US"/>
              <a:t>2/9/2016</a:t>
            </a:r>
          </a:p>
        </p:txBody>
      </p:sp>
      <p:sp>
        <p:nvSpPr>
          <p:cNvPr id="5" name="Slide Number Placeholder 4"/>
          <p:cNvSpPr>
            <a:spLocks noGrp="1"/>
          </p:cNvSpPr>
          <p:nvPr>
            <p:ph type="sldNum" sz="quarter" idx="5"/>
          </p:nvPr>
        </p:nvSpPr>
        <p:spPr/>
        <p:txBody>
          <a:bodyPr/>
          <a:lstStyle/>
          <a:p>
            <a:pPr>
              <a:defRPr/>
            </a:pPr>
            <a:fld id="{94228AB9-9B89-4876-849B-77CEC0A44651}" type="slidenum">
              <a:rPr lang="en-US" altLang="en-US" smtClean="0"/>
              <a:pPr>
                <a:defRPr/>
              </a:pPr>
              <a:t>13</a:t>
            </a:fld>
            <a:endParaRPr lang="en-US" altLang="en-US"/>
          </a:p>
        </p:txBody>
      </p:sp>
    </p:spTree>
    <p:extLst>
      <p:ext uri="{BB962C8B-B14F-4D97-AF65-F5344CB8AC3E}">
        <p14:creationId xmlns:p14="http://schemas.microsoft.com/office/powerpoint/2010/main" val="3692991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Medicare PPO Blue </a:t>
            </a:r>
            <a:r>
              <a:rPr kumimoji="0" lang="en-US" altLang="en-US" sz="1200" b="0" i="0" u="none" strike="noStrike" kern="1200" cap="none" spc="0" normalizeH="0" baseline="0" noProof="0" dirty="0" err="1">
                <a:ln>
                  <a:noFill/>
                </a:ln>
                <a:solidFill>
                  <a:srgbClr val="000000"/>
                </a:solidFill>
                <a:effectLst/>
                <a:uLnTx/>
                <a:uFillTx/>
                <a:latin typeface="Arial" pitchFamily="34" charset="0"/>
                <a:ea typeface="MS PGothic" panose="020B0600070205080204" pitchFamily="34" charset="-128"/>
                <a:cs typeface="+mn-cs"/>
              </a:rPr>
              <a:t>FreedomRx</a:t>
            </a: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 members have additional benefits available. Many of the additional benefits are not covered on a traditional Medicare Supplement plan, like Medex.</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There is full coverage for annual routine physicals.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There is coverage for annual hearing exams.  Save money by going to a </a:t>
            </a:r>
            <a:r>
              <a:rPr kumimoji="0" lang="en-US" altLang="en-US" sz="1200" b="0" i="0" u="none" strike="noStrike" kern="1200" cap="none" spc="0" normalizeH="0" baseline="0" noProof="0" dirty="0" err="1">
                <a:ln>
                  <a:noFill/>
                </a:ln>
                <a:solidFill>
                  <a:srgbClr val="000000"/>
                </a:solidFill>
                <a:effectLst/>
                <a:uLnTx/>
                <a:uFillTx/>
                <a:latin typeface="Arial" pitchFamily="34" charset="0"/>
                <a:ea typeface="MS PGothic" panose="020B0600070205080204" pitchFamily="34" charset="-128"/>
                <a:cs typeface="+mn-cs"/>
              </a:rPr>
              <a:t>TruHearing</a:t>
            </a: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 provider or pay a $45 copay at other providers.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There are </a:t>
            </a:r>
            <a:r>
              <a:rPr kumimoji="0" lang="en-US" altLang="en-US" sz="1200" b="0" i="0" u="none" strike="noStrike" kern="1200" cap="none" spc="0" normalizeH="0" baseline="0" noProof="0" dirty="0" err="1">
                <a:ln>
                  <a:noFill/>
                </a:ln>
                <a:solidFill>
                  <a:srgbClr val="000000"/>
                </a:solidFill>
                <a:effectLst/>
                <a:uLnTx/>
                <a:uFillTx/>
                <a:latin typeface="Arial" pitchFamily="34" charset="0"/>
                <a:ea typeface="MS PGothic" panose="020B0600070205080204" pitchFamily="34" charset="-128"/>
                <a:cs typeface="+mn-cs"/>
              </a:rPr>
              <a:t>TruHearing</a:t>
            </a: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 Hearing aids available for $699 or $999.</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Medicare PPO Blue provides coverage for Routine Dental and Routine Vision exams at no charge in-network or $45 Out-of-Network.</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And members who are purchasing eyeglasses or vision supplies have up to a $200 allowance, once every </a:t>
            </a:r>
            <a:r>
              <a:rPr kumimoji="0" lang="en-US" altLang="en-US" sz="1200" b="0" i="0" u="none" strike="noStrike" kern="1200" cap="none" spc="0" normalizeH="0" baseline="0" noProof="0" dirty="0">
                <a:ln>
                  <a:noFill/>
                </a:ln>
                <a:solidFill>
                  <a:srgbClr val="000000"/>
                </a:solidFill>
                <a:effectLst/>
                <a:highlight>
                  <a:srgbClr val="FFFF00"/>
                </a:highlight>
                <a:uLnTx/>
                <a:uFillTx/>
                <a:latin typeface="Arial" pitchFamily="34" charset="0"/>
                <a:ea typeface="MS PGothic" panose="020B0600070205080204" pitchFamily="34" charset="-128"/>
                <a:cs typeface="+mn-cs"/>
              </a:rPr>
              <a:t>24</a:t>
            </a:r>
            <a:r>
              <a:rPr kumimoji="0" lang="en-US" altLang="en-US" sz="1200" b="0" i="0" u="none" strike="noStrike" kern="1200" cap="none" spc="0" normalizeH="0" baseline="0" noProof="0" dirty="0">
                <a:ln>
                  <a:noFill/>
                </a:ln>
                <a:solidFill>
                  <a:srgbClr val="000000"/>
                </a:solidFill>
                <a:effectLst/>
                <a:uLnTx/>
                <a:uFillTx/>
                <a:latin typeface="Arial" pitchFamily="34" charset="0"/>
                <a:ea typeface="MS PGothic" panose="020B0600070205080204" pitchFamily="34" charset="-128"/>
                <a:cs typeface="+mn-cs"/>
              </a:rPr>
              <a:t> months.</a:t>
            </a:r>
          </a:p>
        </p:txBody>
      </p:sp>
      <p:sp>
        <p:nvSpPr>
          <p:cNvPr id="4" name="Date Placeholder 3"/>
          <p:cNvSpPr>
            <a:spLocks noGrp="1"/>
          </p:cNvSpPr>
          <p:nvPr>
            <p:ph type="dt" idx="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itchFamily="34" charset="0"/>
                <a:ea typeface="+mn-ea"/>
                <a:cs typeface="+mn-cs"/>
              </a:rPr>
              <a:t>2/9/2016</a:t>
            </a:r>
          </a:p>
        </p:txBody>
      </p:sp>
      <p:sp>
        <p:nvSpPr>
          <p:cNvPr id="5" name="Slide Number Placeholder 4"/>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4228AB9-9B89-4876-849B-77CEC0A44651}"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Calibri" pitchFamily="34" charset="0"/>
              <a:ea typeface="+mn-ea"/>
              <a:cs typeface="+mn-cs"/>
            </a:endParaRPr>
          </a:p>
        </p:txBody>
      </p:sp>
    </p:spTree>
    <p:extLst>
      <p:ext uri="{BB962C8B-B14F-4D97-AF65-F5344CB8AC3E}">
        <p14:creationId xmlns:p14="http://schemas.microsoft.com/office/powerpoint/2010/main" val="2347039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Your Blue Cross Medicare health plans can save you money annually when you participate in a qualified fitness program and/or a qualified Weight-Loss program.  </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altLang="en-US"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For the Fitness Reimbursement program</a:t>
            </a: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you are eligible for one reimbursement each calendar year for up to $150 for membership at either a full-service health club, fitness classes, in person or virtually, pool-only facilities, or for Home Fitness Equipment.</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altLang="en-US"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For the Weight Loss Reimbursement program</a:t>
            </a: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you are eligible for one reimbursement each calendar year for up to $150 for any weight loss program that combines healthy eating, exercise, &amp; coaching sessions with certified health professionals.</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How do you get reimbursed?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en-US" altLang="en-US"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Medicare PPO Blue </a:t>
            </a: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members receive a Flex Card with their fitness and weight loss benefits loaded on it, that you can use to pay for these services up to the benefit limits.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en-US" altLang="en-US" sz="1200"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Medex</a:t>
            </a:r>
            <a:r>
              <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 members may submit for reimbursement online, download the fitness reimbursement form and mail it to us, or call Team Blue to have the form mailed to you. </a:t>
            </a:r>
          </a:p>
        </p:txBody>
      </p:sp>
      <p:sp>
        <p:nvSpPr>
          <p:cNvPr id="4" name="Date Placeholder 3"/>
          <p:cNvSpPr>
            <a:spLocks noGrp="1"/>
          </p:cNvSpPr>
          <p:nvPr>
            <p:ph type="dt" idx="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itchFamily="34" charset="0"/>
                <a:ea typeface="+mn-ea"/>
                <a:cs typeface="+mn-cs"/>
              </a:rPr>
              <a:t>2/9/2016</a:t>
            </a:r>
          </a:p>
        </p:txBody>
      </p:sp>
      <p:sp>
        <p:nvSpPr>
          <p:cNvPr id="5" name="Slide Number Placeholder 4"/>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4228AB9-9B89-4876-849B-77CEC0A44651}"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prstClr val="black"/>
              </a:solidFill>
              <a:effectLst/>
              <a:uLnTx/>
              <a:uFillTx/>
              <a:latin typeface="Calibri" pitchFamily="34" charset="0"/>
              <a:ea typeface="+mn-ea"/>
              <a:cs typeface="+mn-cs"/>
            </a:endParaRPr>
          </a:p>
        </p:txBody>
      </p:sp>
    </p:spTree>
    <p:extLst>
      <p:ext uri="{BB962C8B-B14F-4D97-AF65-F5344CB8AC3E}">
        <p14:creationId xmlns:p14="http://schemas.microsoft.com/office/powerpoint/2010/main" val="4095092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36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8D43CDC3-6070-C644-9DE1-FD77907016C8}"/>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17484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General Title and Text Slide">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C01DB733-621B-C044-BB4E-20674E5EB3B0}"/>
              </a:ext>
            </a:extLst>
          </p:cNvPr>
          <p:cNvSpPr>
            <a:spLocks noGrp="1"/>
          </p:cNvSpPr>
          <p:nvPr>
            <p:ph type="body" sz="quarter" idx="12"/>
          </p:nvPr>
        </p:nvSpPr>
        <p:spPr>
          <a:xfrm>
            <a:off x="609600" y="1447800"/>
            <a:ext cx="9448800" cy="4230474"/>
          </a:xfrm>
          <a:prstGeom prst="rect">
            <a:avLst/>
          </a:prstGeom>
        </p:spPr>
        <p:txBody>
          <a:bodyPr/>
          <a:lstStyle>
            <a:lvl1pPr>
              <a:defRPr sz="2000">
                <a:solidFill>
                  <a:schemeClr val="accent1"/>
                </a:solidFill>
                <a:latin typeface="DM Sans" pitchFamily="2" charset="77"/>
              </a:defRPr>
            </a:lvl1pPr>
            <a:lvl2pPr>
              <a:defRPr sz="2000">
                <a:solidFill>
                  <a:schemeClr val="accent1"/>
                </a:solidFill>
                <a:latin typeface="DM Sans" pitchFamily="2" charset="77"/>
              </a:defRPr>
            </a:lvl2pPr>
            <a:lvl3pPr>
              <a:defRPr sz="2000">
                <a:solidFill>
                  <a:schemeClr val="accent1"/>
                </a:solidFill>
                <a:latin typeface="DM Sans" pitchFamily="2" charset="77"/>
              </a:defRPr>
            </a:lvl3pPr>
            <a:lvl4pPr>
              <a:defRPr sz="2000">
                <a:solidFill>
                  <a:schemeClr val="accent1"/>
                </a:solidFill>
                <a:latin typeface="DM Sans" pitchFamily="2" charset="77"/>
              </a:defRPr>
            </a:lvl4pPr>
            <a:lvl5pPr>
              <a:defRPr sz="2000">
                <a:solidFill>
                  <a:schemeClr val="accent1"/>
                </a:solidFill>
                <a:latin typeface="DM Sans" pitchFamily="2"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8">
            <a:extLst>
              <a:ext uri="{FF2B5EF4-FFF2-40B4-BE49-F238E27FC236}">
                <a16:creationId xmlns:a16="http://schemas.microsoft.com/office/drawing/2014/main" id="{F71A4A69-23F0-BF48-A732-0923801D2EEC}"/>
              </a:ext>
            </a:extLst>
          </p:cNvPr>
          <p:cNvSpPr>
            <a:spLocks noGrp="1"/>
          </p:cNvSpPr>
          <p:nvPr>
            <p:ph type="body" sz="quarter" idx="10" hasCustomPrompt="1"/>
          </p:nvPr>
        </p:nvSpPr>
        <p:spPr>
          <a:xfrm>
            <a:off x="603504" y="384048"/>
            <a:ext cx="8839200" cy="347137"/>
          </a:xfrm>
          <a:prstGeom prst="rect">
            <a:avLst/>
          </a:prstGeom>
        </p:spPr>
        <p:txBody>
          <a:bodyPr/>
          <a:lstStyle>
            <a:lvl1pPr marL="0" indent="0">
              <a:buNone/>
              <a:defRPr sz="2000" b="0" cap="all" spc="300" baseline="0">
                <a:solidFill>
                  <a:schemeClr val="accent4"/>
                </a:solidFill>
                <a:latin typeface="Bebas Neue" panose="020B0606020202050201" pitchFamily="34" charset="77"/>
              </a:defRPr>
            </a:lvl1pPr>
          </a:lstStyle>
          <a:p>
            <a:pPr lvl="0"/>
            <a:r>
              <a:rPr lang="en-US" dirty="0"/>
              <a:t>Slide Header</a:t>
            </a:r>
          </a:p>
        </p:txBody>
      </p:sp>
      <p:sp>
        <p:nvSpPr>
          <p:cNvPr id="6" name="Text Placeholder 10">
            <a:extLst>
              <a:ext uri="{FF2B5EF4-FFF2-40B4-BE49-F238E27FC236}">
                <a16:creationId xmlns:a16="http://schemas.microsoft.com/office/drawing/2014/main" id="{7BA54323-1A3B-8B4F-A58E-3487A5179535}"/>
              </a:ext>
            </a:extLst>
          </p:cNvPr>
          <p:cNvSpPr>
            <a:spLocks noGrp="1"/>
          </p:cNvSpPr>
          <p:nvPr>
            <p:ph type="body" sz="quarter" idx="11" hasCustomPrompt="1"/>
          </p:nvPr>
        </p:nvSpPr>
        <p:spPr>
          <a:xfrm>
            <a:off x="603504" y="758952"/>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solidFill>
                  <a:schemeClr val="accent1"/>
                </a:solidFill>
                <a:latin typeface="DM Sans" pitchFamily="2"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Slide Subtitle</a:t>
            </a:r>
          </a:p>
        </p:txBody>
      </p:sp>
    </p:spTree>
    <p:extLst>
      <p:ext uri="{BB962C8B-B14F-4D97-AF65-F5344CB8AC3E}">
        <p14:creationId xmlns:p14="http://schemas.microsoft.com/office/powerpoint/2010/main" val="150376732"/>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ubble Char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43CA7F31-A1EB-C74F-9128-961A2BD15B09}"/>
              </a:ext>
            </a:extLst>
          </p:cNvPr>
          <p:cNvSpPr>
            <a:spLocks noGrp="1"/>
          </p:cNvSpPr>
          <p:nvPr>
            <p:ph type="body" sz="quarter" idx="10" hasCustomPrompt="1"/>
          </p:nvPr>
        </p:nvSpPr>
        <p:spPr>
          <a:xfrm>
            <a:off x="603504" y="384048"/>
            <a:ext cx="8839200" cy="347137"/>
          </a:xfrm>
          <a:prstGeom prst="rect">
            <a:avLst/>
          </a:prstGeom>
        </p:spPr>
        <p:txBody>
          <a:bodyPr/>
          <a:lstStyle>
            <a:lvl1pPr marL="0" indent="0">
              <a:buNone/>
              <a:defRPr sz="2000" b="0" cap="all" spc="300" baseline="0">
                <a:solidFill>
                  <a:schemeClr val="accent4"/>
                </a:solidFill>
                <a:latin typeface="Bebas Neue" panose="020B0606020202050201" pitchFamily="34" charset="77"/>
              </a:defRPr>
            </a:lvl1pPr>
          </a:lstStyle>
          <a:p>
            <a:pPr lvl="0"/>
            <a:r>
              <a:rPr lang="en-US" dirty="0"/>
              <a:t>Bubble chart</a:t>
            </a:r>
          </a:p>
        </p:txBody>
      </p:sp>
      <p:sp>
        <p:nvSpPr>
          <p:cNvPr id="11" name="Text Placeholder 10">
            <a:extLst>
              <a:ext uri="{FF2B5EF4-FFF2-40B4-BE49-F238E27FC236}">
                <a16:creationId xmlns:a16="http://schemas.microsoft.com/office/drawing/2014/main" id="{AAF079A4-3517-564C-8BFD-9C403E5765C0}"/>
              </a:ext>
            </a:extLst>
          </p:cNvPr>
          <p:cNvSpPr>
            <a:spLocks noGrp="1"/>
          </p:cNvSpPr>
          <p:nvPr>
            <p:ph type="body" sz="quarter" idx="11" hasCustomPrompt="1"/>
          </p:nvPr>
        </p:nvSpPr>
        <p:spPr>
          <a:xfrm>
            <a:off x="603504" y="758952"/>
            <a:ext cx="8824210" cy="381000"/>
          </a:xfrm>
          <a:prstGeom prst="rect">
            <a:avLst/>
          </a:prstGeom>
        </p:spPr>
        <p:txBody>
          <a:bodyPr/>
          <a:lstStyle>
            <a:lvl1pPr marL="0" indent="0">
              <a:buNone/>
              <a:defRPr sz="1600">
                <a:solidFill>
                  <a:schemeClr val="accent1"/>
                </a:solidFill>
                <a:latin typeface="DM Sans" pitchFamily="2" charset="77"/>
              </a:defRPr>
            </a:lvl1pPr>
          </a:lstStyle>
          <a:p>
            <a:pPr lvl="0"/>
            <a:r>
              <a:rPr lang="en-US" dirty="0"/>
              <a:t>Slide Subtitle</a:t>
            </a:r>
          </a:p>
        </p:txBody>
      </p:sp>
    </p:spTree>
    <p:extLst>
      <p:ext uri="{BB962C8B-B14F-4D97-AF65-F5344CB8AC3E}">
        <p14:creationId xmlns:p14="http://schemas.microsoft.com/office/powerpoint/2010/main" val="964542999"/>
      </p:ext>
    </p:extLst>
  </p:cSld>
  <p:clrMapOvr>
    <a:masterClrMapping/>
  </p:clrMapOvr>
  <p:transition spd="med">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98A61869-33F0-924F-97E1-7AC60428D97E}"/>
              </a:ext>
            </a:extLst>
          </p:cNvPr>
          <p:cNvSpPr>
            <a:spLocks noGrp="1"/>
          </p:cNvSpPr>
          <p:nvPr>
            <p:ph type="subTitle" idx="1" hasCustomPrompt="1"/>
          </p:nvPr>
        </p:nvSpPr>
        <p:spPr>
          <a:xfrm>
            <a:off x="1" y="6484039"/>
            <a:ext cx="12178747" cy="423656"/>
          </a:xfrm>
          <a:prstGeom prst="rect">
            <a:avLst/>
          </a:prstGeom>
        </p:spPr>
        <p:txBody>
          <a:bodyPr/>
          <a:lstStyle>
            <a:lvl1pPr marL="0" indent="0" algn="ctr">
              <a:buNone/>
              <a:defRPr sz="11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footer</a:t>
            </a:r>
          </a:p>
        </p:txBody>
      </p:sp>
    </p:spTree>
    <p:extLst>
      <p:ext uri="{BB962C8B-B14F-4D97-AF65-F5344CB8AC3E}">
        <p14:creationId xmlns:p14="http://schemas.microsoft.com/office/powerpoint/2010/main" val="1406650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0B9138-C5CC-AB44-9726-B1041F7012DF}"/>
              </a:ext>
            </a:extLst>
          </p:cNvPr>
          <p:cNvSpPr/>
          <p:nvPr userDrawn="1"/>
        </p:nvSpPr>
        <p:spPr>
          <a:xfrm>
            <a:off x="0" y="2117035"/>
            <a:ext cx="12192000" cy="2445026"/>
          </a:xfrm>
          <a:prstGeom prst="rect">
            <a:avLst/>
          </a:prstGeom>
          <a:solidFill>
            <a:srgbClr val="7D173E">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0" y="1122363"/>
            <a:ext cx="10363200" cy="2387600"/>
          </a:xfrm>
        </p:spPr>
        <p:txBody>
          <a:bodyPr anchor="b"/>
          <a:lstStyle>
            <a:lvl1pPr algn="ctr">
              <a:defRPr sz="36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Slide Number Placeholder 5">
            <a:extLst>
              <a:ext uri="{FF2B5EF4-FFF2-40B4-BE49-F238E27FC236}">
                <a16:creationId xmlns:a16="http://schemas.microsoft.com/office/drawing/2014/main" id="{EE26575A-A30F-044F-ACBA-3B4809E0CA7A}"/>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224751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5"/>
            <a:ext cx="10515600" cy="390250"/>
          </a:xfrm>
        </p:spPr>
        <p:txBody>
          <a:bodyPr/>
          <a:lstStyle>
            <a:lvl1pPr algn="ctr">
              <a:defRPr sz="2800"/>
            </a:lvl1pPr>
          </a:lstStyle>
          <a:p>
            <a:r>
              <a:rPr lang="en-US" dirty="0"/>
              <a:t>Click to edit Master title style</a:t>
            </a:r>
          </a:p>
        </p:txBody>
      </p:sp>
      <p:sp>
        <p:nvSpPr>
          <p:cNvPr id="3" name="Content Placeholder 2"/>
          <p:cNvSpPr>
            <a:spLocks noGrp="1"/>
          </p:cNvSpPr>
          <p:nvPr>
            <p:ph idx="1"/>
          </p:nvPr>
        </p:nvSpPr>
        <p:spPr>
          <a:xfrm>
            <a:off x="838200" y="1253331"/>
            <a:ext cx="10515600" cy="4351338"/>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a:extLst>
              <a:ext uri="{FF2B5EF4-FFF2-40B4-BE49-F238E27FC236}">
                <a16:creationId xmlns:a16="http://schemas.microsoft.com/office/drawing/2014/main" id="{E891D3C1-5B3D-8143-919D-E0A65EDEF1B5}"/>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3126821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1" y="1253331"/>
            <a:ext cx="5017673"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1" y="1253331"/>
            <a:ext cx="501767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a:extLst>
              <a:ext uri="{FF2B5EF4-FFF2-40B4-BE49-F238E27FC236}">
                <a16:creationId xmlns:a16="http://schemas.microsoft.com/office/drawing/2014/main" id="{2E0DFAA6-48F2-7643-806B-18C692DC6089}"/>
              </a:ext>
            </a:extLst>
          </p:cNvPr>
          <p:cNvSpPr>
            <a:spLocks noGrp="1"/>
          </p:cNvSpPr>
          <p:nvPr>
            <p:ph type="title"/>
          </p:nvPr>
        </p:nvSpPr>
        <p:spPr>
          <a:xfrm>
            <a:off x="838200" y="136525"/>
            <a:ext cx="10515600" cy="390250"/>
          </a:xfrm>
        </p:spPr>
        <p:txBody>
          <a:bodyPr/>
          <a:lstStyle>
            <a:lvl1pPr algn="ctr">
              <a:defRPr sz="2800"/>
            </a:lvl1pPr>
          </a:lstStyle>
          <a:p>
            <a:r>
              <a:rPr lang="en-US" dirty="0"/>
              <a:t>Click to edit Master title style</a:t>
            </a:r>
          </a:p>
        </p:txBody>
      </p:sp>
      <p:sp>
        <p:nvSpPr>
          <p:cNvPr id="6" name="Slide Number Placeholder 5">
            <a:extLst>
              <a:ext uri="{FF2B5EF4-FFF2-40B4-BE49-F238E27FC236}">
                <a16:creationId xmlns:a16="http://schemas.microsoft.com/office/drawing/2014/main" id="{2FEE3EB4-B2DB-6B43-9EFB-01DC74730E2A}"/>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368113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9" y="1187313"/>
            <a:ext cx="5017672" cy="823912"/>
          </a:xfrm>
        </p:spPr>
        <p:txBody>
          <a:bodyPr anchor="t">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9" y="2011225"/>
            <a:ext cx="5017673"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1" y="1187313"/>
            <a:ext cx="5017675" cy="823912"/>
          </a:xfrm>
        </p:spPr>
        <p:txBody>
          <a:bodyPr anchor="t">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1" y="2011225"/>
            <a:ext cx="5017675"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a:extLst>
              <a:ext uri="{FF2B5EF4-FFF2-40B4-BE49-F238E27FC236}">
                <a16:creationId xmlns:a16="http://schemas.microsoft.com/office/drawing/2014/main" id="{3340F0F1-7CF5-1746-8A5B-C36A80259787}"/>
              </a:ext>
            </a:extLst>
          </p:cNvPr>
          <p:cNvSpPr>
            <a:spLocks noGrp="1"/>
          </p:cNvSpPr>
          <p:nvPr>
            <p:ph type="title"/>
          </p:nvPr>
        </p:nvSpPr>
        <p:spPr>
          <a:xfrm>
            <a:off x="838200" y="136525"/>
            <a:ext cx="10515600" cy="390250"/>
          </a:xfrm>
        </p:spPr>
        <p:txBody>
          <a:bodyPr/>
          <a:lstStyle>
            <a:lvl1pPr algn="ctr">
              <a:defRPr sz="2800"/>
            </a:lvl1pPr>
          </a:lstStyle>
          <a:p>
            <a:r>
              <a:rPr lang="en-US" dirty="0"/>
              <a:t>Click to edit Master title style</a:t>
            </a:r>
          </a:p>
        </p:txBody>
      </p:sp>
      <p:sp>
        <p:nvSpPr>
          <p:cNvPr id="8" name="Slide Number Placeholder 5">
            <a:extLst>
              <a:ext uri="{FF2B5EF4-FFF2-40B4-BE49-F238E27FC236}">
                <a16:creationId xmlns:a16="http://schemas.microsoft.com/office/drawing/2014/main" id="{6D4A4B17-AC62-4E43-9053-1EAB085E6FA5}"/>
              </a:ext>
            </a:extLst>
          </p:cNvPr>
          <p:cNvSpPr>
            <a:spLocks noGrp="1"/>
          </p:cNvSpPr>
          <p:nvPr>
            <p:ph type="sldNum" sz="quarter" idx="10"/>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452551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9D3EBB5-9709-7C49-BB5F-1CFCB6E820C0}"/>
              </a:ext>
            </a:extLst>
          </p:cNvPr>
          <p:cNvSpPr>
            <a:spLocks noGrp="1"/>
          </p:cNvSpPr>
          <p:nvPr>
            <p:ph type="title"/>
          </p:nvPr>
        </p:nvSpPr>
        <p:spPr>
          <a:xfrm>
            <a:off x="838200" y="136525"/>
            <a:ext cx="10515600" cy="390250"/>
          </a:xfrm>
        </p:spPr>
        <p:txBody>
          <a:bodyPr/>
          <a:lstStyle>
            <a:lvl1pPr algn="ctr">
              <a:defRPr sz="2800"/>
            </a:lvl1pPr>
          </a:lstStyle>
          <a:p>
            <a:r>
              <a:rPr lang="en-US" dirty="0"/>
              <a:t>Click to edit Master title style</a:t>
            </a:r>
          </a:p>
        </p:txBody>
      </p:sp>
      <p:sp>
        <p:nvSpPr>
          <p:cNvPr id="4" name="Slide Number Placeholder 5">
            <a:extLst>
              <a:ext uri="{FF2B5EF4-FFF2-40B4-BE49-F238E27FC236}">
                <a16:creationId xmlns:a16="http://schemas.microsoft.com/office/drawing/2014/main" id="{A1DAC292-9BE0-A74F-98CD-7E79A044244C}"/>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270270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D219383A-D1A2-404F-ACEF-72C908C6A016}"/>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275937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0383" y="1252330"/>
            <a:ext cx="5975005" cy="4502428"/>
          </a:xfrm>
        </p:spPr>
        <p:txBody>
          <a:bodyPr/>
          <a:lstStyle>
            <a:lvl1pPr>
              <a:lnSpc>
                <a:spcPct val="130000"/>
              </a:lnSpc>
              <a:spcBef>
                <a:spcPts val="0"/>
              </a:spcBef>
              <a:spcAft>
                <a:spcPts val="1000"/>
              </a:spcAft>
              <a:defRPr sz="2400"/>
            </a:lvl1pPr>
            <a:lvl2pPr>
              <a:lnSpc>
                <a:spcPct val="130000"/>
              </a:lnSpc>
              <a:spcBef>
                <a:spcPts val="0"/>
              </a:spcBef>
              <a:spcAft>
                <a:spcPts val="1000"/>
              </a:spcAft>
              <a:defRPr sz="2000"/>
            </a:lvl2pPr>
            <a:lvl3pPr>
              <a:lnSpc>
                <a:spcPct val="130000"/>
              </a:lnSpc>
              <a:spcBef>
                <a:spcPts val="0"/>
              </a:spcBef>
              <a:spcAft>
                <a:spcPts val="1000"/>
              </a:spcAft>
              <a:defRPr sz="1800"/>
            </a:lvl3pPr>
            <a:lvl4pPr>
              <a:lnSpc>
                <a:spcPct val="130000"/>
              </a:lnSpc>
              <a:spcBef>
                <a:spcPts val="0"/>
              </a:spcBef>
              <a:spcAft>
                <a:spcPts val="1000"/>
              </a:spcAft>
              <a:defRPr sz="1600"/>
            </a:lvl4pPr>
            <a:lvl5pPr>
              <a:lnSpc>
                <a:spcPct val="130000"/>
              </a:lnSpc>
              <a:spcBef>
                <a:spcPts val="0"/>
              </a:spcBef>
              <a:spcAft>
                <a:spcPts val="1000"/>
              </a:spcAft>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1252763"/>
            <a:ext cx="3932237" cy="450976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8" name="Title 1">
            <a:extLst>
              <a:ext uri="{FF2B5EF4-FFF2-40B4-BE49-F238E27FC236}">
                <a16:creationId xmlns:a16="http://schemas.microsoft.com/office/drawing/2014/main" id="{D854161C-41F9-5A4A-A4E4-D5C138EABC53}"/>
              </a:ext>
            </a:extLst>
          </p:cNvPr>
          <p:cNvSpPr>
            <a:spLocks noGrp="1"/>
          </p:cNvSpPr>
          <p:nvPr>
            <p:ph type="title"/>
          </p:nvPr>
        </p:nvSpPr>
        <p:spPr>
          <a:xfrm>
            <a:off x="838200" y="136525"/>
            <a:ext cx="10515600" cy="390250"/>
          </a:xfrm>
        </p:spPr>
        <p:txBody>
          <a:bodyPr/>
          <a:lstStyle>
            <a:lvl1pPr algn="ctr">
              <a:defRPr sz="2800"/>
            </a:lvl1pPr>
          </a:lstStyle>
          <a:p>
            <a:r>
              <a:rPr lang="en-US" dirty="0"/>
              <a:t>Click to edit Master title style</a:t>
            </a:r>
          </a:p>
        </p:txBody>
      </p:sp>
      <p:sp>
        <p:nvSpPr>
          <p:cNvPr id="6" name="Slide Number Placeholder 5">
            <a:extLst>
              <a:ext uri="{FF2B5EF4-FFF2-40B4-BE49-F238E27FC236}">
                <a16:creationId xmlns:a16="http://schemas.microsoft.com/office/drawing/2014/main" id="{1B401D05-F7B0-FD43-AB00-1EC64B0CBE99}"/>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4237369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393634" y="1252763"/>
            <a:ext cx="5961753" cy="450976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itle 1">
            <a:extLst>
              <a:ext uri="{FF2B5EF4-FFF2-40B4-BE49-F238E27FC236}">
                <a16:creationId xmlns:a16="http://schemas.microsoft.com/office/drawing/2014/main" id="{01CA4362-22B7-C142-B077-909554A7CFAD}"/>
              </a:ext>
            </a:extLst>
          </p:cNvPr>
          <p:cNvSpPr>
            <a:spLocks noGrp="1"/>
          </p:cNvSpPr>
          <p:nvPr>
            <p:ph type="title"/>
          </p:nvPr>
        </p:nvSpPr>
        <p:spPr>
          <a:xfrm>
            <a:off x="838200" y="136525"/>
            <a:ext cx="10515600" cy="390250"/>
          </a:xfrm>
        </p:spPr>
        <p:txBody>
          <a:bodyPr/>
          <a:lstStyle>
            <a:lvl1pPr algn="ctr">
              <a:defRPr sz="2800"/>
            </a:lvl1pPr>
          </a:lstStyle>
          <a:p>
            <a:r>
              <a:rPr lang="en-US" dirty="0"/>
              <a:t>Click to edit Master title style</a:t>
            </a:r>
          </a:p>
        </p:txBody>
      </p:sp>
      <p:sp>
        <p:nvSpPr>
          <p:cNvPr id="9" name="Text Placeholder 3">
            <a:extLst>
              <a:ext uri="{FF2B5EF4-FFF2-40B4-BE49-F238E27FC236}">
                <a16:creationId xmlns:a16="http://schemas.microsoft.com/office/drawing/2014/main" id="{91C1F3CE-B5F2-5D47-940C-45BFD8BD508F}"/>
              </a:ext>
            </a:extLst>
          </p:cNvPr>
          <p:cNvSpPr>
            <a:spLocks noGrp="1"/>
          </p:cNvSpPr>
          <p:nvPr>
            <p:ph type="body" sz="half" idx="2"/>
          </p:nvPr>
        </p:nvSpPr>
        <p:spPr>
          <a:xfrm>
            <a:off x="839788" y="1252763"/>
            <a:ext cx="3932237" cy="450976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AC2C01D1-1102-674A-A0C9-64A76C006A5F}"/>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29513209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1.png"/><Relationship Id="rId5" Type="http://schemas.openxmlformats.org/officeDocument/2006/relationships/slideLayout" Target="../slideLayouts/slideLayout7.xml"/><Relationship Id="rId10" Type="http://schemas.openxmlformats.org/officeDocument/2006/relationships/theme" Target="../theme/theme3.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7D173E"/>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descr="A picture containing drawing&#10;&#10;Description automatically generated">
            <a:extLst>
              <a:ext uri="{FF2B5EF4-FFF2-40B4-BE49-F238E27FC236}">
                <a16:creationId xmlns:a16="http://schemas.microsoft.com/office/drawing/2014/main" id="{B86B244C-D632-5949-8CBE-08B514E5EB59}"/>
              </a:ext>
            </a:extLst>
          </p:cNvPr>
          <p:cNvPicPr>
            <a:picLocks noChangeAspect="1"/>
          </p:cNvPicPr>
          <p:nvPr userDrawn="1"/>
        </p:nvPicPr>
        <p:blipFill>
          <a:blip r:embed="rId3"/>
          <a:stretch>
            <a:fillRect/>
          </a:stretch>
        </p:blipFill>
        <p:spPr>
          <a:xfrm>
            <a:off x="9680712" y="5796024"/>
            <a:ext cx="2305879" cy="862399"/>
          </a:xfrm>
          <a:prstGeom prst="rect">
            <a:avLst/>
          </a:prstGeom>
        </p:spPr>
      </p:pic>
      <p:sp>
        <p:nvSpPr>
          <p:cNvPr id="7" name="Slide Number Placeholder 5">
            <a:extLst>
              <a:ext uri="{FF2B5EF4-FFF2-40B4-BE49-F238E27FC236}">
                <a16:creationId xmlns:a16="http://schemas.microsoft.com/office/drawing/2014/main" id="{32155C9E-1A21-B74C-ABF9-66EA13B4B3D7}"/>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spTree>
    <p:extLst>
      <p:ext uri="{BB962C8B-B14F-4D97-AF65-F5344CB8AC3E}">
        <p14:creationId xmlns:p14="http://schemas.microsoft.com/office/powerpoint/2010/main" val="319307586"/>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bg1"/>
          </a:solidFill>
          <a:latin typeface="Malgun Gothic" panose="020B0503020000020004" pitchFamily="34" charset="-127"/>
          <a:ea typeface="Malgun Gothic" panose="020B0503020000020004" pitchFamily="34" charset="-12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algun Gothic" panose="020B0503020000020004" pitchFamily="34" charset="-127"/>
          <a:ea typeface="Malgun Gothic" panose="020B0503020000020004" pitchFamily="34" charset="-12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algun Gothic" panose="020B0503020000020004" pitchFamily="34" charset="-127"/>
          <a:ea typeface="Malgun Gothic" panose="020B0503020000020004" pitchFamily="34" charset="-12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algun Gothic" panose="020B0503020000020004" pitchFamily="34" charset="-127"/>
          <a:ea typeface="Malgun Gothic" panose="020B0503020000020004" pitchFamily="34" charset="-12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algun Gothic" panose="020B0503020000020004" pitchFamily="34" charset="-127"/>
          <a:ea typeface="Malgun Gothic" panose="020B0503020000020004" pitchFamily="34" charset="-12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algun Gothic" panose="020B0503020000020004" pitchFamily="34" charset="-127"/>
          <a:ea typeface="Malgun Gothic" panose="020B0503020000020004" pitchFamily="34"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FE7E53B9-A4A8-0346-AA91-EF4535E9587B}"/>
              </a:ext>
            </a:extLst>
          </p:cNvPr>
          <p:cNvSpPr/>
          <p:nvPr userDrawn="1"/>
        </p:nvSpPr>
        <p:spPr>
          <a:xfrm>
            <a:off x="0" y="6331227"/>
            <a:ext cx="12192000" cy="555796"/>
          </a:xfrm>
          <a:prstGeom prst="rect">
            <a:avLst/>
          </a:prstGeom>
          <a:solidFill>
            <a:srgbClr val="A250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Rectangle 4">
            <a:extLst>
              <a:ext uri="{FF2B5EF4-FFF2-40B4-BE49-F238E27FC236}">
                <a16:creationId xmlns:a16="http://schemas.microsoft.com/office/drawing/2014/main" id="{28A0B3CA-5812-AE42-9D1D-827672B06F9E}"/>
              </a:ext>
            </a:extLst>
          </p:cNvPr>
          <p:cNvSpPr/>
          <p:nvPr userDrawn="1"/>
        </p:nvSpPr>
        <p:spPr>
          <a:xfrm>
            <a:off x="0" y="6390861"/>
            <a:ext cx="12192000" cy="496162"/>
          </a:xfrm>
          <a:prstGeom prst="rect">
            <a:avLst/>
          </a:prstGeom>
          <a:solidFill>
            <a:srgbClr val="7D1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Slide Number Placeholder 5">
            <a:extLst>
              <a:ext uri="{FF2B5EF4-FFF2-40B4-BE49-F238E27FC236}">
                <a16:creationId xmlns:a16="http://schemas.microsoft.com/office/drawing/2014/main" id="{6ED9C8A3-3AFB-7441-BFF1-373B03AC79FC}"/>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pic>
        <p:nvPicPr>
          <p:cNvPr id="8" name="Picture 7" descr="A picture containing drawing&#10;&#10;Description automatically generated">
            <a:extLst>
              <a:ext uri="{FF2B5EF4-FFF2-40B4-BE49-F238E27FC236}">
                <a16:creationId xmlns:a16="http://schemas.microsoft.com/office/drawing/2014/main" id="{B86B244C-D632-5949-8CBE-08B514E5EB59}"/>
              </a:ext>
            </a:extLst>
          </p:cNvPr>
          <p:cNvPicPr>
            <a:picLocks noChangeAspect="1"/>
          </p:cNvPicPr>
          <p:nvPr userDrawn="1"/>
        </p:nvPicPr>
        <p:blipFill>
          <a:blip r:embed="rId4"/>
          <a:stretch>
            <a:fillRect/>
          </a:stretch>
        </p:blipFill>
        <p:spPr>
          <a:xfrm>
            <a:off x="10158508" y="6296257"/>
            <a:ext cx="1673088" cy="625735"/>
          </a:xfrm>
          <a:prstGeom prst="rect">
            <a:avLst/>
          </a:prstGeom>
        </p:spPr>
      </p:pic>
    </p:spTree>
    <p:extLst>
      <p:ext uri="{BB962C8B-B14F-4D97-AF65-F5344CB8AC3E}">
        <p14:creationId xmlns:p14="http://schemas.microsoft.com/office/powerpoint/2010/main" val="1854596126"/>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bg1"/>
          </a:solidFill>
          <a:latin typeface="Malgun Gothic" panose="020B0503020000020004" pitchFamily="34" charset="-127"/>
          <a:ea typeface="Malgun Gothic" panose="020B0503020000020004" pitchFamily="34" charset="-12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algun Gothic" panose="020B0503020000020004" pitchFamily="34" charset="-127"/>
          <a:ea typeface="Malgun Gothic" panose="020B0503020000020004" pitchFamily="34" charset="-12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algun Gothic" panose="020B0503020000020004" pitchFamily="34" charset="-127"/>
          <a:ea typeface="Malgun Gothic" panose="020B0503020000020004" pitchFamily="34" charset="-12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algun Gothic" panose="020B0503020000020004" pitchFamily="34" charset="-127"/>
          <a:ea typeface="Malgun Gothic" panose="020B0503020000020004" pitchFamily="34" charset="-12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algun Gothic" panose="020B0503020000020004" pitchFamily="34" charset="-127"/>
          <a:ea typeface="Malgun Gothic" panose="020B0503020000020004" pitchFamily="34" charset="-12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algun Gothic" panose="020B0503020000020004" pitchFamily="34" charset="-127"/>
          <a:ea typeface="Malgun Gothic" panose="020B0503020000020004" pitchFamily="34"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a:extLst>
              <a:ext uri="{FF2B5EF4-FFF2-40B4-BE49-F238E27FC236}">
                <a16:creationId xmlns:a16="http://schemas.microsoft.com/office/drawing/2014/main" id="{DC16D534-22BD-9C43-A980-C7386FAEEE2A}"/>
              </a:ext>
            </a:extLst>
          </p:cNvPr>
          <p:cNvSpPr/>
          <p:nvPr userDrawn="1"/>
        </p:nvSpPr>
        <p:spPr>
          <a:xfrm>
            <a:off x="0" y="6331227"/>
            <a:ext cx="12192000" cy="555796"/>
          </a:xfrm>
          <a:prstGeom prst="rect">
            <a:avLst/>
          </a:prstGeom>
          <a:solidFill>
            <a:srgbClr val="A250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a:extLst>
              <a:ext uri="{FF2B5EF4-FFF2-40B4-BE49-F238E27FC236}">
                <a16:creationId xmlns:a16="http://schemas.microsoft.com/office/drawing/2014/main" id="{E356C717-C787-C84A-8181-5FC36671F5CD}"/>
              </a:ext>
            </a:extLst>
          </p:cNvPr>
          <p:cNvSpPr/>
          <p:nvPr userDrawn="1"/>
        </p:nvSpPr>
        <p:spPr>
          <a:xfrm>
            <a:off x="0" y="6390861"/>
            <a:ext cx="12192000" cy="496162"/>
          </a:xfrm>
          <a:prstGeom prst="rect">
            <a:avLst/>
          </a:prstGeom>
          <a:solidFill>
            <a:srgbClr val="7D1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Rectangle 5">
            <a:extLst>
              <a:ext uri="{FF2B5EF4-FFF2-40B4-BE49-F238E27FC236}">
                <a16:creationId xmlns:a16="http://schemas.microsoft.com/office/drawing/2014/main" id="{8C4C276D-6AA1-F045-A4E9-CFD893F8BCD3}"/>
              </a:ext>
            </a:extLst>
          </p:cNvPr>
          <p:cNvSpPr/>
          <p:nvPr userDrawn="1"/>
        </p:nvSpPr>
        <p:spPr>
          <a:xfrm>
            <a:off x="0" y="59635"/>
            <a:ext cx="12192000" cy="636104"/>
          </a:xfrm>
          <a:prstGeom prst="rect">
            <a:avLst/>
          </a:prstGeom>
          <a:solidFill>
            <a:srgbClr val="A250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Rectangle 3">
            <a:extLst>
              <a:ext uri="{FF2B5EF4-FFF2-40B4-BE49-F238E27FC236}">
                <a16:creationId xmlns:a16="http://schemas.microsoft.com/office/drawing/2014/main" id="{666F92D5-9841-4C41-9D82-98D567EE69AC}"/>
              </a:ext>
            </a:extLst>
          </p:cNvPr>
          <p:cNvSpPr/>
          <p:nvPr userDrawn="1"/>
        </p:nvSpPr>
        <p:spPr>
          <a:xfrm>
            <a:off x="0" y="0"/>
            <a:ext cx="12192000" cy="636104"/>
          </a:xfrm>
          <a:prstGeom prst="rect">
            <a:avLst/>
          </a:prstGeom>
          <a:solidFill>
            <a:srgbClr val="7D1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Slide Number Placeholder 5">
            <a:extLst>
              <a:ext uri="{FF2B5EF4-FFF2-40B4-BE49-F238E27FC236}">
                <a16:creationId xmlns:a16="http://schemas.microsoft.com/office/drawing/2014/main" id="{D7DF9AA9-A685-F54A-89E9-88BF8CB6AFB0}"/>
              </a:ext>
            </a:extLst>
          </p:cNvPr>
          <p:cNvSpPr>
            <a:spLocks noGrp="1"/>
          </p:cNvSpPr>
          <p:nvPr>
            <p:ph type="sldNum" sz="quarter" idx="4"/>
          </p:nvPr>
        </p:nvSpPr>
        <p:spPr>
          <a:xfrm>
            <a:off x="838200" y="6484614"/>
            <a:ext cx="2743200" cy="286556"/>
          </a:xfrm>
          <a:prstGeom prst="rect">
            <a:avLst/>
          </a:prstGeom>
        </p:spPr>
        <p:txBody>
          <a:bodyPr vert="horz" lIns="91440" tIns="45720" rIns="91440" bIns="45720" rtlCol="0" anchor="ctr"/>
          <a:lstStyle>
            <a:lvl1pPr algn="l">
              <a:defRPr sz="1400" b="0" i="0">
                <a:solidFill>
                  <a:schemeClr val="bg1"/>
                </a:solidFill>
                <a:latin typeface="Malgun Gothic" panose="020B0503020000020004" pitchFamily="34" charset="-127"/>
                <a:ea typeface="Malgun Gothic" panose="020B0503020000020004" pitchFamily="34" charset="-127"/>
              </a:defRPr>
            </a:lvl1pPr>
          </a:lstStyle>
          <a:p>
            <a:fld id="{DFE7FBF4-00CA-8F40-9FD9-E868D68D7670}" type="slidenum">
              <a:rPr lang="en-US" smtClean="0"/>
              <a:pPr/>
              <a:t>‹#›</a:t>
            </a:fld>
            <a:endParaRPr lang="en-US" dirty="0"/>
          </a:p>
        </p:txBody>
      </p:sp>
      <p:pic>
        <p:nvPicPr>
          <p:cNvPr id="12" name="Picture 11" descr="A picture containing drawing&#10;&#10;Description automatically generated">
            <a:extLst>
              <a:ext uri="{FF2B5EF4-FFF2-40B4-BE49-F238E27FC236}">
                <a16:creationId xmlns:a16="http://schemas.microsoft.com/office/drawing/2014/main" id="{B86B244C-D632-5949-8CBE-08B514E5EB59}"/>
              </a:ext>
            </a:extLst>
          </p:cNvPr>
          <p:cNvPicPr>
            <a:picLocks noChangeAspect="1"/>
          </p:cNvPicPr>
          <p:nvPr userDrawn="1"/>
        </p:nvPicPr>
        <p:blipFill>
          <a:blip r:embed="rId11"/>
          <a:stretch>
            <a:fillRect/>
          </a:stretch>
        </p:blipFill>
        <p:spPr>
          <a:xfrm>
            <a:off x="10158508" y="6296257"/>
            <a:ext cx="1673088" cy="625735"/>
          </a:xfrm>
          <a:prstGeom prst="rect">
            <a:avLst/>
          </a:prstGeom>
        </p:spPr>
      </p:pic>
    </p:spTree>
    <p:extLst>
      <p:ext uri="{BB962C8B-B14F-4D97-AF65-F5344CB8AC3E}">
        <p14:creationId xmlns:p14="http://schemas.microsoft.com/office/powerpoint/2010/main" val="419855627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9" r:id="rId8"/>
    <p:sldLayoutId id="2147483680" r:id="rId9"/>
  </p:sldLayoutIdLst>
  <p:hf hdr="0" ftr="0" dt="0"/>
  <p:txStyles>
    <p:titleStyle>
      <a:lvl1pPr algn="l" defTabSz="914400" rtl="0" eaLnBrk="1" latinLnBrk="0" hangingPunct="1">
        <a:lnSpc>
          <a:spcPct val="90000"/>
        </a:lnSpc>
        <a:spcBef>
          <a:spcPct val="0"/>
        </a:spcBef>
        <a:buNone/>
        <a:defRPr sz="4400" kern="1200">
          <a:solidFill>
            <a:schemeClr val="bg1"/>
          </a:solidFill>
          <a:latin typeface="Malgun Gothic" panose="020B0503020000020004" pitchFamily="34" charset="-127"/>
          <a:ea typeface="Malgun Gothic" panose="020B0503020000020004" pitchFamily="34" charset="-127"/>
          <a:cs typeface="+mj-cs"/>
        </a:defRPr>
      </a:lvl1pPr>
    </p:titleStyle>
    <p:bodyStyle>
      <a:lvl1pPr marL="228600" indent="-228600" algn="l" defTabSz="914400" rtl="0" eaLnBrk="1" latinLnBrk="0" hangingPunct="1">
        <a:lnSpc>
          <a:spcPct val="120000"/>
        </a:lnSpc>
        <a:spcBef>
          <a:spcPts val="600"/>
        </a:spcBef>
        <a:buFont typeface="Arial" panose="020B0604020202020204" pitchFamily="34" charset="0"/>
        <a:buChar char="•"/>
        <a:defRPr sz="2000" kern="1200">
          <a:solidFill>
            <a:schemeClr val="tx1"/>
          </a:solidFill>
          <a:latin typeface="Malgun Gothic" panose="020B0503020000020004" pitchFamily="34" charset="-127"/>
          <a:ea typeface="Malgun Gothic" panose="020B0503020000020004" pitchFamily="34" charset="-127"/>
          <a:cs typeface="+mn-cs"/>
        </a:defRPr>
      </a:lvl1pPr>
      <a:lvl2pPr marL="685800" indent="-228600" algn="l" defTabSz="914400" rtl="0" eaLnBrk="1" latinLnBrk="0" hangingPunct="1">
        <a:lnSpc>
          <a:spcPct val="120000"/>
        </a:lnSpc>
        <a:spcBef>
          <a:spcPts val="600"/>
        </a:spcBef>
        <a:buFont typeface="System Font Regular"/>
        <a:buChar char="–"/>
        <a:defRPr sz="1800" kern="1200">
          <a:solidFill>
            <a:schemeClr val="tx1"/>
          </a:solidFill>
          <a:latin typeface="Malgun Gothic" panose="020B0503020000020004" pitchFamily="34" charset="-127"/>
          <a:ea typeface="Malgun Gothic" panose="020B0503020000020004" pitchFamily="34" charset="-127"/>
          <a:cs typeface="+mn-cs"/>
        </a:defRPr>
      </a:lvl2pPr>
      <a:lvl3pPr marL="1143000" indent="-228600" algn="l" defTabSz="914400" rtl="0" eaLnBrk="1" latinLnBrk="0" hangingPunct="1">
        <a:lnSpc>
          <a:spcPct val="120000"/>
        </a:lnSpc>
        <a:spcBef>
          <a:spcPts val="600"/>
        </a:spcBef>
        <a:buFont typeface="Arial" panose="020B0604020202020204" pitchFamily="34" charset="0"/>
        <a:buChar char="•"/>
        <a:defRPr sz="1600" kern="1200">
          <a:solidFill>
            <a:schemeClr val="tx1"/>
          </a:solidFill>
          <a:latin typeface="Malgun Gothic" panose="020B0503020000020004" pitchFamily="34" charset="-127"/>
          <a:ea typeface="Malgun Gothic" panose="020B0503020000020004" pitchFamily="34" charset="-127"/>
          <a:cs typeface="+mn-cs"/>
        </a:defRPr>
      </a:lvl3pPr>
      <a:lvl4pPr marL="1600200" indent="-228600" algn="l" defTabSz="914400" rtl="0" eaLnBrk="1" latinLnBrk="0" hangingPunct="1">
        <a:lnSpc>
          <a:spcPct val="120000"/>
        </a:lnSpc>
        <a:spcBef>
          <a:spcPts val="600"/>
        </a:spcBef>
        <a:buFont typeface="System Font Regular"/>
        <a:buChar char="–"/>
        <a:defRPr sz="1400" kern="1200">
          <a:solidFill>
            <a:schemeClr val="tx1"/>
          </a:solidFill>
          <a:latin typeface="Malgun Gothic" panose="020B0503020000020004" pitchFamily="34" charset="-127"/>
          <a:ea typeface="Malgun Gothic" panose="020B0503020000020004" pitchFamily="34" charset="-127"/>
          <a:cs typeface="+mn-cs"/>
        </a:defRPr>
      </a:lvl4pPr>
      <a:lvl5pPr marL="2057400" indent="-228600" algn="l" defTabSz="914400" rtl="0" eaLnBrk="1" latinLnBrk="0" hangingPunct="1">
        <a:lnSpc>
          <a:spcPct val="120000"/>
        </a:lnSpc>
        <a:spcBef>
          <a:spcPts val="600"/>
        </a:spcBef>
        <a:buFont typeface="System Font Regular"/>
        <a:buChar char="-"/>
        <a:defRPr sz="1200" kern="1200">
          <a:solidFill>
            <a:schemeClr val="tx1"/>
          </a:solidFill>
          <a:latin typeface="Malgun Gothic" panose="020B0503020000020004" pitchFamily="34" charset="-127"/>
          <a:ea typeface="Malgun Gothic" panose="020B0503020000020004" pitchFamily="34"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7D173E"/>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01AB25-3A62-7D48-8FF4-9A4F2D2045AE}"/>
              </a:ext>
            </a:extLst>
          </p:cNvPr>
          <p:cNvSpPr/>
          <p:nvPr userDrawn="1"/>
        </p:nvSpPr>
        <p:spPr>
          <a:xfrm>
            <a:off x="0" y="6351104"/>
            <a:ext cx="12192000" cy="506896"/>
          </a:xfrm>
          <a:prstGeom prst="rect">
            <a:avLst/>
          </a:prstGeom>
          <a:solidFill>
            <a:srgbClr val="A25068">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descr="A picture containing drawing&#10;&#10;Description automatically generated">
            <a:extLst>
              <a:ext uri="{FF2B5EF4-FFF2-40B4-BE49-F238E27FC236}">
                <a16:creationId xmlns:a16="http://schemas.microsoft.com/office/drawing/2014/main" id="{61903123-2D19-A64C-8DA3-489201A95A16}"/>
              </a:ext>
            </a:extLst>
          </p:cNvPr>
          <p:cNvPicPr>
            <a:picLocks noChangeAspect="1"/>
          </p:cNvPicPr>
          <p:nvPr userDrawn="1"/>
        </p:nvPicPr>
        <p:blipFill>
          <a:blip r:embed="rId3"/>
          <a:stretch>
            <a:fillRect/>
          </a:stretch>
        </p:blipFill>
        <p:spPr>
          <a:xfrm>
            <a:off x="4943060" y="5488705"/>
            <a:ext cx="2305879" cy="862399"/>
          </a:xfrm>
          <a:prstGeom prst="rect">
            <a:avLst/>
          </a:prstGeom>
        </p:spPr>
      </p:pic>
    </p:spTree>
    <p:extLst>
      <p:ext uri="{BB962C8B-B14F-4D97-AF65-F5344CB8AC3E}">
        <p14:creationId xmlns:p14="http://schemas.microsoft.com/office/powerpoint/2010/main" val="2908374428"/>
      </p:ext>
    </p:extLst>
  </p:cSld>
  <p:clrMap bg1="lt1" tx1="dk1" bg2="lt2" tx2="dk2" accent1="accent1" accent2="accent2" accent3="accent3" accent4="accent4" accent5="accent5" accent6="accent6" hlink="hlink" folHlink="folHlink"/>
  <p:sldLayoutIdLst>
    <p:sldLayoutId id="2147483676" r:id="rId1"/>
  </p:sldLayoutIdLst>
  <p:hf hdr="0" ftr="0" dt="0"/>
  <p:txStyles>
    <p:titleStyle>
      <a:lvl1pPr algn="l" defTabSz="914400" rtl="0" eaLnBrk="1" latinLnBrk="0" hangingPunct="1">
        <a:lnSpc>
          <a:spcPct val="90000"/>
        </a:lnSpc>
        <a:spcBef>
          <a:spcPct val="0"/>
        </a:spcBef>
        <a:buNone/>
        <a:defRPr sz="4400" kern="1200">
          <a:solidFill>
            <a:schemeClr val="bg1"/>
          </a:solidFill>
          <a:latin typeface="Malgun Gothic" panose="020B0503020000020004" pitchFamily="34" charset="-127"/>
          <a:ea typeface="Malgun Gothic" panose="020B0503020000020004" pitchFamily="34" charset="-12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algun Gothic" panose="020B0503020000020004" pitchFamily="34" charset="-127"/>
          <a:ea typeface="Malgun Gothic" panose="020B0503020000020004" pitchFamily="34" charset="-12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algun Gothic" panose="020B0503020000020004" pitchFamily="34" charset="-127"/>
          <a:ea typeface="Malgun Gothic" panose="020B0503020000020004" pitchFamily="34" charset="-12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algun Gothic" panose="020B0503020000020004" pitchFamily="34" charset="-127"/>
          <a:ea typeface="Malgun Gothic" panose="020B0503020000020004" pitchFamily="34" charset="-12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algun Gothic" panose="020B0503020000020004" pitchFamily="34" charset="-127"/>
          <a:ea typeface="Malgun Gothic" panose="020B0503020000020004" pitchFamily="34" charset="-12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algun Gothic" panose="020B0503020000020004" pitchFamily="34" charset="-127"/>
          <a:ea typeface="Malgun Gothic" panose="020B0503020000020004" pitchFamily="34"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hyperlink" Target="http://www.bluecrossma.or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hyperlink" Target="http://www.bluecrossma.org/"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9FF92-C966-5544-8546-7F80CBF48E2B}"/>
              </a:ext>
            </a:extLst>
          </p:cNvPr>
          <p:cNvSpPr>
            <a:spLocks noGrp="1"/>
          </p:cNvSpPr>
          <p:nvPr>
            <p:ph type="ctrTitle"/>
          </p:nvPr>
        </p:nvSpPr>
        <p:spPr>
          <a:xfrm>
            <a:off x="914400" y="1438834"/>
            <a:ext cx="10363200" cy="2554941"/>
          </a:xfrm>
        </p:spPr>
        <p:txBody>
          <a:bodyPr>
            <a:normAutofit fontScale="90000"/>
          </a:bodyPr>
          <a:lstStyle/>
          <a:p>
            <a:pPr>
              <a:spcBef>
                <a:spcPts val="600"/>
              </a:spcBef>
              <a:spcAft>
                <a:spcPts val="600"/>
              </a:spcAft>
            </a:pPr>
            <a:br>
              <a:rPr lang="en-US" b="1" dirty="0"/>
            </a:br>
            <a:r>
              <a:rPr lang="en-US" b="1" dirty="0"/>
              <a:t> </a:t>
            </a:r>
            <a:br>
              <a:rPr lang="en-US" b="1" dirty="0"/>
            </a:br>
            <a:r>
              <a:rPr lang="en-US" sz="4400" b="1" dirty="0"/>
              <a:t>MIIA Health Benefits Trust </a:t>
            </a:r>
            <a:br>
              <a:rPr lang="en-US" sz="4000" b="1" dirty="0"/>
            </a:br>
            <a:br>
              <a:rPr lang="en-US" sz="4000" b="1" dirty="0"/>
            </a:br>
            <a:r>
              <a:rPr lang="en-US" sz="4000" b="1" dirty="0"/>
              <a:t>Retiree Information Session</a:t>
            </a:r>
            <a:br>
              <a:rPr lang="en-US" sz="4000" dirty="0"/>
            </a:br>
            <a:endParaRPr lang="en-US" b="1" dirty="0"/>
          </a:p>
        </p:txBody>
      </p:sp>
      <p:sp>
        <p:nvSpPr>
          <p:cNvPr id="3" name="Subtitle 2">
            <a:extLst>
              <a:ext uri="{FF2B5EF4-FFF2-40B4-BE49-F238E27FC236}">
                <a16:creationId xmlns:a16="http://schemas.microsoft.com/office/drawing/2014/main" id="{8F9CA6A2-853F-C445-8936-703FBEE3F426}"/>
              </a:ext>
            </a:extLst>
          </p:cNvPr>
          <p:cNvSpPr>
            <a:spLocks noGrp="1"/>
          </p:cNvSpPr>
          <p:nvPr>
            <p:ph type="subTitle" idx="1"/>
          </p:nvPr>
        </p:nvSpPr>
        <p:spPr/>
        <p:txBody>
          <a:bodyPr/>
          <a:lstStyle/>
          <a:p>
            <a:endParaRPr lang="en-US" dirty="0"/>
          </a:p>
          <a:p>
            <a:r>
              <a:rPr lang="en-US" sz="2800" dirty="0"/>
              <a:t>Town of Concord </a:t>
            </a:r>
          </a:p>
          <a:p>
            <a:endParaRPr lang="en-US" sz="2800" dirty="0"/>
          </a:p>
        </p:txBody>
      </p:sp>
    </p:spTree>
    <p:extLst>
      <p:ext uri="{BB962C8B-B14F-4D97-AF65-F5344CB8AC3E}">
        <p14:creationId xmlns:p14="http://schemas.microsoft.com/office/powerpoint/2010/main" val="447832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6975F7F3-100E-41A4-8C11-D01C72710176}"/>
              </a:ext>
            </a:extLst>
          </p:cNvPr>
          <p:cNvSpPr>
            <a:spLocks noGrp="1"/>
          </p:cNvSpPr>
          <p:nvPr>
            <p:ph type="body" sz="quarter" idx="12"/>
          </p:nvPr>
        </p:nvSpPr>
        <p:spPr/>
        <p:txBody>
          <a:bodyPr anchor="ctr"/>
          <a:lstStyle/>
          <a:p>
            <a:pPr marL="285750" marR="0" lvl="0" indent="-285750" algn="l" defTabSz="914400" rtl="0" eaLnBrk="0" fontAlgn="base" latinLnBrk="0" hangingPunct="0">
              <a:lnSpc>
                <a:spcPct val="100000"/>
              </a:lnSpc>
              <a:spcBef>
                <a:spcPts val="1200"/>
              </a:spcBef>
              <a:spcAft>
                <a:spcPts val="0"/>
              </a:spcAft>
              <a:buClr>
                <a:srgbClr val="F15B3C"/>
              </a:buClr>
              <a:buSzTx/>
              <a:buFont typeface="Arial" panose="020B0604020202020204" pitchFamily="34" charset="0"/>
              <a:buChar char="•"/>
              <a:tabLst/>
              <a:defRPr/>
            </a:pPr>
            <a:r>
              <a:rPr kumimoji="0" lang="en-US" sz="2400" b="0" i="0" u="none" strike="noStrike" kern="1200" cap="none" spc="0" normalizeH="0" baseline="0" noProof="0" dirty="0">
                <a:ln>
                  <a:noFill/>
                </a:ln>
                <a:solidFill>
                  <a:schemeClr val="tx1"/>
                </a:solidFill>
                <a:effectLst/>
                <a:uLnTx/>
                <a:uFillTx/>
                <a:latin typeface="DM Sans" pitchFamily="2" charset="0"/>
                <a:ea typeface="Calibri" panose="020F0502020204030204" pitchFamily="34" charset="0"/>
              </a:rPr>
              <a:t>To enroll in one of our Medicare plans, members must be eligible for Medicare Part A and enrolled in Medicare Part B. </a:t>
            </a:r>
          </a:p>
          <a:p>
            <a:pPr marL="285750" marR="0" lvl="0" indent="-285750" algn="l" defTabSz="914400" rtl="0" eaLnBrk="0" fontAlgn="base" latinLnBrk="0" hangingPunct="0">
              <a:lnSpc>
                <a:spcPct val="100000"/>
              </a:lnSpc>
              <a:spcBef>
                <a:spcPts val="1200"/>
              </a:spcBef>
              <a:spcAft>
                <a:spcPts val="0"/>
              </a:spcAft>
              <a:buClr>
                <a:srgbClr val="F15B3C"/>
              </a:buClr>
              <a:buSzTx/>
              <a:buFont typeface="Arial" panose="020B0604020202020204" pitchFamily="34" charset="0"/>
              <a:buChar char="•"/>
              <a:tabLst/>
              <a:defRPr/>
            </a:pPr>
            <a:r>
              <a:rPr kumimoji="0" lang="en-US" sz="2400" b="0" i="0" u="none" strike="noStrike" kern="1200" cap="none" spc="0" normalizeH="0" baseline="0" noProof="0" dirty="0">
                <a:ln>
                  <a:noFill/>
                </a:ln>
                <a:solidFill>
                  <a:schemeClr val="tx1"/>
                </a:solidFill>
                <a:effectLst/>
                <a:uLnTx/>
                <a:uFillTx/>
                <a:latin typeface="DM Sans" pitchFamily="2" charset="0"/>
                <a:ea typeface="Calibri" panose="020F0502020204030204" pitchFamily="34" charset="0"/>
              </a:rPr>
              <a:t>In addition, members must permanently reside in the plan service area. </a:t>
            </a:r>
          </a:p>
          <a:p>
            <a:pPr marL="285750" marR="0" lvl="0" indent="-285750" algn="l" defTabSz="914400" rtl="0" eaLnBrk="0" fontAlgn="base" latinLnBrk="0" hangingPunct="0">
              <a:lnSpc>
                <a:spcPct val="100000"/>
              </a:lnSpc>
              <a:spcBef>
                <a:spcPts val="1200"/>
              </a:spcBef>
              <a:spcAft>
                <a:spcPts val="0"/>
              </a:spcAft>
              <a:buClr>
                <a:srgbClr val="F15B3C"/>
              </a:buClr>
              <a:buSzTx/>
              <a:buFont typeface="Arial" panose="020B0604020202020204" pitchFamily="34" charset="0"/>
              <a:buChar char="•"/>
              <a:tabLst/>
              <a:defRPr/>
            </a:pPr>
            <a:r>
              <a:rPr kumimoji="0" lang="en-US" sz="2400" b="0" i="0" u="none" strike="noStrike" kern="1200" cap="none" spc="0" normalizeH="0" baseline="0" noProof="0" dirty="0">
                <a:ln>
                  <a:noFill/>
                </a:ln>
                <a:solidFill>
                  <a:schemeClr val="tx1"/>
                </a:solidFill>
                <a:effectLst/>
                <a:uLnTx/>
                <a:uFillTx/>
                <a:latin typeface="DM Sans" pitchFamily="2" charset="0"/>
                <a:ea typeface="Calibri" panose="020F0502020204030204" pitchFamily="34" charset="0"/>
              </a:rPr>
              <a:t>Blue Cross Blue Shield of Massachusetts’ plan service area includes all 50 states, excluding U.S. territories.</a:t>
            </a:r>
          </a:p>
          <a:p>
            <a:pPr marL="0" indent="0">
              <a:buNone/>
            </a:pPr>
            <a:endParaRPr lang="en-US" dirty="0"/>
          </a:p>
        </p:txBody>
      </p:sp>
      <p:sp>
        <p:nvSpPr>
          <p:cNvPr id="4" name="Text Placeholder 3">
            <a:extLst>
              <a:ext uri="{FF2B5EF4-FFF2-40B4-BE49-F238E27FC236}">
                <a16:creationId xmlns:a16="http://schemas.microsoft.com/office/drawing/2014/main" id="{F8810594-F7D8-4118-9DA6-652337CF109C}"/>
              </a:ext>
            </a:extLst>
          </p:cNvPr>
          <p:cNvSpPr>
            <a:spLocks noGrp="1"/>
          </p:cNvSpPr>
          <p:nvPr>
            <p:ph type="body" sz="quarter" idx="10"/>
          </p:nvPr>
        </p:nvSpPr>
        <p:spPr>
          <a:xfrm>
            <a:off x="603504" y="185196"/>
            <a:ext cx="8839200" cy="545990"/>
          </a:xfrm>
        </p:spPr>
        <p:txBody>
          <a:bodyPr>
            <a:normAutofit/>
          </a:bodyPr>
          <a:lstStyle/>
          <a:p>
            <a:r>
              <a:rPr lang="en-US" sz="2400" dirty="0" err="1">
                <a:solidFill>
                  <a:schemeClr val="bg1"/>
                </a:solidFill>
              </a:rPr>
              <a:t>medicare</a:t>
            </a:r>
            <a:r>
              <a:rPr lang="en-US" sz="2400" dirty="0">
                <a:solidFill>
                  <a:schemeClr val="bg1"/>
                </a:solidFill>
              </a:rPr>
              <a:t> plans</a:t>
            </a:r>
          </a:p>
        </p:txBody>
      </p:sp>
      <p:sp>
        <p:nvSpPr>
          <p:cNvPr id="5" name="Text Placeholder 4">
            <a:extLst>
              <a:ext uri="{FF2B5EF4-FFF2-40B4-BE49-F238E27FC236}">
                <a16:creationId xmlns:a16="http://schemas.microsoft.com/office/drawing/2014/main" id="{DAA1494C-80DE-4C7A-A651-D29F02AEB25D}"/>
              </a:ext>
            </a:extLst>
          </p:cNvPr>
          <p:cNvSpPr>
            <a:spLocks noGrp="1"/>
          </p:cNvSpPr>
          <p:nvPr>
            <p:ph type="body" sz="quarter" idx="11"/>
          </p:nvPr>
        </p:nvSpPr>
        <p:spPr/>
        <p:txBody>
          <a:bodyPr>
            <a:noAutofit/>
          </a:bodyPr>
          <a:lstStyle/>
          <a:p>
            <a:r>
              <a:rPr lang="en-US" sz="2400" b="1" dirty="0"/>
              <a:t>Requirements</a:t>
            </a:r>
          </a:p>
        </p:txBody>
      </p:sp>
    </p:spTree>
    <p:extLst>
      <p:ext uri="{BB962C8B-B14F-4D97-AF65-F5344CB8AC3E}">
        <p14:creationId xmlns:p14="http://schemas.microsoft.com/office/powerpoint/2010/main" val="2400296126"/>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F1E9338-43A6-4535-B9C1-ABDD88890433}"/>
              </a:ext>
            </a:extLst>
          </p:cNvPr>
          <p:cNvSpPr>
            <a:spLocks noGrp="1"/>
          </p:cNvSpPr>
          <p:nvPr>
            <p:ph type="body" sz="quarter" idx="10"/>
          </p:nvPr>
        </p:nvSpPr>
        <p:spPr>
          <a:xfrm>
            <a:off x="603504" y="81024"/>
            <a:ext cx="8839200" cy="650162"/>
          </a:xfrm>
        </p:spPr>
        <p:txBody>
          <a:bodyPr>
            <a:normAutofit/>
          </a:bodyPr>
          <a:lstStyle/>
          <a:p>
            <a:r>
              <a:rPr lang="en-US" sz="2400" dirty="0" err="1">
                <a:solidFill>
                  <a:schemeClr val="bg1"/>
                </a:solidFill>
              </a:rPr>
              <a:t>medicare</a:t>
            </a:r>
            <a:r>
              <a:rPr lang="en-US" sz="2400" dirty="0">
                <a:solidFill>
                  <a:schemeClr val="bg1"/>
                </a:solidFill>
              </a:rPr>
              <a:t> plan comparison</a:t>
            </a:r>
          </a:p>
        </p:txBody>
      </p:sp>
      <p:graphicFrame>
        <p:nvGraphicFramePr>
          <p:cNvPr id="7" name="Table 3">
            <a:extLst>
              <a:ext uri="{FF2B5EF4-FFF2-40B4-BE49-F238E27FC236}">
                <a16:creationId xmlns:a16="http://schemas.microsoft.com/office/drawing/2014/main" id="{24814C54-5BBF-4AF0-880B-38510126C041}"/>
              </a:ext>
            </a:extLst>
          </p:cNvPr>
          <p:cNvGraphicFramePr>
            <a:graphicFrameLocks noGrp="1"/>
          </p:cNvGraphicFramePr>
          <p:nvPr>
            <p:extLst>
              <p:ext uri="{D42A27DB-BD31-4B8C-83A1-F6EECF244321}">
                <p14:modId xmlns:p14="http://schemas.microsoft.com/office/powerpoint/2010/main" val="1665301473"/>
              </p:ext>
            </p:extLst>
          </p:nvPr>
        </p:nvGraphicFramePr>
        <p:xfrm>
          <a:off x="457200" y="821803"/>
          <a:ext cx="10378876" cy="5590572"/>
        </p:xfrm>
        <a:graphic>
          <a:graphicData uri="http://schemas.openxmlformats.org/drawingml/2006/table">
            <a:tbl>
              <a:tblPr firstRow="1" bandRow="1">
                <a:tableStyleId>{5A111915-BE36-4E01-A7E5-04B1672EAD32}</a:tableStyleId>
              </a:tblPr>
              <a:tblGrid>
                <a:gridCol w="5189438">
                  <a:extLst>
                    <a:ext uri="{9D8B030D-6E8A-4147-A177-3AD203B41FA5}">
                      <a16:colId xmlns:a16="http://schemas.microsoft.com/office/drawing/2014/main" val="3555726482"/>
                    </a:ext>
                  </a:extLst>
                </a:gridCol>
                <a:gridCol w="5189438">
                  <a:extLst>
                    <a:ext uri="{9D8B030D-6E8A-4147-A177-3AD203B41FA5}">
                      <a16:colId xmlns:a16="http://schemas.microsoft.com/office/drawing/2014/main" val="3100866726"/>
                    </a:ext>
                  </a:extLst>
                </a:gridCol>
              </a:tblGrid>
              <a:tr h="855215">
                <a:tc>
                  <a:txBody>
                    <a:bodyPr/>
                    <a:lstStyle/>
                    <a:p>
                      <a:pPr algn="ctr"/>
                      <a:r>
                        <a:rPr kumimoji="0" lang="en-US" sz="2400" b="1" i="0" u="none" strike="noStrike" kern="1200" cap="none" spc="0" normalizeH="0" baseline="0" noProof="0" dirty="0">
                          <a:ln>
                            <a:noFill/>
                          </a:ln>
                          <a:solidFill>
                            <a:srgbClr val="FD5D3B"/>
                          </a:solidFill>
                          <a:effectLst/>
                          <a:uLnTx/>
                          <a:uFillTx/>
                          <a:latin typeface="DM Sans" pitchFamily="2" charset="0"/>
                          <a:ea typeface="+mn-ea"/>
                          <a:cs typeface="+mn-cs"/>
                        </a:rPr>
                        <a:t>MEDEX 2</a:t>
                      </a:r>
                      <a:r>
                        <a:rPr kumimoji="0" lang="en-US" sz="2400" b="0" i="0" u="none" strike="noStrike" kern="1200" cap="none" spc="0" normalizeH="0" baseline="0" noProof="0" dirty="0">
                          <a:ln>
                            <a:noFill/>
                          </a:ln>
                          <a:solidFill>
                            <a:srgbClr val="FD5D3B"/>
                          </a:solidFill>
                          <a:effectLst/>
                          <a:uLnTx/>
                          <a:uFillTx/>
                          <a:latin typeface="DM Sans" pitchFamily="2" charset="0"/>
                          <a:ea typeface="+mn-ea"/>
                          <a:cs typeface="+mn-cs"/>
                        </a:rPr>
                        <a:t> </a:t>
                      </a:r>
                      <a:r>
                        <a:rPr kumimoji="0" lang="en-US" sz="2000" b="0" i="0" u="none" strike="noStrike" kern="1200" cap="none" spc="0" normalizeH="0" baseline="0" noProof="0" dirty="0">
                          <a:ln>
                            <a:noFill/>
                          </a:ln>
                          <a:solidFill>
                            <a:schemeClr val="bg1"/>
                          </a:solidFill>
                          <a:effectLst/>
                          <a:uLnTx/>
                          <a:uFillTx/>
                          <a:latin typeface="DM Sans" pitchFamily="2" charset="0"/>
                          <a:ea typeface="+mn-ea"/>
                          <a:cs typeface="+mn-cs"/>
                        </a:rPr>
                        <a:t>paired with </a:t>
                      </a:r>
                    </a:p>
                    <a:p>
                      <a:pPr algn="ctr"/>
                      <a:r>
                        <a:rPr kumimoji="0" lang="en-US" sz="2400" b="1" i="0" u="none" strike="noStrike" kern="1200" cap="none" spc="0" normalizeH="0" baseline="0" noProof="0" dirty="0">
                          <a:ln>
                            <a:noFill/>
                          </a:ln>
                          <a:solidFill>
                            <a:srgbClr val="FD5D3B"/>
                          </a:solidFill>
                          <a:effectLst/>
                          <a:uLnTx/>
                          <a:uFillTx/>
                          <a:latin typeface="DM Sans" pitchFamily="2" charset="0"/>
                          <a:ea typeface="+mn-ea"/>
                          <a:cs typeface="+mn-cs"/>
                        </a:rPr>
                        <a:t>BLUE </a:t>
                      </a:r>
                      <a:r>
                        <a:rPr kumimoji="0" lang="en-US" sz="2400" b="1" i="0" u="none" strike="noStrike" kern="1200" cap="none" spc="0" normalizeH="0" baseline="0" noProof="0" dirty="0" err="1">
                          <a:ln>
                            <a:noFill/>
                          </a:ln>
                          <a:solidFill>
                            <a:srgbClr val="FD5D3B"/>
                          </a:solidFill>
                          <a:effectLst/>
                          <a:uLnTx/>
                          <a:uFillTx/>
                          <a:latin typeface="DM Sans" pitchFamily="2" charset="0"/>
                          <a:ea typeface="+mn-ea"/>
                          <a:cs typeface="+mn-cs"/>
                        </a:rPr>
                        <a:t>MEDICARE</a:t>
                      </a:r>
                      <a:r>
                        <a:rPr kumimoji="0" lang="en-US" sz="2400" b="1" i="0" u="none" strike="noStrike" kern="1200" cap="none" spc="0" normalizeH="0" baseline="0" noProof="0" dirty="0" err="1">
                          <a:ln>
                            <a:noFill/>
                          </a:ln>
                          <a:solidFill>
                            <a:schemeClr val="bg1"/>
                          </a:solidFill>
                          <a:effectLst/>
                          <a:uLnTx/>
                          <a:uFillTx/>
                          <a:latin typeface="DM Sans" pitchFamily="2" charset="0"/>
                          <a:ea typeface="+mn-ea"/>
                          <a:cs typeface="+mn-cs"/>
                        </a:rPr>
                        <a:t>Rx</a:t>
                      </a:r>
                      <a:endParaRPr kumimoji="0" lang="en-US" sz="2400" b="1" i="0" u="none" strike="noStrike" kern="1200" cap="none" spc="0" normalizeH="0" baseline="0" noProof="0" dirty="0">
                        <a:ln>
                          <a:noFill/>
                        </a:ln>
                        <a:solidFill>
                          <a:schemeClr val="bg1"/>
                        </a:solidFill>
                        <a:effectLst/>
                        <a:uLnTx/>
                        <a:uFillTx/>
                        <a:latin typeface="DM Sans" pitchFamily="2" charset="0"/>
                        <a:ea typeface="+mn-ea"/>
                        <a:cs typeface="+mn-cs"/>
                      </a:endParaRPr>
                    </a:p>
                  </a:txBody>
                  <a:tcPr anchor="ctr">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solidFill>
                      <a:srgbClr val="0E487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D5D3B"/>
                          </a:solidFill>
                          <a:effectLst/>
                          <a:uLnTx/>
                          <a:uFillTx/>
                          <a:latin typeface="DM Sans" pitchFamily="2" charset="0"/>
                          <a:ea typeface="+mn-ea"/>
                          <a:cs typeface="+mn-cs"/>
                        </a:rPr>
                        <a:t>MEDICARE PPO BLUE </a:t>
                      </a:r>
                      <a:r>
                        <a:rPr kumimoji="0" lang="en-US" sz="2400" b="1" i="0" u="none" strike="noStrike" kern="1200" cap="none" spc="0" normalizeH="0" baseline="0" noProof="0" dirty="0" err="1">
                          <a:ln>
                            <a:noFill/>
                          </a:ln>
                          <a:solidFill>
                            <a:srgbClr val="FD5D3B"/>
                          </a:solidFill>
                          <a:effectLst/>
                          <a:uLnTx/>
                          <a:uFillTx/>
                          <a:latin typeface="DM Sans" pitchFamily="2" charset="0"/>
                          <a:ea typeface="+mn-ea"/>
                          <a:cs typeface="+mn-cs"/>
                        </a:rPr>
                        <a:t>FREEDOM</a:t>
                      </a:r>
                      <a:r>
                        <a:rPr kumimoji="0" lang="en-US" sz="2400" b="1" i="0" u="none" strike="noStrike" kern="1200" cap="none" spc="0" normalizeH="0" baseline="0" noProof="0" dirty="0" err="1">
                          <a:ln>
                            <a:noFill/>
                          </a:ln>
                          <a:solidFill>
                            <a:schemeClr val="bg1"/>
                          </a:solidFill>
                          <a:effectLst/>
                          <a:uLnTx/>
                          <a:uFillTx/>
                          <a:latin typeface="DM Sans" pitchFamily="2" charset="0"/>
                          <a:ea typeface="+mn-ea"/>
                          <a:cs typeface="+mn-cs"/>
                        </a:rPr>
                        <a:t>Rx</a:t>
                      </a:r>
                      <a:endParaRPr lang="en-US" sz="2400" b="1" dirty="0">
                        <a:solidFill>
                          <a:schemeClr val="bg1"/>
                        </a:solidFill>
                        <a:latin typeface="DM Sans" pitchFamily="2" charset="0"/>
                      </a:endParaRPr>
                    </a:p>
                  </a:txBody>
                  <a:tcPr anchor="ctr">
                    <a:lnL w="57150" cap="flat" cmpd="sng" algn="ctr">
                      <a:solidFill>
                        <a:schemeClr val="bg1"/>
                      </a:solidFill>
                      <a:prstDash val="solid"/>
                      <a:round/>
                      <a:headEnd type="none" w="med" len="med"/>
                      <a:tailEnd type="none" w="med" len="med"/>
                    </a:lnL>
                    <a:lnR>
                      <a:noFill/>
                    </a:lnR>
                    <a:lnB w="57150" cap="flat" cmpd="sng" algn="ctr">
                      <a:solidFill>
                        <a:schemeClr val="bg1"/>
                      </a:solidFill>
                      <a:prstDash val="solid"/>
                      <a:round/>
                      <a:headEnd type="none" w="med" len="med"/>
                      <a:tailEnd type="none" w="med" len="med"/>
                    </a:lnB>
                    <a:solidFill>
                      <a:srgbClr val="0E4878"/>
                    </a:solidFill>
                  </a:tcPr>
                </a:tc>
                <a:extLst>
                  <a:ext uri="{0D108BD9-81ED-4DB2-BD59-A6C34878D82A}">
                    <a16:rowId xmlns:a16="http://schemas.microsoft.com/office/drawing/2014/main" val="3343486154"/>
                  </a:ext>
                </a:extLst>
              </a:tr>
              <a:tr h="11086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accent1"/>
                          </a:solidFill>
                          <a:effectLst/>
                          <a:uLnTx/>
                          <a:uFillTx/>
                          <a:latin typeface="DM Sans" pitchFamily="2" charset="0"/>
                          <a:ea typeface="+mn-ea"/>
                          <a:cs typeface="+mn-cs"/>
                        </a:rPr>
                        <a:t>Medex</a:t>
                      </a:r>
                      <a:r>
                        <a:rPr kumimoji="0" lang="en-US" sz="1600" b="0" i="0" u="none" strike="noStrike" kern="1200" cap="none" spc="0" normalizeH="0" baseline="0" noProof="0" dirty="0">
                          <a:ln>
                            <a:noFill/>
                          </a:ln>
                          <a:solidFill>
                            <a:schemeClr val="accent1"/>
                          </a:solidFill>
                          <a:effectLst/>
                          <a:uLnTx/>
                          <a:uFillTx/>
                          <a:latin typeface="DM Sans" pitchFamily="2" charset="0"/>
                          <a:ea typeface="+mn-ea"/>
                          <a:cs typeface="+mn-cs"/>
                        </a:rPr>
                        <a:t> is a </a:t>
                      </a:r>
                      <a:r>
                        <a:rPr kumimoji="0" lang="en-US" sz="1600" b="0" i="0" u="none" strike="noStrike" kern="1200" cap="none" spc="0" normalizeH="0" baseline="0" noProof="0" dirty="0">
                          <a:ln>
                            <a:noFill/>
                          </a:ln>
                          <a:solidFill>
                            <a:srgbClr val="FF0000"/>
                          </a:solidFill>
                          <a:effectLst/>
                          <a:uLnTx/>
                          <a:uFillTx/>
                          <a:latin typeface="DM Sans" pitchFamily="2" charset="0"/>
                          <a:ea typeface="+mn-ea"/>
                          <a:cs typeface="+mn-cs"/>
                        </a:rPr>
                        <a:t>Medicare Supplement </a:t>
                      </a:r>
                      <a:r>
                        <a:rPr kumimoji="0" lang="en-US" sz="1600" b="0" i="0" u="none" strike="noStrike" kern="1200" cap="none" spc="0" normalizeH="0" baseline="0" noProof="0" dirty="0">
                          <a:ln>
                            <a:noFill/>
                          </a:ln>
                          <a:solidFill>
                            <a:schemeClr val="accent1"/>
                          </a:solidFill>
                          <a:effectLst/>
                          <a:uLnTx/>
                          <a:uFillTx/>
                          <a:latin typeface="DM Sans" pitchFamily="2" charset="0"/>
                          <a:ea typeface="+mn-ea"/>
                          <a:cs typeface="+mn-cs"/>
                        </a:rPr>
                        <a:t>plan. Medicare is the primary payer for medical claims.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accent1"/>
                          </a:solidFill>
                          <a:effectLst/>
                          <a:uLnTx/>
                          <a:uFillTx/>
                          <a:latin typeface="DM Sans" pitchFamily="2" charset="0"/>
                          <a:ea typeface="+mn-ea"/>
                          <a:cs typeface="+mn-cs"/>
                        </a:rPr>
                        <a:t>Blue MedicareRx </a:t>
                      </a:r>
                      <a:r>
                        <a:rPr kumimoji="0" lang="en-US" sz="1600" b="0" i="0" u="none" strike="noStrike" kern="1200" cap="none" spc="0" normalizeH="0" baseline="0" noProof="0" dirty="0">
                          <a:ln>
                            <a:noFill/>
                          </a:ln>
                          <a:solidFill>
                            <a:schemeClr val="accent1"/>
                          </a:solidFill>
                          <a:effectLst/>
                          <a:uLnTx/>
                          <a:uFillTx/>
                          <a:latin typeface="DM Sans" pitchFamily="2" charset="0"/>
                          <a:ea typeface="+mn-ea"/>
                          <a:cs typeface="+mn-cs"/>
                        </a:rPr>
                        <a:t>is a </a:t>
                      </a:r>
                      <a:r>
                        <a:rPr kumimoji="0" lang="en-US" sz="1600" b="0" i="0" u="none" strike="noStrike" kern="1200" cap="none" spc="0" normalizeH="0" baseline="0" noProof="0" dirty="0">
                          <a:ln>
                            <a:noFill/>
                          </a:ln>
                          <a:solidFill>
                            <a:srgbClr val="FF0000"/>
                          </a:solidFill>
                          <a:effectLst/>
                          <a:uLnTx/>
                          <a:uFillTx/>
                          <a:latin typeface="DM Sans" pitchFamily="2" charset="0"/>
                          <a:ea typeface="+mn-ea"/>
                          <a:cs typeface="+mn-cs"/>
                        </a:rPr>
                        <a:t>Medicare Part D Prescription Drug </a:t>
                      </a:r>
                      <a:r>
                        <a:rPr kumimoji="0" lang="en-US" sz="1600" b="0" i="0" u="none" strike="noStrike" kern="1200" cap="none" spc="0" normalizeH="0" baseline="0" noProof="0" dirty="0">
                          <a:ln>
                            <a:noFill/>
                          </a:ln>
                          <a:solidFill>
                            <a:schemeClr val="tx1"/>
                          </a:solidFill>
                          <a:effectLst/>
                          <a:uLnTx/>
                          <a:uFillTx/>
                          <a:latin typeface="DM Sans" pitchFamily="2" charset="0"/>
                          <a:ea typeface="+mn-ea"/>
                          <a:cs typeface="+mn-cs"/>
                        </a:rPr>
                        <a:t>(PDP)</a:t>
                      </a:r>
                      <a:r>
                        <a:rPr kumimoji="0" lang="en-US" sz="1600" b="1" i="0" u="none" strike="noStrike" kern="1200" cap="none" spc="0" normalizeH="0" baseline="0" noProof="0" dirty="0">
                          <a:ln>
                            <a:noFill/>
                          </a:ln>
                          <a:solidFill>
                            <a:schemeClr val="accent1"/>
                          </a:solidFill>
                          <a:effectLst/>
                          <a:uLnTx/>
                          <a:uFillTx/>
                          <a:latin typeface="DM Sans" pitchFamily="2" charset="0"/>
                          <a:ea typeface="+mn-ea"/>
                          <a:cs typeface="+mn-cs"/>
                        </a:rPr>
                        <a:t> </a:t>
                      </a:r>
                      <a:r>
                        <a:rPr kumimoji="0" lang="en-US" sz="1600" b="0" i="0" u="none" strike="noStrike" kern="1200" cap="none" spc="0" normalizeH="0" baseline="0" noProof="0" dirty="0">
                          <a:ln>
                            <a:noFill/>
                          </a:ln>
                          <a:solidFill>
                            <a:schemeClr val="tx1"/>
                          </a:solidFill>
                          <a:effectLst/>
                          <a:uLnTx/>
                          <a:uFillTx/>
                          <a:latin typeface="DM Sans" pitchFamily="2" charset="0"/>
                          <a:ea typeface="+mn-ea"/>
                          <a:cs typeface="+mn-cs"/>
                        </a:rPr>
                        <a:t>plan.</a:t>
                      </a:r>
                    </a:p>
                  </a:txBody>
                  <a:tcPr anchor="ctr">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auto">
                        <a:spcAft>
                          <a:spcPts val="0"/>
                        </a:spcAft>
                      </a:pPr>
                      <a:r>
                        <a:rPr kumimoji="0" lang="en-US" sz="1600" b="1" i="0" u="none" strike="noStrike" kern="1200" cap="none" spc="0" normalizeH="0" baseline="0" dirty="0">
                          <a:ln>
                            <a:noFill/>
                          </a:ln>
                          <a:solidFill>
                            <a:srgbClr val="0D4877"/>
                          </a:solidFill>
                          <a:effectLst/>
                          <a:uLnTx/>
                          <a:uFillTx/>
                          <a:latin typeface="DM Sans" pitchFamily="2" charset="0"/>
                          <a:ea typeface="+mn-ea"/>
                          <a:cs typeface="+mn-cs"/>
                        </a:rPr>
                        <a:t>Medicare PPO Blue </a:t>
                      </a:r>
                      <a:r>
                        <a:rPr kumimoji="0" lang="en-US" sz="1600" b="0" i="0" u="none" strike="noStrike" kern="1200" cap="none" spc="0" normalizeH="0" baseline="0" dirty="0">
                          <a:ln>
                            <a:noFill/>
                          </a:ln>
                          <a:solidFill>
                            <a:srgbClr val="0D4877"/>
                          </a:solidFill>
                          <a:effectLst/>
                          <a:uLnTx/>
                          <a:uFillTx/>
                          <a:latin typeface="DM Sans" pitchFamily="2" charset="0"/>
                          <a:ea typeface="+mn-ea"/>
                          <a:cs typeface="+mn-cs"/>
                        </a:rPr>
                        <a:t>is a </a:t>
                      </a:r>
                      <a:r>
                        <a:rPr kumimoji="0" lang="en-US" sz="1600" b="0" i="0" u="none" strike="noStrike" kern="1200" cap="none" spc="0" normalizeH="0" baseline="0" dirty="0">
                          <a:ln>
                            <a:noFill/>
                          </a:ln>
                          <a:solidFill>
                            <a:srgbClr val="FF0000"/>
                          </a:solidFill>
                          <a:effectLst/>
                          <a:uLnTx/>
                          <a:uFillTx/>
                          <a:latin typeface="DM Sans" pitchFamily="2" charset="0"/>
                          <a:ea typeface="+mn-ea"/>
                          <a:cs typeface="+mn-cs"/>
                        </a:rPr>
                        <a:t>Medicare Advantage </a:t>
                      </a:r>
                      <a:r>
                        <a:rPr kumimoji="0" lang="en-US" sz="1600" b="0" i="0" u="none" strike="noStrike" kern="1200" cap="none" spc="0" normalizeH="0" baseline="0" dirty="0">
                          <a:ln>
                            <a:noFill/>
                          </a:ln>
                          <a:solidFill>
                            <a:srgbClr val="0D4877"/>
                          </a:solidFill>
                          <a:effectLst/>
                          <a:uLnTx/>
                          <a:uFillTx/>
                          <a:latin typeface="DM Sans" pitchFamily="2" charset="0"/>
                          <a:ea typeface="+mn-ea"/>
                          <a:cs typeface="+mn-cs"/>
                        </a:rPr>
                        <a:t>plan (MA-PD) that includes Medicare Parts A and B benefits, Medicare Part D prescription drug coverage, plus more.</a:t>
                      </a:r>
                    </a:p>
                  </a:txBody>
                  <a:tcPr>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DDDDDD"/>
                    </a:solidFill>
                  </a:tcPr>
                </a:tc>
                <a:extLst>
                  <a:ext uri="{0D108BD9-81ED-4DB2-BD59-A6C34878D82A}">
                    <a16:rowId xmlns:a16="http://schemas.microsoft.com/office/drawing/2014/main" val="3761174412"/>
                  </a:ext>
                </a:extLst>
              </a:tr>
              <a:tr h="19955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D5D3B"/>
                          </a:solidFill>
                          <a:effectLst/>
                          <a:uLnTx/>
                          <a:uFillTx/>
                          <a:latin typeface="DM Sans" pitchFamily="2" charset="0"/>
                          <a:ea typeface="+mn-ea"/>
                          <a:cs typeface="+mn-cs"/>
                        </a:rPr>
                        <a:t>Nationwide Medicare network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rPr>
                        <a:t>Go to any Medicare </a:t>
                      </a:r>
                      <a:r>
                        <a:rPr kumimoji="0" lang="en-US" sz="1600" b="0" i="0" u="none" strike="noStrike" kern="1200" cap="none" spc="0" normalizeH="0" baseline="0" noProof="0" dirty="0">
                          <a:ln>
                            <a:noFill/>
                          </a:ln>
                          <a:solidFill>
                            <a:schemeClr val="accent1"/>
                          </a:solidFill>
                          <a:effectLst/>
                          <a:uLnTx/>
                          <a:uFillTx/>
                          <a:latin typeface="DM Sans" pitchFamily="2" charset="0"/>
                          <a:ea typeface="+mn-ea"/>
                          <a:cs typeface="+mn-cs"/>
                        </a:rPr>
                        <a:t>provider</a:t>
                      </a: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rPr>
                        <a:t> nationwide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srgbClr val="0D4877"/>
                        </a:solidFill>
                        <a:effectLst/>
                        <a:uLnTx/>
                        <a:uFillTx/>
                        <a:latin typeface="DM Sans"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D5D3B"/>
                          </a:solidFill>
                          <a:effectLst/>
                          <a:uLnTx/>
                          <a:uFillTx/>
                          <a:latin typeface="DM Sans" pitchFamily="2" charset="0"/>
                          <a:ea typeface="+mn-ea"/>
                          <a:cs typeface="+mn-cs"/>
                        </a:rPr>
                        <a:t>Freedom of choice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DM Sans" pitchFamily="2" charset="0"/>
                          <a:ea typeface="+mn-ea"/>
                          <a:cs typeface="+mn-cs"/>
                        </a:rPr>
                        <a:t>Use Medicare-participating providers, in and outside Massachusetts</a:t>
                      </a:r>
                      <a:endPar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endParaRPr>
                    </a:p>
                  </a:txBody>
                  <a:tcPr anchor="ctr">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auto">
                        <a:spcAft>
                          <a:spcPts val="0"/>
                        </a:spcAft>
                      </a:pPr>
                      <a:r>
                        <a:rPr kumimoji="0" lang="en-US" sz="1600" b="0" i="0" u="none" strike="noStrike" kern="1200" cap="none" spc="0" normalizeH="0" baseline="0" dirty="0">
                          <a:ln>
                            <a:noFill/>
                          </a:ln>
                          <a:solidFill>
                            <a:srgbClr val="FD5D3B"/>
                          </a:solidFill>
                          <a:effectLst/>
                          <a:uLnTx/>
                          <a:uFillTx/>
                          <a:latin typeface="DM Sans" pitchFamily="2" charset="0"/>
                          <a:ea typeface="+mn-ea"/>
                          <a:cs typeface="+mn-cs"/>
                        </a:rPr>
                        <a:t>National PPO network </a:t>
                      </a:r>
                    </a:p>
                    <a:p>
                      <a:pPr algn="ctr" fontAlgn="auto">
                        <a:spcAft>
                          <a:spcPts val="0"/>
                        </a:spcAft>
                      </a:pPr>
                      <a:r>
                        <a:rPr kumimoji="0" lang="en-US" sz="1600" b="0" i="0" u="none" strike="noStrike" kern="1200" cap="none" spc="0" normalizeH="0" baseline="0" dirty="0">
                          <a:ln>
                            <a:noFill/>
                          </a:ln>
                          <a:solidFill>
                            <a:srgbClr val="0D4877"/>
                          </a:solidFill>
                          <a:effectLst/>
                          <a:uLnTx/>
                          <a:uFillTx/>
                          <a:latin typeface="DM Sans" pitchFamily="2" charset="0"/>
                          <a:ea typeface="+mn-ea"/>
                          <a:cs typeface="+mn-cs"/>
                        </a:rPr>
                        <a:t>Medicare PPO Blue network providers in MA &amp;</a:t>
                      </a:r>
                    </a:p>
                    <a:p>
                      <a:pPr algn="ctr" fontAlgn="auto">
                        <a:spcAft>
                          <a:spcPts val="0"/>
                        </a:spcAft>
                      </a:pPr>
                      <a:r>
                        <a:rPr kumimoji="0" lang="en-US" sz="1600" b="0" i="0" u="none" strike="noStrike" kern="1200" cap="none" spc="0" normalizeH="0" baseline="0" dirty="0">
                          <a:ln>
                            <a:noFill/>
                          </a:ln>
                          <a:solidFill>
                            <a:srgbClr val="0D4877"/>
                          </a:solidFill>
                          <a:effectLst/>
                          <a:uLnTx/>
                          <a:uFillTx/>
                          <a:latin typeface="DM Sans" pitchFamily="2" charset="0"/>
                          <a:ea typeface="+mn-ea"/>
                          <a:cs typeface="+mn-cs"/>
                        </a:rPr>
                        <a:t>Blue Cross Blue Shield Medicare Advantage PPO providers outside of MA</a:t>
                      </a:r>
                    </a:p>
                    <a:p>
                      <a:pPr algn="ctr" fontAlgn="auto">
                        <a:spcAft>
                          <a:spcPts val="0"/>
                        </a:spcAft>
                      </a:pPr>
                      <a:endParaRPr kumimoji="0" lang="en-US" sz="800" b="0" i="0" u="none" strike="noStrike" kern="1200" cap="none" spc="0" normalizeH="0" baseline="0" dirty="0">
                        <a:ln>
                          <a:noFill/>
                        </a:ln>
                        <a:solidFill>
                          <a:srgbClr val="0D4877"/>
                        </a:solidFill>
                        <a:effectLst/>
                        <a:uLnTx/>
                        <a:uFillTx/>
                        <a:latin typeface="DM Sans"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D5D3B"/>
                          </a:solidFill>
                          <a:effectLst/>
                          <a:uLnTx/>
                          <a:uFillTx/>
                          <a:latin typeface="DM Sans" pitchFamily="2" charset="0"/>
                          <a:ea typeface="+mn-ea"/>
                          <a:cs typeface="+mn-cs"/>
                        </a:rPr>
                        <a:t>Freedom of choice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rPr>
                        <a:t>Use in-network or out-of-network providers, in and outside Massachusetts</a:t>
                      </a:r>
                    </a:p>
                  </a:txBody>
                  <a:tcPr>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DDDDDD"/>
                    </a:solidFill>
                  </a:tcPr>
                </a:tc>
                <a:extLst>
                  <a:ext uri="{0D108BD9-81ED-4DB2-BD59-A6C34878D82A}">
                    <a16:rowId xmlns:a16="http://schemas.microsoft.com/office/drawing/2014/main" val="1096077459"/>
                  </a:ext>
                </a:extLst>
              </a:tr>
              <a:tr h="348421">
                <a:tc>
                  <a:txBody>
                    <a:bodyPr/>
                    <a:lstStyle/>
                    <a:p>
                      <a:pPr marL="0" marR="0" lvl="0" indent="0" algn="ctr" defTabSz="914400" rtl="0" eaLnBrk="1" fontAlgn="auto" latinLnBrk="0" hangingPunct="1">
                        <a:lnSpc>
                          <a:spcPct val="100000"/>
                        </a:lnSpc>
                        <a:spcBef>
                          <a:spcPts val="600"/>
                        </a:spcBef>
                        <a:spcAft>
                          <a:spcPts val="0"/>
                        </a:spcAft>
                        <a:buClr>
                          <a:srgbClr val="FD5D3B"/>
                        </a:buClr>
                        <a:buSzTx/>
                        <a:buFont typeface="Arial" panose="020B0604020202020204" pitchFamily="34" charset="0"/>
                        <a:buNone/>
                        <a:tabLst/>
                        <a:defRPr/>
                      </a:pPr>
                      <a:r>
                        <a:rPr kumimoji="0" lang="en-US" sz="1600" b="0" i="0" u="none" strike="noStrike" kern="1200" cap="none" spc="0" normalizeH="0" baseline="0" noProof="0" dirty="0">
                          <a:ln>
                            <a:noFill/>
                          </a:ln>
                          <a:solidFill>
                            <a:schemeClr val="accent1"/>
                          </a:solidFill>
                          <a:effectLst/>
                          <a:uLnTx/>
                          <a:uFillTx/>
                          <a:latin typeface="DM Sans" pitchFamily="2" charset="0"/>
                          <a:ea typeface="+mn-ea"/>
                          <a:cs typeface="+mn-cs"/>
                        </a:rPr>
                        <a:t>No referral requirements.</a:t>
                      </a:r>
                    </a:p>
                  </a:txBody>
                  <a:tcPr anchor="ctr">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auto">
                        <a:spcAft>
                          <a:spcPts val="0"/>
                        </a:spcAft>
                      </a:pPr>
                      <a:r>
                        <a:rPr lang="en-US" sz="1600" dirty="0">
                          <a:latin typeface="DM Sans" pitchFamily="2" charset="0"/>
                        </a:rPr>
                        <a:t>No referral requirements.</a:t>
                      </a:r>
                    </a:p>
                  </a:txBody>
                  <a:tcPr anchor="ctr">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DDDDDD"/>
                    </a:solidFill>
                  </a:tcPr>
                </a:tc>
                <a:extLst>
                  <a:ext uri="{0D108BD9-81ED-4DB2-BD59-A6C34878D82A}">
                    <a16:rowId xmlns:a16="http://schemas.microsoft.com/office/drawing/2014/main" val="1071925805"/>
                  </a:ext>
                </a:extLst>
              </a:tr>
              <a:tr h="348421">
                <a:tc>
                  <a:txBody>
                    <a:bodyPr/>
                    <a:lstStyle/>
                    <a:p>
                      <a:pPr marL="0" marR="0" lvl="0" indent="0" algn="ctr" defTabSz="914400" rtl="0" eaLnBrk="1" fontAlgn="auto" latinLnBrk="0" hangingPunct="1">
                        <a:lnSpc>
                          <a:spcPct val="100000"/>
                        </a:lnSpc>
                        <a:spcBef>
                          <a:spcPts val="600"/>
                        </a:spcBef>
                        <a:spcAft>
                          <a:spcPts val="0"/>
                        </a:spcAft>
                        <a:buClr>
                          <a:srgbClr val="FD5D3B"/>
                        </a:buClr>
                        <a:buSzTx/>
                        <a:buFont typeface="Arial" panose="020B0604020202020204" pitchFamily="34" charset="0"/>
                        <a:buNone/>
                        <a:tabLst/>
                        <a:defRPr/>
                      </a:pPr>
                      <a:r>
                        <a:rPr kumimoji="0" lang="en-US" sz="1600" b="0" i="0" u="none" strike="noStrike" kern="1200" cap="none" spc="0" normalizeH="0" baseline="0" noProof="0" dirty="0">
                          <a:ln>
                            <a:noFill/>
                          </a:ln>
                          <a:solidFill>
                            <a:schemeClr val="accent1"/>
                          </a:solidFill>
                          <a:effectLst/>
                          <a:uLnTx/>
                          <a:uFillTx/>
                          <a:latin typeface="DM Sans" pitchFamily="2" charset="0"/>
                          <a:ea typeface="+mn-ea"/>
                          <a:cs typeface="+mn-cs"/>
                        </a:rPr>
                        <a:t>3 ID cards: Medicare, Medex, Blue MedicareRx</a:t>
                      </a:r>
                    </a:p>
                  </a:txBody>
                  <a:tcPr anchor="ctr">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auto">
                        <a:spcAft>
                          <a:spcPts val="0"/>
                        </a:spcAft>
                      </a:pPr>
                      <a:r>
                        <a:rPr lang="en-US" sz="1600" dirty="0">
                          <a:latin typeface="DM Sans" pitchFamily="2" charset="0"/>
                        </a:rPr>
                        <a:t>1 ID card: Medicare PPO Blue</a:t>
                      </a:r>
                    </a:p>
                  </a:txBody>
                  <a:tcPr anchor="ctr">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DDDDDD"/>
                    </a:solidFill>
                  </a:tcPr>
                </a:tc>
                <a:extLst>
                  <a:ext uri="{0D108BD9-81ED-4DB2-BD59-A6C34878D82A}">
                    <a16:rowId xmlns:a16="http://schemas.microsoft.com/office/drawing/2014/main" val="1509203173"/>
                  </a:ext>
                </a:extLst>
              </a:tr>
              <a:tr h="934402">
                <a:tc>
                  <a: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FD5D3B"/>
                          </a:solidFill>
                          <a:effectLst/>
                          <a:uLnTx/>
                          <a:uFillTx/>
                          <a:latin typeface="DM Sans" pitchFamily="2" charset="0"/>
                          <a:ea typeface="+mn-ea"/>
                          <a:cs typeface="+mn-cs"/>
                        </a:rPr>
                        <a:t>Find a doctor</a:t>
                      </a:r>
                      <a:endPar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endParaRPr>
                    </a:p>
                    <a:p>
                      <a:pPr marL="0" marR="0" lvl="0" indent="0" algn="ctr" defTabSz="914400" rtl="0" eaLnBrk="1" fontAlgn="auto" latinLnBrk="0" hangingPunct="1">
                        <a:lnSpc>
                          <a:spcPct val="100000"/>
                        </a:lnSpc>
                        <a:spcBef>
                          <a:spcPts val="600"/>
                        </a:spcBef>
                        <a:spcAft>
                          <a:spcPts val="0"/>
                        </a:spcAft>
                        <a:buClr>
                          <a:srgbClr val="FD5D3B"/>
                        </a:buClr>
                        <a:buSzTx/>
                        <a:buFont typeface="Arial" panose="020B0604020202020204" pitchFamily="34" charset="0"/>
                        <a:buNone/>
                        <a:tabLst/>
                        <a:defRPr/>
                      </a:pPr>
                      <a:r>
                        <a:rPr kumimoji="0" lang="en-US" sz="1600" b="0" i="0" u="none" strike="noStrike" kern="1200" cap="none" spc="0" normalizeH="0" baseline="0" noProof="0" dirty="0">
                          <a:ln>
                            <a:noFill/>
                          </a:ln>
                          <a:solidFill>
                            <a:schemeClr val="tx1"/>
                          </a:solidFill>
                          <a:effectLst/>
                          <a:uLnTx/>
                          <a:uFillTx/>
                          <a:latin typeface="DM Sans" pitchFamily="2" charset="0"/>
                          <a:ea typeface="+mn-ea"/>
                          <a:cs typeface="+mn-cs"/>
                        </a:rPr>
                        <a:t>ONLINE at </a:t>
                      </a:r>
                      <a:r>
                        <a:rPr kumimoji="0" lang="en-US" sz="1600" b="0" i="0" u="sng" strike="noStrike" kern="1200" cap="none" spc="0" normalizeH="0" baseline="0" noProof="0" dirty="0">
                          <a:ln>
                            <a:noFill/>
                          </a:ln>
                          <a:solidFill>
                            <a:srgbClr val="00B0F0"/>
                          </a:solidFill>
                          <a:effectLst/>
                          <a:uLnTx/>
                          <a:uFillTx/>
                          <a:latin typeface="DM Sans" pitchFamily="2" charset="0"/>
                          <a:ea typeface="+mn-ea"/>
                          <a:cs typeface="+mn-cs"/>
                          <a:hlinkClick r:id="rId3"/>
                        </a:rPr>
                        <a:t>Medicare.gov</a:t>
                      </a:r>
                      <a:r>
                        <a:rPr kumimoji="0" lang="en-US" sz="1600" b="0" i="0" u="none" strike="noStrike" kern="1200" cap="none" spc="0" normalizeH="0" baseline="0" noProof="0" dirty="0">
                          <a:ln>
                            <a:noFill/>
                          </a:ln>
                          <a:solidFill>
                            <a:srgbClr val="00B0F0"/>
                          </a:solidFill>
                          <a:effectLst/>
                          <a:uLnTx/>
                          <a:uFillTx/>
                          <a:latin typeface="DM Sans" pitchFamily="2" charset="0"/>
                          <a:ea typeface="+mn-ea"/>
                          <a:cs typeface="+mn-cs"/>
                          <a:hlinkClick r:id="rId3"/>
                        </a:rPr>
                        <a:t> </a:t>
                      </a: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rPr>
                        <a:t>to make sure provider is a Medicare provider. </a:t>
                      </a:r>
                    </a:p>
                  </a:txBody>
                  <a:tcPr>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a:ln>
                            <a:noFill/>
                          </a:ln>
                          <a:solidFill>
                            <a:srgbClr val="FD5D3B"/>
                          </a:solidFill>
                          <a:effectLst/>
                          <a:uLnTx/>
                          <a:uFillTx/>
                          <a:latin typeface="DM Sans" pitchFamily="2" charset="0"/>
                          <a:ea typeface="+mn-ea"/>
                          <a:cs typeface="+mn-cs"/>
                        </a:rPr>
                        <a:t>Find a doctor</a:t>
                      </a:r>
                      <a:endPar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endParaRPr>
                    </a:p>
                    <a:p>
                      <a:pPr marL="0" marR="0" lvl="0" indent="0" algn="ctr" defTabSz="914400" rtl="0" eaLnBrk="1" fontAlgn="auto" latinLnBrk="0" hangingPunct="1">
                        <a:lnSpc>
                          <a:spcPct val="100000"/>
                        </a:lnSpc>
                        <a:spcBef>
                          <a:spcPts val="600"/>
                        </a:spcBef>
                        <a:spcAft>
                          <a:spcPts val="0"/>
                        </a:spcAft>
                        <a:buClr>
                          <a:srgbClr val="FD5D3B"/>
                        </a:buClr>
                        <a:buSzTx/>
                        <a:buFont typeface="Arial" panose="020B0604020202020204" pitchFamily="34" charset="0"/>
                        <a:buNone/>
                        <a:tabLst/>
                        <a:defRPr/>
                      </a:pP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rPr>
                        <a:t>ONLINE </a:t>
                      </a: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hlinkClick r:id="rId4"/>
                        </a:rPr>
                        <a:t>www.bluecrossma.org</a:t>
                      </a:r>
                      <a:r>
                        <a:rPr kumimoji="0" lang="en-US" sz="1600" b="0" i="0" u="none" strike="noStrike" kern="1200" cap="none" spc="0" normalizeH="0" baseline="0" noProof="0" dirty="0">
                          <a:ln>
                            <a:noFill/>
                          </a:ln>
                          <a:solidFill>
                            <a:srgbClr val="0D4877"/>
                          </a:solidFill>
                          <a:effectLst/>
                          <a:uLnTx/>
                          <a:uFillTx/>
                          <a:latin typeface="DM Sans" pitchFamily="2" charset="0"/>
                          <a:ea typeface="+mn-ea"/>
                          <a:cs typeface="+mn-cs"/>
                        </a:rPr>
                        <a:t> </a:t>
                      </a:r>
                      <a:endParaRPr kumimoji="0" lang="en-US" sz="1600" b="0" i="0" u="sng" strike="noStrike" kern="1200" cap="none" spc="0" normalizeH="0" baseline="0" noProof="0" dirty="0">
                        <a:ln>
                          <a:noFill/>
                        </a:ln>
                        <a:solidFill>
                          <a:srgbClr val="00B0F0"/>
                        </a:solidFill>
                        <a:effectLst/>
                        <a:uLnTx/>
                        <a:uFillTx/>
                        <a:latin typeface="DM Sans" pitchFamily="2" charset="0"/>
                        <a:ea typeface="+mn-ea"/>
                        <a:cs typeface="+mn-cs"/>
                      </a:endParaRPr>
                    </a:p>
                  </a:txBody>
                  <a:tcPr>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rgbClr val="DDDDDD"/>
                    </a:solidFill>
                  </a:tcPr>
                </a:tc>
                <a:extLst>
                  <a:ext uri="{0D108BD9-81ED-4DB2-BD59-A6C34878D82A}">
                    <a16:rowId xmlns:a16="http://schemas.microsoft.com/office/drawing/2014/main" val="1282059797"/>
                  </a:ext>
                </a:extLst>
              </a:tr>
            </a:tbl>
          </a:graphicData>
        </a:graphic>
      </p:graphicFrame>
    </p:spTree>
    <p:extLst>
      <p:ext uri="{BB962C8B-B14F-4D97-AF65-F5344CB8AC3E}">
        <p14:creationId xmlns:p14="http://schemas.microsoft.com/office/powerpoint/2010/main" val="1508622276"/>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06F61A-A3A1-A84B-BED3-49E8C76D25F5}"/>
              </a:ext>
            </a:extLst>
          </p:cNvPr>
          <p:cNvSpPr>
            <a:spLocks noGrp="1"/>
          </p:cNvSpPr>
          <p:nvPr>
            <p:ph type="body" sz="quarter" idx="10"/>
          </p:nvPr>
        </p:nvSpPr>
        <p:spPr>
          <a:xfrm>
            <a:off x="603504" y="184666"/>
            <a:ext cx="8839200" cy="546519"/>
          </a:xfrm>
        </p:spPr>
        <p:txBody>
          <a:bodyPr>
            <a:normAutofit/>
          </a:bodyPr>
          <a:lstStyle/>
          <a:p>
            <a:r>
              <a:rPr lang="en-US" sz="2400" dirty="0">
                <a:solidFill>
                  <a:schemeClr val="bg1"/>
                </a:solidFill>
              </a:rPr>
              <a:t>Medical plan comparison</a:t>
            </a:r>
          </a:p>
        </p:txBody>
      </p:sp>
      <p:graphicFrame>
        <p:nvGraphicFramePr>
          <p:cNvPr id="7" name="Group 53">
            <a:extLst>
              <a:ext uri="{FF2B5EF4-FFF2-40B4-BE49-F238E27FC236}">
                <a16:creationId xmlns:a16="http://schemas.microsoft.com/office/drawing/2014/main" id="{25C59F5B-DACE-4960-AAE6-F9FA5E0C02ED}"/>
              </a:ext>
            </a:extLst>
          </p:cNvPr>
          <p:cNvGraphicFramePr>
            <a:graphicFrameLocks/>
          </p:cNvGraphicFramePr>
          <p:nvPr>
            <p:extLst>
              <p:ext uri="{D42A27DB-BD31-4B8C-83A1-F6EECF244321}">
                <p14:modId xmlns:p14="http://schemas.microsoft.com/office/powerpoint/2010/main" val="1998961684"/>
              </p:ext>
            </p:extLst>
          </p:nvPr>
        </p:nvGraphicFramePr>
        <p:xfrm>
          <a:off x="457200" y="731185"/>
          <a:ext cx="10369296" cy="5542004"/>
        </p:xfrm>
        <a:graphic>
          <a:graphicData uri="http://schemas.openxmlformats.org/drawingml/2006/table">
            <a:tbl>
              <a:tblPr/>
              <a:tblGrid>
                <a:gridCol w="2215896">
                  <a:extLst>
                    <a:ext uri="{9D8B030D-6E8A-4147-A177-3AD203B41FA5}">
                      <a16:colId xmlns:a16="http://schemas.microsoft.com/office/drawing/2014/main" val="2443395441"/>
                    </a:ext>
                  </a:extLst>
                </a:gridCol>
                <a:gridCol w="3353892">
                  <a:extLst>
                    <a:ext uri="{9D8B030D-6E8A-4147-A177-3AD203B41FA5}">
                      <a16:colId xmlns:a16="http://schemas.microsoft.com/office/drawing/2014/main" val="20000"/>
                    </a:ext>
                  </a:extLst>
                </a:gridCol>
                <a:gridCol w="1599836">
                  <a:extLst>
                    <a:ext uri="{9D8B030D-6E8A-4147-A177-3AD203B41FA5}">
                      <a16:colId xmlns:a16="http://schemas.microsoft.com/office/drawing/2014/main" val="20001"/>
                    </a:ext>
                  </a:extLst>
                </a:gridCol>
                <a:gridCol w="1599836">
                  <a:extLst>
                    <a:ext uri="{9D8B030D-6E8A-4147-A177-3AD203B41FA5}">
                      <a16:colId xmlns:a16="http://schemas.microsoft.com/office/drawing/2014/main" val="484286147"/>
                    </a:ext>
                  </a:extLst>
                </a:gridCol>
                <a:gridCol w="1599836">
                  <a:extLst>
                    <a:ext uri="{9D8B030D-6E8A-4147-A177-3AD203B41FA5}">
                      <a16:colId xmlns:a16="http://schemas.microsoft.com/office/drawing/2014/main" val="322814972"/>
                    </a:ext>
                  </a:extLst>
                </a:gridCol>
              </a:tblGrid>
              <a:tr h="430387">
                <a:tc>
                  <a: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1" i="0" u="none" strike="noStrike" kern="1200" cap="all" spc="300" normalizeH="0" baseline="0" noProof="0" dirty="0">
                        <a:ln>
                          <a:noFill/>
                        </a:ln>
                        <a:solidFill>
                          <a:srgbClr val="FFFFFF"/>
                        </a:solidFill>
                        <a:effectLst/>
                        <a:uLnTx/>
                        <a:uFillTx/>
                        <a:latin typeface="DM Sans" pitchFamily="2" charset="77"/>
                        <a:ea typeface="+mn-ea"/>
                        <a:cs typeface="+mn-cs"/>
                      </a:endParaRP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no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all" spc="300" normalizeH="0" baseline="0" noProof="0" dirty="0">
                          <a:ln>
                            <a:noFill/>
                          </a:ln>
                          <a:solidFill>
                            <a:srgbClr val="FFFFFF"/>
                          </a:solidFill>
                          <a:effectLst/>
                          <a:uLnTx/>
                          <a:uFillTx/>
                          <a:latin typeface="DM Sans" pitchFamily="2" charset="77"/>
                          <a:ea typeface="+mn-ea"/>
                          <a:cs typeface="+mn-cs"/>
                        </a:rPr>
                        <a:t>MEDICAL SERVICES</a:t>
                      </a:r>
                    </a:p>
                  </a:txBody>
                  <a:tcPr marL="45716" marR="274320" marT="27424" marB="27424"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0D4877"/>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algn="ctr"/>
                      <a:r>
                        <a:rPr kumimoji="0" lang="en-US" sz="2000" b="1" i="0" u="none" strike="noStrike" kern="1200" cap="none" spc="0" normalizeH="0" baseline="0" noProof="0" dirty="0">
                          <a:ln>
                            <a:noFill/>
                          </a:ln>
                          <a:solidFill>
                            <a:schemeClr val="accent5">
                              <a:lumMod val="40000"/>
                              <a:lumOff val="60000"/>
                            </a:schemeClr>
                          </a:solidFill>
                          <a:effectLst/>
                          <a:uLnTx/>
                          <a:uFillTx/>
                          <a:latin typeface="DM Sans" pitchFamily="2" charset="0"/>
                          <a:ea typeface="MS PGothic" pitchFamily="34" charset="-128"/>
                          <a:cs typeface="+mn-cs"/>
                        </a:rPr>
                        <a:t>MEDEX 2</a:t>
                      </a:r>
                      <a:r>
                        <a:rPr kumimoji="0" lang="en-US" sz="2000" b="1" i="0" u="none" strike="noStrike" kern="1200" cap="none" spc="0" normalizeH="0" baseline="0" noProof="0" dirty="0">
                          <a:ln>
                            <a:noFill/>
                          </a:ln>
                          <a:solidFill>
                            <a:srgbClr val="FD5D3B"/>
                          </a:solidFill>
                          <a:effectLst/>
                          <a:uLnTx/>
                          <a:uFillTx/>
                          <a:latin typeface="DM Sans" pitchFamily="2" charset="0"/>
                          <a:ea typeface="MS PGothic" pitchFamily="34" charset="-128"/>
                          <a:cs typeface="+mn-cs"/>
                        </a:rPr>
                        <a:t> </a:t>
                      </a:r>
                    </a:p>
                  </a:txBody>
                  <a:tcPr marL="45716" marR="45716" marT="27424" marB="2742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0D4877"/>
                    </a:solidFill>
                  </a:tcPr>
                </a:tc>
                <a:tc gridSpan="2">
                  <a: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FD5D3B"/>
                          </a:solidFill>
                          <a:effectLst/>
                          <a:uLnTx/>
                          <a:uFillTx/>
                          <a:latin typeface="DM Sans" pitchFamily="2" charset="0"/>
                          <a:ea typeface="+mn-ea"/>
                          <a:cs typeface="+mn-cs"/>
                        </a:rPr>
                        <a:t>MEDICARE PPO BLUE</a:t>
                      </a:r>
                      <a:endParaRPr kumimoji="0" lang="en-US" sz="2000" b="1" i="0" u="none" strike="noStrike" kern="1200" cap="all" spc="300" normalizeH="0" baseline="0" noProof="0" dirty="0">
                        <a:ln>
                          <a:noFill/>
                        </a:ln>
                        <a:solidFill>
                          <a:srgbClr val="FFFFFF"/>
                        </a:solidFill>
                        <a:effectLst/>
                        <a:uLnTx/>
                        <a:uFillTx/>
                        <a:latin typeface="DM Sans" pitchFamily="2" charset="0"/>
                        <a:ea typeface="+mn-ea"/>
                        <a:cs typeface="+mn-cs"/>
                      </a:endParaRPr>
                    </a:p>
                  </a:txBody>
                  <a:tcPr marL="45716" marR="45716" marT="27424" marB="2742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0D4877"/>
                    </a:solidFill>
                  </a:tcPr>
                </a:tc>
                <a:tc hMerge="1">
                  <a: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1" i="0" u="none" strike="noStrike" kern="1200" cap="all" spc="300" normalizeH="0" baseline="0" noProof="0" dirty="0">
                        <a:ln>
                          <a:noFill/>
                        </a:ln>
                        <a:solidFill>
                          <a:srgbClr val="FFFFFF"/>
                        </a:solidFill>
                        <a:effectLst/>
                        <a:uLnTx/>
                        <a:uFillTx/>
                        <a:latin typeface="DM Sans" pitchFamily="2" charset="77"/>
                        <a:ea typeface="+mn-ea"/>
                        <a:cs typeface="+mn-cs"/>
                      </a:endParaRPr>
                    </a:p>
                  </a:txBody>
                  <a:tcPr marL="45716" marR="45716" marT="27424" marB="2742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0D4877"/>
                    </a:solidFill>
                  </a:tcPr>
                </a:tc>
                <a:extLst>
                  <a:ext uri="{0D108BD9-81ED-4DB2-BD59-A6C34878D82A}">
                    <a16:rowId xmlns:a16="http://schemas.microsoft.com/office/drawing/2014/main" val="10000"/>
                  </a:ext>
                </a:extLst>
              </a:tr>
              <a:tr h="479995">
                <a:tc>
                  <a:txBody>
                    <a:bodyPr/>
                    <a:lstStyle/>
                    <a:p>
                      <a:pPr marL="0" marR="0" lvl="0" indent="0" algn="r" defTabSz="914400" rtl="0" eaLnBrk="1" fontAlgn="base" latinLnBrk="0" hangingPunct="1">
                        <a:lnSpc>
                          <a:spcPct val="100000"/>
                        </a:lnSpc>
                        <a:spcBef>
                          <a:spcPct val="20000"/>
                        </a:spcBef>
                        <a:spcAft>
                          <a:spcPct val="0"/>
                        </a:spcAft>
                        <a:buClrTx/>
                        <a:buSzTx/>
                        <a:buFont typeface="Arial Narrow" pitchFamily="34" charset="0"/>
                        <a:buNone/>
                        <a:tabLst/>
                        <a:defRPr/>
                      </a:pPr>
                      <a:endParaRPr kumimoji="0" lang="en-US" altLang="en-US" sz="2000" b="1" i="0" u="none" strike="noStrike" kern="1200" cap="none" spc="0" normalizeH="0" baseline="0" noProof="0" dirty="0">
                        <a:ln>
                          <a:noFill/>
                        </a:ln>
                        <a:solidFill>
                          <a:srgbClr val="000000"/>
                        </a:solidFill>
                        <a:effectLst/>
                        <a:uLnTx/>
                        <a:uFillTx/>
                        <a:latin typeface="Arial Narrow" pitchFamily="34" charset="0"/>
                        <a:ea typeface="MS PGothic" pitchFamily="34" charset="-128"/>
                        <a:cs typeface="+mn-cs"/>
                      </a:endParaRP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0" lang="en-US" altLang="en-US" sz="1000" b="0" i="1" u="none" strike="noStrike" kern="1200" cap="none" spc="0" normalizeH="0" baseline="0" noProof="0" dirty="0">
                        <a:ln>
                          <a:noFill/>
                        </a:ln>
                        <a:solidFill>
                          <a:srgbClr val="0E4876"/>
                        </a:solidFill>
                        <a:effectLst/>
                        <a:uLnTx/>
                        <a:uFillTx/>
                        <a:latin typeface="DM Sans" pitchFamily="2" charset="0"/>
                        <a:ea typeface="MS PGothic" pitchFamily="34" charset="-128"/>
                        <a:cs typeface="+mn-cs"/>
                      </a:endParaRP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500" b="1" i="0" u="none" strike="noStrike" kern="1200" cap="none" spc="0" normalizeH="0" baseline="0" noProof="0" dirty="0">
                        <a:ln>
                          <a:noFill/>
                        </a:ln>
                        <a:solidFill>
                          <a:srgbClr val="FD5D3B"/>
                        </a:solidFill>
                        <a:effectLst/>
                        <a:uLnTx/>
                        <a:uFillTx/>
                        <a:latin typeface="DM Sans" pitchFamily="2" charset="77"/>
                        <a:ea typeface="+mn-ea"/>
                        <a:cs typeface="+mn-cs"/>
                      </a:endParaRP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srgbClr val="FD5D3B"/>
                          </a:solidFill>
                          <a:effectLst/>
                          <a:uLnTx/>
                          <a:uFillTx/>
                          <a:latin typeface="DM Sans" pitchFamily="2" charset="77"/>
                          <a:ea typeface="+mn-ea"/>
                          <a:cs typeface="+mn-cs"/>
                        </a:rPr>
                        <a:t>IN-NETWORK</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srgbClr val="FD5D3B"/>
                          </a:solidFill>
                          <a:effectLst/>
                          <a:uLnTx/>
                          <a:uFillTx/>
                          <a:latin typeface="DM Sans" pitchFamily="2" charset="77"/>
                          <a:ea typeface="+mn-ea"/>
                          <a:cs typeface="+mn-cs"/>
                        </a:rPr>
                        <a:t>OUT-OF-NETWORK</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5252565"/>
                  </a:ext>
                </a:extLst>
              </a:tr>
              <a:tr h="648132">
                <a:tc rowSpan="3">
                  <a:txBody>
                    <a:bodyPr/>
                    <a:lstStyle/>
                    <a:p>
                      <a:pPr marL="0"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DOCTOR </a:t>
                      </a:r>
                    </a:p>
                    <a:p>
                      <a:pPr marL="0"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OFFICE</a:t>
                      </a:r>
                    </a:p>
                    <a:p>
                      <a:pPr marL="274320"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 VISITS</a:t>
                      </a:r>
                      <a:endParaRPr kumimoji="0" lang="en-US" sz="1400" b="0" i="0" u="none" strike="noStrike" kern="1200" cap="none" spc="300" normalizeH="0" baseline="0" noProof="0" dirty="0">
                        <a:ln>
                          <a:noFill/>
                        </a:ln>
                        <a:solidFill>
                          <a:srgbClr val="0D4877"/>
                        </a:solidFill>
                        <a:effectLst/>
                        <a:uLnTx/>
                        <a:uFillTx/>
                        <a:latin typeface="DM Sans" pitchFamily="2" charset="77"/>
                        <a:ea typeface="+mn-ea"/>
                        <a:cs typeface="+mn-cs"/>
                      </a:endParaRP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chemeClr val="tx1"/>
                          </a:solidFill>
                          <a:effectLst/>
                          <a:uLnTx/>
                          <a:uFillTx/>
                          <a:latin typeface="DM Sans" pitchFamily="2" charset="77"/>
                          <a:ea typeface="+mn-ea"/>
                          <a:cs typeface="+mn-cs"/>
                        </a:rPr>
                        <a:t>Annual Physical Exam And Medicare-Covered Preventive Care and Screening Tests</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a:ln>
                            <a:noFill/>
                          </a:ln>
                          <a:solidFill>
                            <a:srgbClr val="0D4877"/>
                          </a:solidFill>
                          <a:effectLst/>
                          <a:uLnTx/>
                          <a:uFillTx/>
                          <a:latin typeface="DM Sans" pitchFamily="2" charset="77"/>
                          <a:ea typeface="+mn-ea"/>
                          <a:cs typeface="+mn-cs"/>
                        </a:rPr>
                        <a:t>See Summary</a:t>
                      </a:r>
                      <a:endPar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endParaRP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1"/>
                  </a:ext>
                </a:extLst>
              </a:tr>
              <a:tr h="535067">
                <a:tc vMerge="1">
                  <a:txBody>
                    <a:bodyPr/>
                    <a:lstStyle/>
                    <a:p>
                      <a:pPr marL="1028700" marR="0" lvl="1" indent="-28575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endParaRPr>
                    </a:p>
                  </a:txBody>
                  <a:tcPr marL="45716" marR="274320" marT="27424" marB="2742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noFill/>
                      <a:prstDash val="solid"/>
                      <a:round/>
                      <a:headEnd type="none" w="med" len="med"/>
                      <a:tailEnd type="none" w="med" len="med"/>
                    </a:lnT>
                    <a:lnB w="57150" cap="flat" cmpd="sng" algn="ctr">
                      <a:no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schemeClr val="tx1"/>
                          </a:solidFill>
                          <a:effectLst/>
                          <a:uLnTx/>
                          <a:uFillTx/>
                          <a:latin typeface="DM Sans" pitchFamily="2" charset="77"/>
                          <a:ea typeface="+mn-ea"/>
                          <a:cs typeface="+mn-cs"/>
                        </a:rPr>
                        <a:t>Doctor Office Visits</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$10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 </a:t>
                      </a:r>
                    </a:p>
                    <a:p>
                      <a:pPr marL="17145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altLang="en-US" sz="1000" b="0" i="0" u="none" strike="noStrike" kern="1200" cap="none" spc="0" normalizeH="0" baseline="0" noProof="0" dirty="0">
                          <a:ln>
                            <a:noFill/>
                          </a:ln>
                          <a:solidFill>
                            <a:srgbClr val="0D4877"/>
                          </a:solidFill>
                          <a:effectLst/>
                          <a:uLnTx/>
                          <a:uFillTx/>
                          <a:latin typeface="DM Sans" pitchFamily="2" charset="0"/>
                          <a:ea typeface="MS PGothic" pitchFamily="34" charset="-128"/>
                          <a:cs typeface="+mn-cs"/>
                        </a:rPr>
                        <a:t>telehealth not  covered</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2"/>
                  </a:ext>
                </a:extLst>
              </a:tr>
              <a:tr h="479995">
                <a:tc vMerge="1">
                  <a:txBody>
                    <a:bodyPr/>
                    <a:lstStyle/>
                    <a:p>
                      <a:endParaRPr lang="en-US"/>
                    </a:p>
                  </a:txBody>
                  <a:tcPr>
                    <a:lnT w="57150" cap="flat" cmpd="sng" algn="ctr">
                      <a:solidFill>
                        <a:schemeClr val="bg1"/>
                      </a:solidFill>
                      <a:prstDash val="solid"/>
                      <a:round/>
                      <a:headEnd type="none" w="med" len="med"/>
                      <a:tailEnd type="none" w="med" len="med"/>
                    </a:lnT>
                  </a:tcPr>
                </a:tc>
                <a:tc>
                  <a:txBody>
                    <a:bodyPr/>
                    <a:lstStyle/>
                    <a:p>
                      <a:pPr marL="171450" marR="0" lvl="1" indent="0" algn="r"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schemeClr val="tx1"/>
                          </a:solidFill>
                          <a:effectLst/>
                          <a:uLnTx/>
                          <a:uFillTx/>
                          <a:latin typeface="DM Sans" pitchFamily="2" charset="77"/>
                          <a:ea typeface="+mn-ea"/>
                          <a:cs typeface="+mn-cs"/>
                        </a:rPr>
                        <a:t>Short term Rehab: Physical, Occupational &amp; Speech Therapy </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$10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45000663"/>
                  </a:ext>
                </a:extLst>
              </a:tr>
              <a:tr h="274320">
                <a:tc rowSpan="2">
                  <a:txBody>
                    <a:bodyPr/>
                    <a:lstStyle/>
                    <a:p>
                      <a:pPr marL="52388" marR="0" lvl="1" indent="220663"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EMERGENCY AND URGENT CARE</a:t>
                      </a:r>
                      <a:endParaRPr kumimoji="0" lang="en-US" sz="1400" b="0" i="0" u="none" strike="noStrike" kern="1200" cap="none" spc="300" normalizeH="0" baseline="0" noProof="0" dirty="0">
                        <a:ln>
                          <a:noFill/>
                        </a:ln>
                        <a:solidFill>
                          <a:srgbClr val="0D4877"/>
                        </a:solidFill>
                        <a:effectLst/>
                        <a:uLnTx/>
                        <a:uFillTx/>
                        <a:latin typeface="DM Sans" pitchFamily="2" charset="77"/>
                        <a:ea typeface="+mn-ea"/>
                        <a:cs typeface="+mn-cs"/>
                      </a:endParaRP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1400" b="1" i="0" u="none" strike="noStrike" cap="none" normalizeH="0" baseline="0" dirty="0">
                          <a:ln>
                            <a:noFill/>
                          </a:ln>
                          <a:solidFill>
                            <a:schemeClr val="tx1"/>
                          </a:solidFill>
                          <a:effectLst/>
                          <a:latin typeface="DM Sans" pitchFamily="2" charset="0"/>
                          <a:ea typeface="MS PGothic" pitchFamily="34" charset="-128"/>
                        </a:rPr>
                        <a:t>Emergency Room visits</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$50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4"/>
                  </a:ext>
                </a:extLst>
              </a:tr>
              <a:tr h="535067">
                <a:tc vMerge="1">
                  <a:txBody>
                    <a:bodyPr/>
                    <a:lstStyle/>
                    <a:p>
                      <a:pPr marL="0" marR="0" lvl="0" indent="0" algn="r" defTabSz="914400" rtl="0" eaLnBrk="1" fontAlgn="base" latinLnBrk="0" hangingPunct="1">
                        <a:lnSpc>
                          <a:spcPct val="100000"/>
                        </a:lnSpc>
                        <a:spcBef>
                          <a:spcPct val="20000"/>
                        </a:spcBef>
                        <a:spcAft>
                          <a:spcPct val="0"/>
                        </a:spcAft>
                        <a:buClrTx/>
                        <a:buSzTx/>
                        <a:buFont typeface="Arial Narrow" pitchFamily="34" charset="0"/>
                        <a:buNone/>
                        <a:tabLst/>
                      </a:pPr>
                      <a:endParaRPr kumimoji="0" lang="en-US" altLang="en-US" sz="1800" b="0" i="0" u="none" strike="noStrike" cap="none" normalizeH="0" baseline="0" dirty="0">
                        <a:ln>
                          <a:noFill/>
                        </a:ln>
                        <a:solidFill>
                          <a:srgbClr val="000000"/>
                        </a:solidFill>
                        <a:effectLst/>
                        <a:latin typeface="Arial Narrow" pitchFamily="34" charset="0"/>
                        <a:ea typeface="MS PGothic" pitchFamily="34" charset="-128"/>
                      </a:endParaRPr>
                    </a:p>
                  </a:txBody>
                  <a:tcPr marL="45716" marR="274320" marT="27424" marB="2742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400" b="1" i="0" u="none" strike="noStrike" cap="none" normalizeH="0" baseline="0" dirty="0">
                          <a:ln>
                            <a:noFill/>
                          </a:ln>
                          <a:solidFill>
                            <a:schemeClr val="tx1"/>
                          </a:solidFill>
                          <a:effectLst/>
                          <a:latin typeface="DM Sans" pitchFamily="2" charset="0"/>
                          <a:ea typeface="MS PGothic" pitchFamily="34" charset="-128"/>
                        </a:rPr>
                        <a:t>Urgently Needed Care</a:t>
                      </a:r>
                    </a:p>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200" b="0" i="0" u="none" strike="noStrike" kern="1200" cap="none" spc="0" normalizeH="0" baseline="0" noProof="0" dirty="0">
                          <a:ln>
                            <a:noFill/>
                          </a:ln>
                          <a:solidFill>
                            <a:schemeClr val="tx1"/>
                          </a:solidFill>
                          <a:effectLst/>
                          <a:uLnTx/>
                          <a:uFillTx/>
                          <a:latin typeface="DM Sans" pitchFamily="2" charset="0"/>
                          <a:ea typeface="MS PGothic" pitchFamily="34" charset="-128"/>
                          <a:cs typeface="+mn-cs"/>
                        </a:rPr>
                        <a:t>Doctor’s office or telehealth visit</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$10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 </a:t>
                      </a:r>
                    </a:p>
                    <a:p>
                      <a:pPr marL="17145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altLang="en-US" sz="1000" b="0" i="0" u="none" strike="noStrike" kern="1200" cap="none" spc="0" normalizeH="0" baseline="0" noProof="0" dirty="0">
                          <a:ln>
                            <a:noFill/>
                          </a:ln>
                          <a:solidFill>
                            <a:srgbClr val="0D4877"/>
                          </a:solidFill>
                          <a:effectLst/>
                          <a:uLnTx/>
                          <a:uFillTx/>
                          <a:latin typeface="DM Sans" pitchFamily="2" charset="0"/>
                          <a:ea typeface="MS PGothic" pitchFamily="34" charset="-128"/>
                          <a:cs typeface="+mn-cs"/>
                        </a:rPr>
                        <a:t>telehealth not  covered</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5"/>
                  </a:ext>
                </a:extLst>
              </a:tr>
              <a:tr h="492528">
                <a:tc>
                  <a:txBody>
                    <a:bodyPr/>
                    <a:lstStyle/>
                    <a:p>
                      <a:pPr marL="274320"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EQUIPMENT</a:t>
                      </a: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en-US" altLang="en-US" sz="1400" b="1" i="0" u="none" strike="noStrike" cap="none" normalizeH="0" baseline="0" dirty="0">
                          <a:ln>
                            <a:noFill/>
                          </a:ln>
                          <a:solidFill>
                            <a:schemeClr val="tx1"/>
                          </a:solidFill>
                          <a:effectLst/>
                          <a:latin typeface="DM Sans" pitchFamily="2" charset="0"/>
                          <a:ea typeface="MS PGothic" pitchFamily="34" charset="-128"/>
                        </a:rPr>
                        <a:t>Prosthetics, Durable Medical Equipment</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824930118"/>
                  </a:ext>
                </a:extLst>
              </a:tr>
              <a:tr h="723206">
                <a:tc>
                  <a:txBody>
                    <a:bodyPr/>
                    <a:lstStyle/>
                    <a:p>
                      <a:pPr marL="117475"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DIAGNOSTIC</a:t>
                      </a:r>
                    </a:p>
                    <a:p>
                      <a:pPr marL="274320"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 TESTING</a:t>
                      </a: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400" b="1" i="0" u="none" strike="noStrike" kern="1200" cap="none" spc="0" normalizeH="0" baseline="0" noProof="0" dirty="0">
                          <a:ln>
                            <a:noFill/>
                          </a:ln>
                          <a:solidFill>
                            <a:schemeClr val="tx1"/>
                          </a:solidFill>
                          <a:effectLst/>
                          <a:uLnTx/>
                          <a:uFillTx/>
                          <a:latin typeface="DM Sans" pitchFamily="2" charset="0"/>
                          <a:ea typeface="MS PGothic" pitchFamily="34" charset="-128"/>
                          <a:cs typeface="+mn-cs"/>
                        </a:rPr>
                        <a:t>Diagnostic Testing</a:t>
                      </a:r>
                      <a:endParaRPr kumimoji="0" lang="en-US" altLang="en-US" sz="1200" b="0" i="0" u="none" strike="noStrike" kern="1200" cap="none" spc="0" normalizeH="0" baseline="0" noProof="0" dirty="0">
                        <a:ln>
                          <a:noFill/>
                        </a:ln>
                        <a:solidFill>
                          <a:schemeClr val="tx1"/>
                        </a:solidFill>
                        <a:effectLst/>
                        <a:uLnTx/>
                        <a:uFillTx/>
                        <a:latin typeface="DM Sans" pitchFamily="2" charset="0"/>
                        <a:ea typeface="MS PGothic" pitchFamily="34" charset="-128"/>
                        <a:cs typeface="+mn-cs"/>
                      </a:endParaRPr>
                    </a:p>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200" b="0" i="0" u="none" strike="noStrike" kern="1200" cap="none" spc="0" normalizeH="0" baseline="0" noProof="0" dirty="0">
                          <a:ln>
                            <a:noFill/>
                          </a:ln>
                          <a:solidFill>
                            <a:schemeClr val="tx1"/>
                          </a:solidFill>
                          <a:effectLst/>
                          <a:uLnTx/>
                          <a:uFillTx/>
                          <a:latin typeface="DM Sans" pitchFamily="2" charset="0"/>
                          <a:ea typeface="MS PGothic" pitchFamily="34" charset="-128"/>
                          <a:cs typeface="+mn-cs"/>
                        </a:rPr>
                        <a:t>such as Lab Tests, X-Rays,</a:t>
                      </a:r>
                    </a:p>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200" b="0" i="0" u="none" strike="noStrike" kern="1200" cap="none" spc="0" normalizeH="0" baseline="0" noProof="0" dirty="0">
                          <a:ln>
                            <a:noFill/>
                          </a:ln>
                          <a:solidFill>
                            <a:schemeClr val="tx1"/>
                          </a:solidFill>
                          <a:effectLst/>
                          <a:uLnTx/>
                          <a:uFillTx/>
                          <a:latin typeface="DM Sans" pitchFamily="2" charset="0"/>
                          <a:ea typeface="MS PGothic" pitchFamily="34" charset="-128"/>
                          <a:cs typeface="+mn-cs"/>
                        </a:rPr>
                        <a:t>MRI’s, PET &amp; CT Scans</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803728465"/>
                  </a:ext>
                </a:extLst>
              </a:tr>
              <a:tr h="289906">
                <a:tc rowSpan="2">
                  <a:txBody>
                    <a:bodyPr/>
                    <a:lstStyle/>
                    <a:p>
                      <a:pPr marL="0" marR="0" lvl="1" indent="0" algn="r" defTabSz="914400" rtl="0" eaLnBrk="1" fontAlgn="base" latinLnBrk="0" hangingPunct="1">
                        <a:lnSpc>
                          <a:spcPct val="90000"/>
                        </a:lnSpc>
                        <a:spcBef>
                          <a:spcPts val="300"/>
                        </a:spcBef>
                        <a:spcAft>
                          <a:spcPts val="0"/>
                        </a:spcAft>
                        <a:buClrTx/>
                        <a:buSzTx/>
                        <a:buFont typeface="Arial" panose="020B0604020202020204" pitchFamily="34" charset="0"/>
                        <a:buNone/>
                        <a:tabLst/>
                        <a:defRPr/>
                      </a:pPr>
                      <a:r>
                        <a:rPr kumimoji="0" lang="en-US" sz="1400" b="1" i="0" u="none" strike="noStrike" kern="1200" cap="none" spc="300" normalizeH="0" baseline="0" noProof="0" dirty="0">
                          <a:ln>
                            <a:noFill/>
                          </a:ln>
                          <a:solidFill>
                            <a:srgbClr val="0D4877"/>
                          </a:solidFill>
                          <a:effectLst/>
                          <a:uLnTx/>
                          <a:uFillTx/>
                          <a:latin typeface="DM Sans" pitchFamily="2" charset="77"/>
                          <a:ea typeface="+mn-ea"/>
                          <a:cs typeface="+mn-cs"/>
                        </a:rPr>
                        <a:t>HOSPITAL</a:t>
                      </a:r>
                    </a:p>
                  </a:txBody>
                  <a:tcPr marL="45716" marR="274320" marT="27424" marB="2742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500" b="1" i="0" u="none" strike="noStrike" kern="1200" cap="none" spc="0" normalizeH="0" baseline="0" noProof="0" dirty="0">
                          <a:ln>
                            <a:noFill/>
                          </a:ln>
                          <a:solidFill>
                            <a:schemeClr val="tx1"/>
                          </a:solidFill>
                          <a:effectLst/>
                          <a:uLnTx/>
                          <a:uFillTx/>
                          <a:latin typeface="DM Sans" pitchFamily="2" charset="0"/>
                          <a:ea typeface="MS PGothic" pitchFamily="34" charset="-128"/>
                          <a:cs typeface="+mn-cs"/>
                        </a:rPr>
                        <a:t>Day Surgery</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4247710269"/>
                  </a:ext>
                </a:extLst>
              </a:tr>
              <a:tr h="653401">
                <a:tc vMerge="1">
                  <a:txBody>
                    <a:bodyPr/>
                    <a:lstStyle/>
                    <a:p>
                      <a:pPr marL="0" marR="0" lvl="0" indent="0" algn="r" defTabSz="914400" rtl="0" eaLnBrk="1" fontAlgn="base" latinLnBrk="0" hangingPunct="1">
                        <a:lnSpc>
                          <a:spcPct val="100000"/>
                        </a:lnSpc>
                        <a:spcBef>
                          <a:spcPct val="20000"/>
                        </a:spcBef>
                        <a:spcAft>
                          <a:spcPct val="0"/>
                        </a:spcAft>
                        <a:buClr>
                          <a:schemeClr val="bg1"/>
                        </a:buClr>
                        <a:buSzPct val="25000"/>
                        <a:buFont typeface="Wingdings" pitchFamily="2" charset="2"/>
                        <a:buChar char="§"/>
                        <a:tabLst/>
                      </a:pPr>
                      <a:endParaRPr kumimoji="0" lang="en-US" altLang="en-US" sz="1800" b="0" i="0" u="none" strike="noStrike" cap="none" normalizeH="0" baseline="0" dirty="0">
                        <a:ln>
                          <a:noFill/>
                        </a:ln>
                        <a:solidFill>
                          <a:srgbClr val="000000"/>
                        </a:solidFill>
                        <a:effectLst/>
                        <a:latin typeface="Arial Narrow" pitchFamily="34" charset="0"/>
                        <a:ea typeface="MS PGothic" pitchFamily="34" charset="-128"/>
                      </a:endParaRPr>
                    </a:p>
                  </a:txBody>
                  <a:tcPr marL="45716" marR="274320" marT="27424" marB="2742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0" latinLnBrk="0" hangingPunct="0">
                        <a:spcBef>
                          <a:spcPct val="20000"/>
                        </a:spcBef>
                        <a:buFont typeface="Arial Narrow" pitchFamily="34" charset="0"/>
                        <a:defRPr sz="2000" kern="1200">
                          <a:solidFill>
                            <a:schemeClr val="tx1"/>
                          </a:solidFill>
                          <a:latin typeface="Arial Narrow" pitchFamily="34" charset="0"/>
                          <a:ea typeface="MS PGothic" pitchFamily="34" charset="-128"/>
                        </a:defRPr>
                      </a:lvl1pPr>
                      <a:lvl2pPr marL="742950" indent="-285750" algn="l" defTabSz="914400" rtl="0" eaLnBrk="0" latinLnBrk="0" hangingPunct="0">
                        <a:spcBef>
                          <a:spcPct val="20000"/>
                        </a:spcBef>
                        <a:buClr>
                          <a:schemeClr val="tx1"/>
                        </a:buClr>
                        <a:buFont typeface="Arial Narrow" pitchFamily="34" charset="0"/>
                        <a:defRPr sz="2000" kern="1200">
                          <a:solidFill>
                            <a:schemeClr val="tx1"/>
                          </a:solidFill>
                          <a:latin typeface="Arial Narrow" pitchFamily="34" charset="0"/>
                          <a:ea typeface="MS PGothic" pitchFamily="34" charset="-128"/>
                        </a:defRPr>
                      </a:lvl2pPr>
                      <a:lvl3pPr marL="1143000" indent="-228600" algn="l" defTabSz="914400" rtl="0" eaLnBrk="0" latinLnBrk="0" hangingPunct="0">
                        <a:spcBef>
                          <a:spcPct val="20000"/>
                        </a:spcBef>
                        <a:buClr>
                          <a:srgbClr val="0073B9"/>
                        </a:buClr>
                        <a:defRPr sz="2000" kern="1200">
                          <a:solidFill>
                            <a:schemeClr val="bg2"/>
                          </a:solidFill>
                          <a:latin typeface="Arial Narrow" pitchFamily="34" charset="0"/>
                          <a:ea typeface="MS PGothic" pitchFamily="34" charset="-128"/>
                        </a:defRPr>
                      </a:lvl3pPr>
                      <a:lvl4pPr marL="1600200" indent="-228600" algn="l" defTabSz="914400" rtl="0" eaLnBrk="0" latinLnBrk="0" hangingPunct="0">
                        <a:spcBef>
                          <a:spcPct val="20000"/>
                        </a:spcBef>
                        <a:buClr>
                          <a:srgbClr val="0073B9"/>
                        </a:buClr>
                        <a:buSzPct val="90000"/>
                        <a:buFont typeface="Wingdings" pitchFamily="2" charset="2"/>
                        <a:defRPr sz="2000" kern="1200">
                          <a:solidFill>
                            <a:schemeClr val="bg2"/>
                          </a:solidFill>
                          <a:latin typeface="Arial Narrow" pitchFamily="34" charset="0"/>
                          <a:ea typeface="MS PGothic" pitchFamily="34" charset="-128"/>
                        </a:defRPr>
                      </a:lvl4pPr>
                      <a:lvl5pPr marL="2057400" indent="-228600" algn="l" defTabSz="914400" rtl="0" eaLnBrk="0" latinLnBrk="0" hangingPunct="0">
                        <a:spcBef>
                          <a:spcPct val="20000"/>
                        </a:spcBef>
                        <a:defRPr sz="2000" kern="1200">
                          <a:solidFill>
                            <a:schemeClr val="bg2"/>
                          </a:solidFill>
                          <a:latin typeface="Arial Narrow" pitchFamily="34" charset="0"/>
                          <a:ea typeface="MS PGothic" pitchFamily="34" charset="-128"/>
                        </a:defRPr>
                      </a:lvl5pPr>
                      <a:lvl6pPr marL="25146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6pPr>
                      <a:lvl7pPr marL="29718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7pPr>
                      <a:lvl8pPr marL="34290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8pPr>
                      <a:lvl9pPr marL="3886200" indent="-228600" algn="l" defTabSz="914400" rtl="0" eaLnBrk="0" fontAlgn="base" latinLnBrk="0" hangingPunct="0">
                        <a:spcBef>
                          <a:spcPct val="20000"/>
                        </a:spcBef>
                        <a:spcAft>
                          <a:spcPct val="0"/>
                        </a:spcAft>
                        <a:defRPr sz="2000" kern="1200">
                          <a:solidFill>
                            <a:schemeClr val="bg2"/>
                          </a:solidFill>
                          <a:latin typeface="Arial Narrow" pitchFamily="34" charset="0"/>
                          <a:ea typeface="MS PGothic" pitchFamily="34" charset="-128"/>
                        </a:defRPr>
                      </a:lvl9pPr>
                    </a:lstStyle>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400" b="1" i="0" u="none" strike="noStrike" cap="none" normalizeH="0" baseline="0" dirty="0">
                          <a:ln>
                            <a:noFill/>
                          </a:ln>
                          <a:solidFill>
                            <a:schemeClr val="tx1"/>
                          </a:solidFill>
                          <a:effectLst/>
                          <a:latin typeface="DM Sans" pitchFamily="2" charset="0"/>
                          <a:ea typeface="MS PGothic" pitchFamily="34" charset="-128"/>
                        </a:rPr>
                        <a:t>Inpatient Hospital Care</a:t>
                      </a:r>
                      <a:r>
                        <a:rPr kumimoji="0" lang="en-US" altLang="en-US" sz="1600" b="1" i="0" u="none" strike="noStrike" cap="none" normalizeH="0" baseline="0" dirty="0">
                          <a:ln>
                            <a:noFill/>
                          </a:ln>
                          <a:solidFill>
                            <a:schemeClr val="tx1"/>
                          </a:solidFill>
                          <a:effectLst/>
                          <a:latin typeface="DM Sans" pitchFamily="2" charset="0"/>
                          <a:ea typeface="MS PGothic" pitchFamily="34" charset="-128"/>
                        </a:rPr>
                        <a:t>*</a:t>
                      </a:r>
                    </a:p>
                    <a:p>
                      <a:pPr marL="171450" marR="0" lvl="1" indent="0" algn="r"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200" b="0" i="0" u="none" strike="noStrike" cap="none" normalizeH="0" baseline="0" dirty="0">
                          <a:ln>
                            <a:noFill/>
                          </a:ln>
                          <a:solidFill>
                            <a:schemeClr val="tx1"/>
                          </a:solidFill>
                          <a:effectLst/>
                          <a:latin typeface="DM Sans" pitchFamily="2" charset="0"/>
                          <a:ea typeface="MS PGothic" pitchFamily="34" charset="-128"/>
                        </a:rPr>
                        <a:t>*Benefit limits vary by plan</a:t>
                      </a:r>
                    </a:p>
                  </a:txBody>
                  <a:tcPr marL="45720" marR="45720" marT="27432" marB="27432" anchor="ctr" horzOverflow="overflow">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lvl1pPr marL="0" algn="l" defTabSz="914400" rtl="0" eaLnBrk="1" latinLnBrk="0" hangingPunct="1">
                        <a:defRPr sz="1800" kern="1200">
                          <a:solidFill>
                            <a:schemeClr val="tx1"/>
                          </a:solidFill>
                          <a:latin typeface="Arial Narrow"/>
                          <a:ea typeface="ＭＳ Ｐゴシック"/>
                        </a:defRPr>
                      </a:lvl1pPr>
                      <a:lvl2pPr marL="457200" algn="l" defTabSz="914400" rtl="0" eaLnBrk="1" latinLnBrk="0" hangingPunct="1">
                        <a:defRPr sz="1800" kern="1200">
                          <a:solidFill>
                            <a:schemeClr val="tx1"/>
                          </a:solidFill>
                          <a:latin typeface="Arial Narrow"/>
                          <a:ea typeface="ＭＳ Ｐゴシック"/>
                        </a:defRPr>
                      </a:lvl2pPr>
                      <a:lvl3pPr marL="914400" algn="l" defTabSz="914400" rtl="0" eaLnBrk="1" latinLnBrk="0" hangingPunct="1">
                        <a:defRPr sz="1800" kern="1200">
                          <a:solidFill>
                            <a:schemeClr val="tx1"/>
                          </a:solidFill>
                          <a:latin typeface="Arial Narrow"/>
                          <a:ea typeface="ＭＳ Ｐゴシック"/>
                        </a:defRPr>
                      </a:lvl3pPr>
                      <a:lvl4pPr marL="1371600" algn="l" defTabSz="914400" rtl="0" eaLnBrk="1" latinLnBrk="0" hangingPunct="1">
                        <a:defRPr sz="1800" kern="1200">
                          <a:solidFill>
                            <a:schemeClr val="tx1"/>
                          </a:solidFill>
                          <a:latin typeface="Arial Narrow"/>
                          <a:ea typeface="ＭＳ Ｐゴシック"/>
                        </a:defRPr>
                      </a:lvl4pPr>
                      <a:lvl5pPr marL="1828800" algn="l" defTabSz="914400" rtl="0" eaLnBrk="1" latinLnBrk="0" hangingPunct="1">
                        <a:defRPr sz="1800" kern="1200">
                          <a:solidFill>
                            <a:schemeClr val="tx1"/>
                          </a:solidFill>
                          <a:latin typeface="Arial Narrow"/>
                          <a:ea typeface="ＭＳ Ｐゴシック"/>
                        </a:defRPr>
                      </a:lvl5pPr>
                      <a:lvl6pPr marL="2286000" algn="l" defTabSz="914400" rtl="0" eaLnBrk="1" latinLnBrk="0" hangingPunct="1">
                        <a:defRPr sz="1800" kern="1200">
                          <a:solidFill>
                            <a:schemeClr val="tx1"/>
                          </a:solidFill>
                          <a:latin typeface="Arial Narrow"/>
                          <a:ea typeface="ＭＳ Ｐゴシック"/>
                        </a:defRPr>
                      </a:lvl6pPr>
                      <a:lvl7pPr marL="2743200" algn="l" defTabSz="914400" rtl="0" eaLnBrk="1" latinLnBrk="0" hangingPunct="1">
                        <a:defRPr sz="1800" kern="1200">
                          <a:solidFill>
                            <a:schemeClr val="tx1"/>
                          </a:solidFill>
                          <a:latin typeface="Arial Narrow"/>
                          <a:ea typeface="ＭＳ Ｐゴシック"/>
                        </a:defRPr>
                      </a:lvl7pPr>
                      <a:lvl8pPr marL="3200400" algn="l" defTabSz="914400" rtl="0" eaLnBrk="1" latinLnBrk="0" hangingPunct="1">
                        <a:defRPr sz="1800" kern="1200">
                          <a:solidFill>
                            <a:schemeClr val="tx1"/>
                          </a:solidFill>
                          <a:latin typeface="Arial Narrow"/>
                          <a:ea typeface="ＭＳ Ｐゴシック"/>
                        </a:defRPr>
                      </a:lvl8pPr>
                      <a:lvl9pPr marL="3657600" algn="l" defTabSz="914400" rtl="0" eaLnBrk="1" latinLnBrk="0" hangingPunct="1">
                        <a:defRPr sz="1800" kern="1200">
                          <a:solidFill>
                            <a:schemeClr val="tx1"/>
                          </a:solidFill>
                          <a:latin typeface="Arial Narrow"/>
                          <a:ea typeface="ＭＳ Ｐゴシック"/>
                        </a:defRPr>
                      </a:lvl9p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tc>
                  <a:txBody>
                    <a:bodyPr/>
                    <a:lstStyle/>
                    <a:p>
                      <a:pPr marL="17145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mn-cs"/>
                        </a:rPr>
                        <a:t>$0</a:t>
                      </a:r>
                    </a:p>
                  </a:txBody>
                  <a:tcPr marL="45720" marR="45720" marT="27432" marB="27432"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653633317"/>
                  </a:ext>
                </a:extLst>
              </a:tr>
            </a:tbl>
          </a:graphicData>
        </a:graphic>
      </p:graphicFrame>
      <p:sp>
        <p:nvSpPr>
          <p:cNvPr id="3" name="TextBox 2">
            <a:extLst>
              <a:ext uri="{FF2B5EF4-FFF2-40B4-BE49-F238E27FC236}">
                <a16:creationId xmlns:a16="http://schemas.microsoft.com/office/drawing/2014/main" id="{9BF298DC-C849-0342-789B-C7BCBDCF40E9}"/>
              </a:ext>
            </a:extLst>
          </p:cNvPr>
          <p:cNvSpPr txBox="1"/>
          <p:nvPr/>
        </p:nvSpPr>
        <p:spPr>
          <a:xfrm>
            <a:off x="0" y="6396335"/>
            <a:ext cx="8264324" cy="276999"/>
          </a:xfrm>
          <a:prstGeom prst="rect">
            <a:avLst/>
          </a:prstGeom>
          <a:solidFill>
            <a:srgbClr val="0E4878"/>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DM Sans" pitchFamily="2" charset="0"/>
                <a:ea typeface="+mn-ea"/>
                <a:cs typeface="+mn-cs"/>
              </a:rPr>
              <a:t>Please refer to Medex and Medicare PPO Blue benefit materials for complete details of plan benefits</a:t>
            </a:r>
          </a:p>
        </p:txBody>
      </p:sp>
    </p:spTree>
    <p:extLst>
      <p:ext uri="{BB962C8B-B14F-4D97-AF65-F5344CB8AC3E}">
        <p14:creationId xmlns:p14="http://schemas.microsoft.com/office/powerpoint/2010/main" val="4290071884"/>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06F61A-A3A1-A84B-BED3-49E8C76D25F5}"/>
              </a:ext>
            </a:extLst>
          </p:cNvPr>
          <p:cNvSpPr>
            <a:spLocks noGrp="1"/>
          </p:cNvSpPr>
          <p:nvPr>
            <p:ph type="body" sz="quarter" idx="10"/>
          </p:nvPr>
        </p:nvSpPr>
        <p:spPr>
          <a:xfrm>
            <a:off x="603504" y="92598"/>
            <a:ext cx="8839200" cy="638588"/>
          </a:xfrm>
        </p:spPr>
        <p:txBody>
          <a:bodyPr>
            <a:normAutofit/>
          </a:bodyPr>
          <a:lstStyle/>
          <a:p>
            <a:r>
              <a:rPr lang="en-US" sz="2400" dirty="0">
                <a:solidFill>
                  <a:schemeClr val="bg1"/>
                </a:solidFill>
              </a:rPr>
              <a:t>Prescription Plan comparison</a:t>
            </a:r>
          </a:p>
        </p:txBody>
      </p:sp>
      <p:graphicFrame>
        <p:nvGraphicFramePr>
          <p:cNvPr id="4" name="Table 5">
            <a:extLst>
              <a:ext uri="{FF2B5EF4-FFF2-40B4-BE49-F238E27FC236}">
                <a16:creationId xmlns:a16="http://schemas.microsoft.com/office/drawing/2014/main" id="{A7C53D5A-9012-07A3-C383-B161B2F1992B}"/>
              </a:ext>
            </a:extLst>
          </p:cNvPr>
          <p:cNvGraphicFramePr>
            <a:graphicFrameLocks noGrp="1"/>
          </p:cNvGraphicFramePr>
          <p:nvPr>
            <p:extLst>
              <p:ext uri="{D42A27DB-BD31-4B8C-83A1-F6EECF244321}">
                <p14:modId xmlns:p14="http://schemas.microsoft.com/office/powerpoint/2010/main" val="4031119720"/>
              </p:ext>
            </p:extLst>
          </p:nvPr>
        </p:nvGraphicFramePr>
        <p:xfrm>
          <a:off x="914401" y="1006997"/>
          <a:ext cx="9144000" cy="2489964"/>
        </p:xfrm>
        <a:graphic>
          <a:graphicData uri="http://schemas.openxmlformats.org/drawingml/2006/table">
            <a:tbl>
              <a:tblPr firstRow="1" bandRow="1">
                <a:tableStyleId>{284E427A-3D55-4303-BF80-6455036E1DE7}</a:tableStyleId>
              </a:tblPr>
              <a:tblGrid>
                <a:gridCol w="3350472">
                  <a:extLst>
                    <a:ext uri="{9D8B030D-6E8A-4147-A177-3AD203B41FA5}">
                      <a16:colId xmlns:a16="http://schemas.microsoft.com/office/drawing/2014/main" val="2964261815"/>
                    </a:ext>
                  </a:extLst>
                </a:gridCol>
                <a:gridCol w="2625866">
                  <a:extLst>
                    <a:ext uri="{9D8B030D-6E8A-4147-A177-3AD203B41FA5}">
                      <a16:colId xmlns:a16="http://schemas.microsoft.com/office/drawing/2014/main" val="3155105272"/>
                    </a:ext>
                  </a:extLst>
                </a:gridCol>
                <a:gridCol w="3167662">
                  <a:extLst>
                    <a:ext uri="{9D8B030D-6E8A-4147-A177-3AD203B41FA5}">
                      <a16:colId xmlns:a16="http://schemas.microsoft.com/office/drawing/2014/main" val="509103182"/>
                    </a:ext>
                  </a:extLst>
                </a:gridCol>
              </a:tblGrid>
              <a:tr h="436731">
                <a:tc>
                  <a:txBody>
                    <a:bodyPr/>
                    <a:lstStyle>
                      <a:lvl1pPr eaLnBrk="0" hangingPunct="0">
                        <a:spcBef>
                          <a:spcPct val="20000"/>
                        </a:spcBef>
                        <a:tabLst>
                          <a:tab pos="0" algn="l"/>
                        </a:tabLst>
                        <a:defRPr sz="32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tabLst>
                          <a:tab pos="0" algn="l"/>
                        </a:tabLst>
                        <a:defRPr sz="27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tabLst>
                          <a:tab pos="0" algn="l"/>
                        </a:tabLst>
                        <a:defRPr sz="23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9pPr>
                    </a:lstStyle>
                    <a:p>
                      <a:r>
                        <a:rPr kumimoji="0" lang="en-US" sz="2000" b="1" i="0" u="none" strike="noStrike" kern="1200" cap="none" spc="0" normalizeH="0" baseline="0" noProof="0" dirty="0">
                          <a:ln>
                            <a:noFill/>
                          </a:ln>
                          <a:solidFill>
                            <a:schemeClr val="accent5">
                              <a:lumMod val="40000"/>
                              <a:lumOff val="60000"/>
                            </a:schemeClr>
                          </a:solidFill>
                          <a:effectLst/>
                          <a:uLnTx/>
                          <a:uFillTx/>
                          <a:latin typeface="DM Sans" pitchFamily="2" charset="0"/>
                          <a:ea typeface="MS PGothic" panose="020B0600070205080204" pitchFamily="34" charset="-128"/>
                          <a:cs typeface="+mn-cs"/>
                        </a:rPr>
                        <a:t>MEDICARE PPO BLUE</a:t>
                      </a:r>
                      <a:r>
                        <a:rPr kumimoji="0" lang="en-US" sz="2000" b="0" i="0" u="none" strike="noStrike" kern="1200" cap="none" spc="0" normalizeH="0" baseline="0" noProof="0" dirty="0">
                          <a:ln>
                            <a:noFill/>
                          </a:ln>
                          <a:solidFill>
                            <a:schemeClr val="accent5">
                              <a:lumMod val="40000"/>
                              <a:lumOff val="60000"/>
                            </a:schemeClr>
                          </a:solidFill>
                          <a:effectLst/>
                          <a:uLnTx/>
                          <a:uFillTx/>
                          <a:latin typeface="DM Sans" pitchFamily="2" charset="0"/>
                          <a:ea typeface="MS PGothic" panose="020B0600070205080204" pitchFamily="34" charset="-128"/>
                          <a:cs typeface="+mn-cs"/>
                        </a:rPr>
                        <a:t> </a:t>
                      </a:r>
                      <a:endParaRPr lang="en-US" sz="2000" b="0" dirty="0">
                        <a:solidFill>
                          <a:schemeClr val="accent5">
                            <a:lumMod val="40000"/>
                            <a:lumOff val="60000"/>
                          </a:schemeClr>
                        </a:solidFill>
                        <a:latin typeface="DM Sans" pitchFamily="2" charset="0"/>
                      </a:endParaRPr>
                    </a:p>
                  </a:txBody>
                  <a:tcPr marL="101600" marR="101600" marT="50799" marB="50799" horzOverflow="overflow">
                    <a:lnL w="1270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4877"/>
                    </a:solidFill>
                  </a:tcPr>
                </a:tc>
                <a:tc gridSpan="2">
                  <a:txBody>
                    <a:bodyPr/>
                    <a:lstStyle>
                      <a:lvl1pPr marL="58738" eaLnBrk="0" hangingPunct="0">
                        <a:spcBef>
                          <a:spcPct val="20000"/>
                        </a:spcBef>
                        <a:tabLst>
                          <a:tab pos="0" algn="l"/>
                        </a:tabLst>
                        <a:defRPr sz="32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tabLst>
                          <a:tab pos="0" algn="l"/>
                        </a:tabLst>
                        <a:defRPr sz="27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tabLst>
                          <a:tab pos="0" algn="l"/>
                        </a:tabLst>
                        <a:defRPr sz="23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9pPr>
                    </a:lstStyle>
                    <a:p>
                      <a:pPr marL="58738" marR="0" lvl="0" indent="0" algn="ctr" defTabSz="914400" rtl="0" eaLnBrk="0" fontAlgn="base" latinLnBrk="0" hangingPunct="0">
                        <a:lnSpc>
                          <a:spcPct val="100000"/>
                        </a:lnSpc>
                        <a:spcBef>
                          <a:spcPct val="0"/>
                        </a:spcBef>
                        <a:spcAft>
                          <a:spcPct val="0"/>
                        </a:spcAft>
                        <a:buClrTx/>
                        <a:buSzTx/>
                        <a:buFontTx/>
                        <a:buNone/>
                        <a:tabLst>
                          <a:tab pos="0" algn="l"/>
                        </a:tabLst>
                      </a:pPr>
                      <a:r>
                        <a:rPr kumimoji="0" lang="en-US" altLang="en-US" sz="1800" b="1" u="none" strike="noStrike" cap="none" normalizeH="0" baseline="0" dirty="0">
                          <a:ln>
                            <a:noFill/>
                          </a:ln>
                          <a:solidFill>
                            <a:schemeClr val="bg1"/>
                          </a:solidFill>
                          <a:effectLst/>
                          <a:latin typeface="DM Sans" pitchFamily="2" charset="0"/>
                          <a:sym typeface="Gill Sans"/>
                        </a:rPr>
                        <a:t>MEMBER PAYS</a:t>
                      </a:r>
                      <a:endParaRPr kumimoji="0" lang="en-US" altLang="en-US" sz="1800" b="1" i="0" u="none" strike="noStrike" cap="none" normalizeH="0" baseline="0" dirty="0">
                        <a:ln>
                          <a:noFill/>
                        </a:ln>
                        <a:solidFill>
                          <a:schemeClr val="bg1"/>
                        </a:solidFill>
                        <a:effectLst/>
                        <a:latin typeface="DM Sans" pitchFamily="2" charset="0"/>
                        <a:ea typeface="MS PGothic" panose="020B0600070205080204" pitchFamily="34" charset="-128"/>
                        <a:cs typeface="Times New Roman" panose="02020603050405020304" pitchFamily="18" charset="0"/>
                        <a:sym typeface="Gill Sans"/>
                      </a:endParaRPr>
                    </a:p>
                  </a:txBody>
                  <a:tcPr marL="101600" marR="101600" marT="50799" marB="50799" horzOverflow="overflow">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4877"/>
                    </a:solidFill>
                  </a:tcPr>
                </a:tc>
                <a:tc hMerge="1">
                  <a:txBody>
                    <a:bodyPr/>
                    <a:lstStyle/>
                    <a:p>
                      <a:endParaRPr lang="en-US"/>
                    </a:p>
                  </a:txBody>
                  <a:tcPr/>
                </a:tc>
                <a:extLst>
                  <a:ext uri="{0D108BD9-81ED-4DB2-BD59-A6C34878D82A}">
                    <a16:rowId xmlns:a16="http://schemas.microsoft.com/office/drawing/2014/main" val="3632282741"/>
                  </a:ext>
                </a:extLst>
              </a:tr>
              <a:tr h="1455045">
                <a:tc>
                  <a: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Lst>
                      </a:pPr>
                      <a:endParaRPr kumimoji="0" lang="en-US" altLang="en-US" sz="1600" b="1" u="none" strike="noStrike" cap="none" normalizeH="0" baseline="0" dirty="0">
                        <a:ln>
                          <a:noFill/>
                        </a:ln>
                        <a:solidFill>
                          <a:schemeClr val="tx1"/>
                        </a:solidFill>
                        <a:effectLst/>
                        <a:latin typeface="DM Sans" pitchFamily="2" charset="0"/>
                        <a:sym typeface="Gill Sans"/>
                      </a:endParaRPr>
                    </a:p>
                    <a:p>
                      <a:pPr marL="0" marR="0" lvl="0" indent="0" algn="r" defTabSz="914400" rtl="0" eaLnBrk="0" fontAlgn="base" latinLnBrk="0" hangingPunct="0">
                        <a:lnSpc>
                          <a:spcPct val="100000"/>
                        </a:lnSpc>
                        <a:spcBef>
                          <a:spcPct val="0"/>
                        </a:spcBef>
                        <a:spcAft>
                          <a:spcPct val="0"/>
                        </a:spcAft>
                        <a:buClrTx/>
                        <a:buSzTx/>
                        <a:buFontTx/>
                        <a:buNone/>
                        <a:tabLst>
                          <a:tab pos="0" algn="l"/>
                        </a:tabLst>
                      </a:pPr>
                      <a:endParaRPr kumimoji="0" lang="en-US" altLang="en-US" sz="1600" b="1" u="none" strike="noStrike" cap="none" normalizeH="0" baseline="0" dirty="0">
                        <a:ln>
                          <a:noFill/>
                        </a:ln>
                        <a:solidFill>
                          <a:schemeClr val="tx1"/>
                        </a:solidFill>
                        <a:effectLst/>
                        <a:latin typeface="DM Sans" pitchFamily="2" charset="0"/>
                        <a:sym typeface="Gill Sans"/>
                      </a:endParaRPr>
                    </a:p>
                    <a:p>
                      <a:pPr marL="0" marR="0" lvl="0" indent="0" algn="r" defTabSz="914400" rtl="0" eaLnBrk="0" fontAlgn="base" latinLnBrk="0" hangingPunct="0">
                        <a:lnSpc>
                          <a:spcPct val="100000"/>
                        </a:lnSpc>
                        <a:spcBef>
                          <a:spcPct val="0"/>
                        </a:spcBef>
                        <a:spcAft>
                          <a:spcPct val="0"/>
                        </a:spcAft>
                        <a:buClrTx/>
                        <a:buSzTx/>
                        <a:buFontTx/>
                        <a:buNone/>
                        <a:tabLst>
                          <a:tab pos="0" algn="l"/>
                        </a:tabLst>
                      </a:pPr>
                      <a:r>
                        <a:rPr kumimoji="0" lang="en-US" altLang="en-US" sz="1600" b="1" u="none" strike="noStrike" cap="none" normalizeH="0" baseline="0" dirty="0">
                          <a:ln>
                            <a:noFill/>
                          </a:ln>
                          <a:solidFill>
                            <a:schemeClr val="tx1"/>
                          </a:solidFill>
                          <a:effectLst/>
                          <a:latin typeface="DM Sans" pitchFamily="2" charset="0"/>
                          <a:sym typeface="Gill Sans"/>
                        </a:rPr>
                        <a:t>Generic Drugs</a:t>
                      </a:r>
                    </a:p>
                    <a:p>
                      <a:pPr marL="0" marR="0" lvl="0" indent="0" algn="r" defTabSz="914400" rtl="0" eaLnBrk="0" fontAlgn="base" latinLnBrk="0" hangingPunct="0">
                        <a:lnSpc>
                          <a:spcPct val="100000"/>
                        </a:lnSpc>
                        <a:spcBef>
                          <a:spcPct val="0"/>
                        </a:spcBef>
                        <a:spcAft>
                          <a:spcPct val="0"/>
                        </a:spcAft>
                        <a:buClrTx/>
                        <a:buSzTx/>
                        <a:buFontTx/>
                        <a:buNone/>
                        <a:tabLst>
                          <a:tab pos="0" algn="l"/>
                        </a:tabLst>
                        <a:defRPr/>
                      </a:pPr>
                      <a:r>
                        <a:rPr kumimoji="0" lang="en-US" altLang="en-US" sz="1600" b="1" u="none" strike="noStrike" cap="none" normalizeH="0" baseline="0" dirty="0">
                          <a:ln>
                            <a:noFill/>
                          </a:ln>
                          <a:solidFill>
                            <a:schemeClr val="tx1"/>
                          </a:solidFill>
                          <a:effectLst/>
                          <a:latin typeface="DM Sans" pitchFamily="2" charset="0"/>
                          <a:sym typeface="Gill Sans"/>
                        </a:rPr>
                        <a:t>Preferred Drugs </a:t>
                      </a:r>
                    </a:p>
                    <a:p>
                      <a:pPr marL="0" marR="0" lvl="0" indent="0" algn="r" defTabSz="914400" rtl="0" eaLnBrk="0" fontAlgn="base" latinLnBrk="0" hangingPunct="0">
                        <a:lnSpc>
                          <a:spcPct val="100000"/>
                        </a:lnSpc>
                        <a:spcBef>
                          <a:spcPct val="0"/>
                        </a:spcBef>
                        <a:spcAft>
                          <a:spcPct val="0"/>
                        </a:spcAft>
                        <a:buClrTx/>
                        <a:buSzTx/>
                        <a:buFontTx/>
                        <a:buNone/>
                        <a:tabLst>
                          <a:tab pos="0" algn="l"/>
                        </a:tabLst>
                        <a:defRPr/>
                      </a:pPr>
                      <a:r>
                        <a:rPr kumimoji="0" lang="en-US" altLang="en-US" sz="1600" b="1" u="none" strike="noStrike" cap="none" normalizeH="0" baseline="0" dirty="0">
                          <a:ln>
                            <a:noFill/>
                          </a:ln>
                          <a:solidFill>
                            <a:schemeClr val="tx1"/>
                          </a:solidFill>
                          <a:effectLst/>
                          <a:latin typeface="DM Sans" pitchFamily="2" charset="0"/>
                          <a:sym typeface="Gill Sans"/>
                        </a:rPr>
                        <a:t>Non-Preferred Drugs </a:t>
                      </a:r>
                      <a:endParaRPr kumimoji="0" lang="en-US" altLang="en-US" sz="1600" b="1" i="0" u="none" strike="noStrike" cap="none" normalizeH="0" baseline="0" dirty="0">
                        <a:ln>
                          <a:noFill/>
                        </a:ln>
                        <a:solidFill>
                          <a:schemeClr val="tx1"/>
                        </a:solidFill>
                        <a:effectLst/>
                        <a:latin typeface="DM Sans" pitchFamily="2" charset="0"/>
                        <a:ea typeface="MS PGothic" panose="020B0600070205080204" pitchFamily="34" charset="-128"/>
                        <a:cs typeface="Times New Roman" panose="02020603050405020304" pitchFamily="18" charset="0"/>
                        <a:sym typeface="Gill Sans"/>
                      </a:endParaRPr>
                    </a:p>
                  </a:txBody>
                  <a:tcPr>
                    <a:lnL w="1270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One-month supply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Retail Copayment:</a:t>
                      </a:r>
                    </a:p>
                    <a:p>
                      <a:r>
                        <a:rPr lang="en-US" sz="1600" b="0" dirty="0">
                          <a:solidFill>
                            <a:schemeClr val="tx1"/>
                          </a:solidFill>
                          <a:latin typeface="DM Sans" pitchFamily="2" charset="0"/>
                        </a:rPr>
                        <a:t>Tier 1</a:t>
                      </a:r>
                      <a:r>
                        <a:rPr lang="en-US" sz="1600" b="1" dirty="0">
                          <a:solidFill>
                            <a:schemeClr val="tx1"/>
                          </a:solidFill>
                          <a:latin typeface="DM Sans" pitchFamily="2" charset="0"/>
                        </a:rPr>
                        <a:t>     $10</a:t>
                      </a:r>
                    </a:p>
                    <a:p>
                      <a:r>
                        <a:rPr lang="en-US" sz="1600" b="0" dirty="0">
                          <a:solidFill>
                            <a:schemeClr val="tx1"/>
                          </a:solidFill>
                          <a:latin typeface="DM Sans" pitchFamily="2" charset="0"/>
                        </a:rPr>
                        <a:t>Tier 2</a:t>
                      </a:r>
                      <a:r>
                        <a:rPr lang="en-US" sz="1600" b="1" dirty="0">
                          <a:solidFill>
                            <a:schemeClr val="tx1"/>
                          </a:solidFill>
                          <a:latin typeface="DM Sans" pitchFamily="2" charset="0"/>
                        </a:rPr>
                        <a:t>    $20</a:t>
                      </a:r>
                    </a:p>
                    <a:p>
                      <a:r>
                        <a:rPr lang="en-US" sz="1600" b="0" dirty="0">
                          <a:solidFill>
                            <a:schemeClr val="tx1"/>
                          </a:solidFill>
                          <a:latin typeface="DM Sans" pitchFamily="2" charset="0"/>
                        </a:rPr>
                        <a:t>Tier 3</a:t>
                      </a:r>
                      <a:r>
                        <a:rPr lang="en-US" sz="1600" b="1" dirty="0">
                          <a:solidFill>
                            <a:schemeClr val="tx1"/>
                          </a:solidFill>
                          <a:latin typeface="DM Sans" pitchFamily="2" charset="0"/>
                        </a:rPr>
                        <a:t>    $35</a:t>
                      </a:r>
                    </a:p>
                  </a:txBody>
                  <a:tcP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Three-month supply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Mail Order Copayment:</a:t>
                      </a:r>
                    </a:p>
                    <a:p>
                      <a:r>
                        <a:rPr lang="en-US" sz="1600" b="0" dirty="0">
                          <a:solidFill>
                            <a:schemeClr val="tx1"/>
                          </a:solidFill>
                          <a:latin typeface="DM Sans" pitchFamily="2" charset="0"/>
                        </a:rPr>
                        <a:t>Tier 1</a:t>
                      </a:r>
                      <a:r>
                        <a:rPr lang="en-US" sz="1600" b="1" dirty="0">
                          <a:solidFill>
                            <a:schemeClr val="tx1"/>
                          </a:solidFill>
                          <a:latin typeface="DM Sans" pitchFamily="2" charset="0"/>
                        </a:rPr>
                        <a:t>     $20</a:t>
                      </a:r>
                    </a:p>
                    <a:p>
                      <a:r>
                        <a:rPr lang="en-US" sz="1600" b="0" dirty="0">
                          <a:solidFill>
                            <a:schemeClr val="tx1"/>
                          </a:solidFill>
                          <a:latin typeface="DM Sans" pitchFamily="2" charset="0"/>
                        </a:rPr>
                        <a:t>Tier 2</a:t>
                      </a:r>
                      <a:r>
                        <a:rPr lang="en-US" sz="1600" b="1" dirty="0">
                          <a:solidFill>
                            <a:schemeClr val="tx1"/>
                          </a:solidFill>
                          <a:latin typeface="DM Sans" pitchFamily="2" charset="0"/>
                        </a:rPr>
                        <a:t>    $40</a:t>
                      </a:r>
                    </a:p>
                    <a:p>
                      <a:r>
                        <a:rPr lang="en-US" sz="1600" b="0" dirty="0">
                          <a:solidFill>
                            <a:schemeClr val="tx1"/>
                          </a:solidFill>
                          <a:latin typeface="DM Sans" pitchFamily="2" charset="0"/>
                        </a:rPr>
                        <a:t>Tier 3    </a:t>
                      </a:r>
                      <a:r>
                        <a:rPr lang="en-US" sz="1600" b="1" dirty="0">
                          <a:solidFill>
                            <a:schemeClr val="tx1"/>
                          </a:solidFill>
                          <a:latin typeface="DM Sans" pitchFamily="2" charset="0"/>
                        </a:rPr>
                        <a:t>$70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31410451"/>
                  </a:ext>
                </a:extLst>
              </a:tr>
              <a:tr h="598188">
                <a:tc>
                  <a: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Lst>
                      </a:pPr>
                      <a:r>
                        <a:rPr kumimoji="0" lang="en-US" altLang="en-US" sz="1600" b="1" u="none" strike="noStrike" cap="none" normalizeH="0" baseline="0" dirty="0">
                          <a:ln>
                            <a:noFill/>
                          </a:ln>
                          <a:solidFill>
                            <a:schemeClr val="tx1"/>
                          </a:solidFill>
                          <a:effectLst/>
                          <a:latin typeface="DM Sans" pitchFamily="2" charset="0"/>
                          <a:sym typeface="Gill Sans"/>
                        </a:rPr>
                        <a:t>Maximum Out-of-Pocket</a:t>
                      </a:r>
                      <a:endParaRPr kumimoji="0" lang="en-US" altLang="en-US" sz="1600" b="0" i="0" u="none" strike="noStrike" kern="1200" cap="none" normalizeH="0" baseline="0" dirty="0">
                        <a:ln>
                          <a:noFill/>
                        </a:ln>
                        <a:solidFill>
                          <a:schemeClr val="tx1"/>
                        </a:solidFill>
                        <a:effectLst/>
                        <a:latin typeface="DM Sans" pitchFamily="2" charset="0"/>
                        <a:ea typeface="MS PGothic" panose="020B0600070205080204" pitchFamily="34" charset="-128"/>
                        <a:cs typeface="Times New Roman" panose="02020603050405020304" pitchFamily="18" charset="0"/>
                        <a:sym typeface="Gill Sans"/>
                      </a:endParaRPr>
                    </a:p>
                  </a:txBody>
                  <a:tcPr>
                    <a:lnL w="1270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DM Sans" pitchFamily="2" charset="0"/>
                          <a:ea typeface="+mn-ea"/>
                          <a:cs typeface="+mn-cs"/>
                        </a:rPr>
                        <a:t>Yearly out-of-pocket amount of </a:t>
                      </a:r>
                      <a:r>
                        <a:rPr lang="en-US" altLang="en-US" sz="1600" b="1" i="0" u="none" strike="noStrike" kern="1200" baseline="0" dirty="0">
                          <a:solidFill>
                            <a:schemeClr val="tx1"/>
                          </a:solidFill>
                          <a:latin typeface="DM Sans" pitchFamily="2" charset="0"/>
                          <a:ea typeface="+mn-ea"/>
                          <a:cs typeface="+mn-cs"/>
                          <a:sym typeface="Gill Sans"/>
                        </a:rPr>
                        <a:t>$2,100</a:t>
                      </a:r>
                      <a:r>
                        <a:rPr lang="en-US" sz="1600" b="0" i="0" u="none" strike="noStrike" kern="1200" baseline="0" dirty="0">
                          <a:solidFill>
                            <a:schemeClr val="tx1"/>
                          </a:solidFill>
                          <a:latin typeface="DM Sans" pitchFamily="2" charset="0"/>
                          <a:ea typeface="+mn-ea"/>
                          <a:cs typeface="+mn-cs"/>
                        </a:rPr>
                        <a:t>. </a:t>
                      </a:r>
                      <a:endParaRPr lang="en-US" altLang="en-US" sz="1600" b="0" i="0" u="none" strike="noStrike" kern="1200" baseline="0" dirty="0">
                        <a:solidFill>
                          <a:schemeClr val="tx1"/>
                        </a:solidFill>
                        <a:latin typeface="DM Sans" pitchFamily="2" charset="0"/>
                        <a:ea typeface="+mn-ea"/>
                        <a:cs typeface="+mn-cs"/>
                        <a:sym typeface="Gill Sans"/>
                      </a:endParaRPr>
                    </a:p>
                  </a:txBody>
                  <a:tcP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extLst>
                  <a:ext uri="{0D108BD9-81ED-4DB2-BD59-A6C34878D82A}">
                    <a16:rowId xmlns:a16="http://schemas.microsoft.com/office/drawing/2014/main" val="1833922"/>
                  </a:ext>
                </a:extLst>
              </a:tr>
            </a:tbl>
          </a:graphicData>
        </a:graphic>
      </p:graphicFrame>
      <p:graphicFrame>
        <p:nvGraphicFramePr>
          <p:cNvPr id="6" name="Table 5">
            <a:extLst>
              <a:ext uri="{FF2B5EF4-FFF2-40B4-BE49-F238E27FC236}">
                <a16:creationId xmlns:a16="http://schemas.microsoft.com/office/drawing/2014/main" id="{B008AB82-A80A-CE02-C3F1-909C769C4FFB}"/>
              </a:ext>
            </a:extLst>
          </p:cNvPr>
          <p:cNvGraphicFramePr>
            <a:graphicFrameLocks noGrp="1"/>
          </p:cNvGraphicFramePr>
          <p:nvPr>
            <p:extLst>
              <p:ext uri="{D42A27DB-BD31-4B8C-83A1-F6EECF244321}">
                <p14:modId xmlns:p14="http://schemas.microsoft.com/office/powerpoint/2010/main" val="2418528471"/>
              </p:ext>
            </p:extLst>
          </p:nvPr>
        </p:nvGraphicFramePr>
        <p:xfrm>
          <a:off x="914400" y="3663218"/>
          <a:ext cx="9144001" cy="2375768"/>
        </p:xfrm>
        <a:graphic>
          <a:graphicData uri="http://schemas.openxmlformats.org/drawingml/2006/table">
            <a:tbl>
              <a:tblPr firstRow="1" bandRow="1">
                <a:tableStyleId>{284E427A-3D55-4303-BF80-6455036E1DE7}</a:tableStyleId>
              </a:tblPr>
              <a:tblGrid>
                <a:gridCol w="3350474">
                  <a:extLst>
                    <a:ext uri="{9D8B030D-6E8A-4147-A177-3AD203B41FA5}">
                      <a16:colId xmlns:a16="http://schemas.microsoft.com/office/drawing/2014/main" val="2964261815"/>
                    </a:ext>
                  </a:extLst>
                </a:gridCol>
                <a:gridCol w="2625865">
                  <a:extLst>
                    <a:ext uri="{9D8B030D-6E8A-4147-A177-3AD203B41FA5}">
                      <a16:colId xmlns:a16="http://schemas.microsoft.com/office/drawing/2014/main" val="3155105272"/>
                    </a:ext>
                  </a:extLst>
                </a:gridCol>
                <a:gridCol w="3167662">
                  <a:extLst>
                    <a:ext uri="{9D8B030D-6E8A-4147-A177-3AD203B41FA5}">
                      <a16:colId xmlns:a16="http://schemas.microsoft.com/office/drawing/2014/main" val="509103182"/>
                    </a:ext>
                  </a:extLst>
                </a:gridCol>
              </a:tblGrid>
              <a:tr h="433160">
                <a:tc>
                  <a:txBody>
                    <a:bodyPr/>
                    <a:lstStyle>
                      <a:lvl1pPr eaLnBrk="0" hangingPunct="0">
                        <a:spcBef>
                          <a:spcPct val="20000"/>
                        </a:spcBef>
                        <a:tabLst>
                          <a:tab pos="0" algn="l"/>
                        </a:tabLst>
                        <a:defRPr sz="32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tabLst>
                          <a:tab pos="0" algn="l"/>
                        </a:tabLst>
                        <a:defRPr sz="27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tabLst>
                          <a:tab pos="0" algn="l"/>
                        </a:tabLst>
                        <a:defRPr sz="23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tab pos="0" algn="l"/>
                        </a:tabLst>
                      </a:pPr>
                      <a:r>
                        <a:rPr lang="en-US" sz="2000" dirty="0">
                          <a:solidFill>
                            <a:srgbClr val="FD5D3B"/>
                          </a:solidFill>
                          <a:latin typeface="DM Sans" pitchFamily="2" charset="0"/>
                        </a:rPr>
                        <a:t>BLUE MEDICARE</a:t>
                      </a:r>
                      <a:r>
                        <a:rPr lang="en-US" sz="2000" dirty="0">
                          <a:solidFill>
                            <a:schemeClr val="bg1"/>
                          </a:solidFill>
                          <a:latin typeface="DM Sans" pitchFamily="2" charset="0"/>
                        </a:rPr>
                        <a:t>RX</a:t>
                      </a:r>
                      <a:endParaRPr kumimoji="0" lang="en-US" altLang="en-US" sz="2000" b="1" i="0" u="none" strike="noStrike" cap="none" normalizeH="0" baseline="0" dirty="0">
                        <a:ln>
                          <a:noFill/>
                        </a:ln>
                        <a:solidFill>
                          <a:srgbClr val="FD5D3B"/>
                        </a:solidFill>
                        <a:effectLst/>
                        <a:latin typeface="DM Sans" pitchFamily="2" charset="0"/>
                        <a:ea typeface="MS PGothic" panose="020B0600070205080204" pitchFamily="34" charset="-128"/>
                        <a:cs typeface="Times New Roman" panose="02020603050405020304" pitchFamily="18" charset="0"/>
                        <a:sym typeface="Gill Sans"/>
                      </a:endParaRPr>
                    </a:p>
                  </a:txBody>
                  <a:tcPr marL="101600" marR="101600" marT="50799" marB="50799"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4877"/>
                    </a:solidFill>
                  </a:tcPr>
                </a:tc>
                <a:tc gridSpan="2">
                  <a:txBody>
                    <a:bodyPr/>
                    <a:lstStyle>
                      <a:lvl1pPr marL="58738" eaLnBrk="0" hangingPunct="0">
                        <a:spcBef>
                          <a:spcPct val="20000"/>
                        </a:spcBef>
                        <a:tabLst>
                          <a:tab pos="0" algn="l"/>
                        </a:tabLst>
                        <a:defRPr sz="32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tabLst>
                          <a:tab pos="0" algn="l"/>
                        </a:tabLst>
                        <a:defRPr sz="27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tabLst>
                          <a:tab pos="0" algn="l"/>
                        </a:tabLst>
                        <a:defRPr sz="23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tabLst>
                          <a:tab pos="0"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tabLst>
                          <a:tab pos="0" algn="l"/>
                        </a:tabLst>
                        <a:defRPr sz="2000">
                          <a:solidFill>
                            <a:schemeClr val="tx1"/>
                          </a:solidFill>
                          <a:latin typeface="Arial" panose="020B0604020202020204" pitchFamily="34" charset="0"/>
                          <a:ea typeface="MS PGothic" panose="020B0600070205080204" pitchFamily="34" charset="-128"/>
                        </a:defRPr>
                      </a:lvl9pPr>
                    </a:lstStyle>
                    <a:p>
                      <a:pPr marL="58738" marR="0" lvl="0" indent="0" algn="ctr" defTabSz="914400" rtl="0" eaLnBrk="0" fontAlgn="base" latinLnBrk="0" hangingPunct="0">
                        <a:lnSpc>
                          <a:spcPct val="100000"/>
                        </a:lnSpc>
                        <a:spcBef>
                          <a:spcPct val="0"/>
                        </a:spcBef>
                        <a:spcAft>
                          <a:spcPct val="0"/>
                        </a:spcAft>
                        <a:buClrTx/>
                        <a:buSzTx/>
                        <a:buFontTx/>
                        <a:buNone/>
                        <a:tabLst>
                          <a:tab pos="0" algn="l"/>
                        </a:tabLst>
                      </a:pPr>
                      <a:r>
                        <a:rPr kumimoji="0" lang="en-US" altLang="en-US" sz="1800" b="1" u="none" strike="noStrike" cap="none" normalizeH="0" baseline="0" dirty="0">
                          <a:ln>
                            <a:noFill/>
                          </a:ln>
                          <a:solidFill>
                            <a:schemeClr val="bg1"/>
                          </a:solidFill>
                          <a:effectLst/>
                          <a:latin typeface="DM Sans" pitchFamily="2" charset="0"/>
                          <a:sym typeface="Gill Sans"/>
                        </a:rPr>
                        <a:t>MEMBER PAYS</a:t>
                      </a:r>
                      <a:endParaRPr kumimoji="0" lang="en-US" altLang="en-US" sz="1800" b="1" i="0" u="none" strike="noStrike" cap="none" normalizeH="0" baseline="0" dirty="0">
                        <a:ln>
                          <a:noFill/>
                        </a:ln>
                        <a:solidFill>
                          <a:schemeClr val="bg1"/>
                        </a:solidFill>
                        <a:effectLst/>
                        <a:latin typeface="DM Sans" pitchFamily="2" charset="0"/>
                        <a:ea typeface="MS PGothic" panose="020B0600070205080204" pitchFamily="34" charset="-128"/>
                        <a:cs typeface="Times New Roman" panose="02020603050405020304" pitchFamily="18" charset="0"/>
                        <a:sym typeface="Gill Sans"/>
                      </a:endParaRPr>
                    </a:p>
                  </a:txBody>
                  <a:tcPr marL="101600" marR="101600" marT="50799" marB="50799"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4877"/>
                    </a:solidFill>
                  </a:tcPr>
                </a:tc>
                <a:tc hMerge="1">
                  <a:txBody>
                    <a:bodyPr/>
                    <a:lstStyle/>
                    <a:p>
                      <a:endParaRPr lang="en-US"/>
                    </a:p>
                  </a:txBody>
                  <a:tcPr/>
                </a:tc>
                <a:extLst>
                  <a:ext uri="{0D108BD9-81ED-4DB2-BD59-A6C34878D82A}">
                    <a16:rowId xmlns:a16="http://schemas.microsoft.com/office/drawing/2014/main" val="3632282741"/>
                  </a:ext>
                </a:extLst>
              </a:tr>
              <a:tr h="1436361">
                <a:tc>
                  <a: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Lst>
                      </a:pPr>
                      <a:endParaRPr kumimoji="0" lang="en-US" altLang="en-US" sz="1600" b="1" u="none" strike="noStrike" cap="none" normalizeH="0" baseline="0" dirty="0">
                        <a:ln>
                          <a:noFill/>
                        </a:ln>
                        <a:solidFill>
                          <a:schemeClr val="tx1"/>
                        </a:solidFill>
                        <a:effectLst/>
                        <a:latin typeface="DM Sans" pitchFamily="2" charset="0"/>
                        <a:sym typeface="Gill Sans"/>
                      </a:endParaRPr>
                    </a:p>
                    <a:p>
                      <a:pPr marL="0" marR="0" lvl="0" indent="0" algn="r" defTabSz="914400" rtl="0" eaLnBrk="0" fontAlgn="base" latinLnBrk="0" hangingPunct="0">
                        <a:lnSpc>
                          <a:spcPct val="100000"/>
                        </a:lnSpc>
                        <a:spcBef>
                          <a:spcPct val="0"/>
                        </a:spcBef>
                        <a:spcAft>
                          <a:spcPct val="0"/>
                        </a:spcAft>
                        <a:buClrTx/>
                        <a:buSzTx/>
                        <a:buFontTx/>
                        <a:buNone/>
                        <a:tabLst>
                          <a:tab pos="0" algn="l"/>
                        </a:tabLst>
                      </a:pPr>
                      <a:endParaRPr kumimoji="0" lang="en-US" altLang="en-US" sz="1600" b="1" u="none" strike="noStrike" cap="none" normalizeH="0" baseline="0" dirty="0">
                        <a:ln>
                          <a:noFill/>
                        </a:ln>
                        <a:solidFill>
                          <a:schemeClr val="tx1"/>
                        </a:solidFill>
                        <a:effectLst/>
                        <a:latin typeface="DM Sans" pitchFamily="2" charset="0"/>
                        <a:sym typeface="Gill Sans"/>
                      </a:endParaRPr>
                    </a:p>
                    <a:p>
                      <a:pPr marL="0" marR="0" lvl="0" indent="0" algn="r" defTabSz="914400" rtl="0" eaLnBrk="0" fontAlgn="base" latinLnBrk="0" hangingPunct="0">
                        <a:lnSpc>
                          <a:spcPct val="100000"/>
                        </a:lnSpc>
                        <a:spcBef>
                          <a:spcPct val="0"/>
                        </a:spcBef>
                        <a:spcAft>
                          <a:spcPct val="0"/>
                        </a:spcAft>
                        <a:buClrTx/>
                        <a:buSzTx/>
                        <a:buFontTx/>
                        <a:buNone/>
                        <a:tabLst>
                          <a:tab pos="0" algn="l"/>
                        </a:tabLst>
                      </a:pPr>
                      <a:r>
                        <a:rPr kumimoji="0" lang="en-US" altLang="en-US" sz="1600" b="1" u="none" strike="noStrike" cap="none" normalizeH="0" baseline="0" dirty="0">
                          <a:ln>
                            <a:noFill/>
                          </a:ln>
                          <a:solidFill>
                            <a:schemeClr val="tx1"/>
                          </a:solidFill>
                          <a:effectLst/>
                          <a:latin typeface="DM Sans" pitchFamily="2" charset="0"/>
                          <a:sym typeface="Gill Sans"/>
                        </a:rPr>
                        <a:t>Generic Drugs</a:t>
                      </a:r>
                    </a:p>
                    <a:p>
                      <a:pPr marL="0" marR="0" lvl="0" indent="0" algn="r" defTabSz="914400" rtl="0" eaLnBrk="0" fontAlgn="base" latinLnBrk="0" hangingPunct="0">
                        <a:lnSpc>
                          <a:spcPct val="100000"/>
                        </a:lnSpc>
                        <a:spcBef>
                          <a:spcPct val="0"/>
                        </a:spcBef>
                        <a:spcAft>
                          <a:spcPct val="0"/>
                        </a:spcAft>
                        <a:buClrTx/>
                        <a:buSzTx/>
                        <a:buFontTx/>
                        <a:buNone/>
                        <a:tabLst>
                          <a:tab pos="0" algn="l"/>
                        </a:tabLst>
                        <a:defRPr/>
                      </a:pPr>
                      <a:r>
                        <a:rPr kumimoji="0" lang="en-US" altLang="en-US" sz="1600" b="1" u="none" strike="noStrike" cap="none" normalizeH="0" baseline="0" dirty="0">
                          <a:ln>
                            <a:noFill/>
                          </a:ln>
                          <a:solidFill>
                            <a:schemeClr val="tx1"/>
                          </a:solidFill>
                          <a:effectLst/>
                          <a:latin typeface="DM Sans" pitchFamily="2" charset="0"/>
                          <a:sym typeface="Gill Sans"/>
                        </a:rPr>
                        <a:t>Preferred Brand Drugs </a:t>
                      </a:r>
                    </a:p>
                    <a:p>
                      <a:pPr marL="0" marR="0" lvl="0" indent="0" algn="r" defTabSz="914400" rtl="0" eaLnBrk="0" fontAlgn="base" latinLnBrk="0" hangingPunct="0">
                        <a:lnSpc>
                          <a:spcPct val="100000"/>
                        </a:lnSpc>
                        <a:spcBef>
                          <a:spcPct val="0"/>
                        </a:spcBef>
                        <a:spcAft>
                          <a:spcPct val="0"/>
                        </a:spcAft>
                        <a:buClrTx/>
                        <a:buSzTx/>
                        <a:buFontTx/>
                        <a:buNone/>
                        <a:tabLst>
                          <a:tab pos="0" algn="l"/>
                        </a:tabLst>
                        <a:defRPr/>
                      </a:pPr>
                      <a:r>
                        <a:rPr kumimoji="0" lang="en-US" altLang="en-US" sz="1600" b="1" u="none" strike="noStrike" cap="none" normalizeH="0" baseline="0" dirty="0">
                          <a:ln>
                            <a:noFill/>
                          </a:ln>
                          <a:solidFill>
                            <a:schemeClr val="tx1"/>
                          </a:solidFill>
                          <a:effectLst/>
                          <a:latin typeface="DM Sans" pitchFamily="2" charset="0"/>
                          <a:sym typeface="Gill Sans"/>
                        </a:rPr>
                        <a:t>Non-Preferred Drugs </a:t>
                      </a:r>
                      <a:endParaRPr kumimoji="0" lang="en-US" altLang="en-US" sz="1600" b="1" i="0" u="none" strike="noStrike" cap="none" normalizeH="0" baseline="0" dirty="0">
                        <a:ln>
                          <a:noFill/>
                        </a:ln>
                        <a:solidFill>
                          <a:schemeClr val="tx1"/>
                        </a:solidFill>
                        <a:effectLst/>
                        <a:latin typeface="DM Sans" pitchFamily="2" charset="0"/>
                        <a:ea typeface="MS PGothic" panose="020B0600070205080204" pitchFamily="34" charset="-128"/>
                        <a:cs typeface="Times New Roman" panose="02020603050405020304" pitchFamily="18" charset="0"/>
                        <a:sym typeface="Gill San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One-month supply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Retail Copayment:</a:t>
                      </a:r>
                    </a:p>
                    <a:p>
                      <a:r>
                        <a:rPr lang="en-US" sz="1600" b="1" dirty="0">
                          <a:solidFill>
                            <a:schemeClr val="tx1"/>
                          </a:solidFill>
                          <a:latin typeface="DM Sans" pitchFamily="2" charset="0"/>
                        </a:rPr>
                        <a:t>Tier 1     $10</a:t>
                      </a:r>
                    </a:p>
                    <a:p>
                      <a:r>
                        <a:rPr lang="en-US" sz="1600" b="1" dirty="0">
                          <a:solidFill>
                            <a:schemeClr val="tx1"/>
                          </a:solidFill>
                          <a:latin typeface="DM Sans" pitchFamily="2" charset="0"/>
                        </a:rPr>
                        <a:t>Tier 2    $20</a:t>
                      </a:r>
                    </a:p>
                    <a:p>
                      <a:r>
                        <a:rPr lang="en-US" sz="1600" b="1" dirty="0">
                          <a:solidFill>
                            <a:schemeClr val="tx1"/>
                          </a:solidFill>
                          <a:latin typeface="DM Sans" pitchFamily="2" charset="0"/>
                        </a:rPr>
                        <a:t>Tier 3    $35</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Three-month supply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600" b="1" u="none" strike="noStrike" cap="none" normalizeH="0" baseline="0" dirty="0">
                          <a:ln>
                            <a:noFill/>
                          </a:ln>
                          <a:solidFill>
                            <a:schemeClr val="tx1"/>
                          </a:solidFill>
                          <a:effectLst/>
                          <a:latin typeface="DM Sans" pitchFamily="2" charset="0"/>
                          <a:sym typeface="Gill Sans"/>
                        </a:rPr>
                        <a:t>Mail Order Copayment:</a:t>
                      </a:r>
                    </a:p>
                    <a:p>
                      <a:r>
                        <a:rPr lang="en-US" sz="1600" b="1" dirty="0">
                          <a:solidFill>
                            <a:schemeClr val="tx1"/>
                          </a:solidFill>
                          <a:latin typeface="DM Sans" pitchFamily="2" charset="0"/>
                        </a:rPr>
                        <a:t>Tier 1     $20</a:t>
                      </a:r>
                    </a:p>
                    <a:p>
                      <a:r>
                        <a:rPr lang="en-US" sz="1600" b="1" dirty="0">
                          <a:solidFill>
                            <a:schemeClr val="tx1"/>
                          </a:solidFill>
                          <a:latin typeface="DM Sans" pitchFamily="2" charset="0"/>
                        </a:rPr>
                        <a:t>Tier 2    $40</a:t>
                      </a:r>
                    </a:p>
                    <a:p>
                      <a:r>
                        <a:rPr lang="en-US" sz="1600" b="1" dirty="0">
                          <a:solidFill>
                            <a:schemeClr val="tx1"/>
                          </a:solidFill>
                          <a:latin typeface="DM Sans" pitchFamily="2" charset="0"/>
                        </a:rPr>
                        <a:t>Tier 3    $70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31410451"/>
                  </a:ext>
                </a:extLst>
              </a:tr>
              <a:tr h="506247">
                <a:tc>
                  <a: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Lst>
                      </a:pPr>
                      <a:r>
                        <a:rPr kumimoji="0" lang="en-US" altLang="en-US" sz="1600" b="1" u="none" strike="noStrike" cap="none" normalizeH="0" baseline="0" dirty="0">
                          <a:ln>
                            <a:noFill/>
                          </a:ln>
                          <a:solidFill>
                            <a:schemeClr val="tx1"/>
                          </a:solidFill>
                          <a:effectLst/>
                          <a:latin typeface="DM Sans" pitchFamily="2" charset="0"/>
                          <a:sym typeface="Gill Sans"/>
                        </a:rPr>
                        <a:t>Maximum Out-of-Pocket</a:t>
                      </a:r>
                      <a:endParaRPr kumimoji="0" lang="en-US" altLang="en-US" sz="1600" b="0" i="0" u="none" strike="noStrike" kern="1200" cap="none" normalizeH="0" baseline="0" dirty="0">
                        <a:ln>
                          <a:noFill/>
                        </a:ln>
                        <a:solidFill>
                          <a:schemeClr val="tx1"/>
                        </a:solidFill>
                        <a:effectLst/>
                        <a:latin typeface="DM Sans" pitchFamily="2" charset="0"/>
                        <a:ea typeface="MS PGothic" panose="020B0600070205080204" pitchFamily="34" charset="-128"/>
                        <a:cs typeface="Times New Roman" panose="02020603050405020304" pitchFamily="18" charset="0"/>
                        <a:sym typeface="Gill San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tx1"/>
                          </a:solidFill>
                          <a:latin typeface="DM Sans" pitchFamily="2" charset="0"/>
                          <a:ea typeface="+mn-ea"/>
                          <a:cs typeface="+mn-cs"/>
                        </a:rPr>
                        <a:t>Yearly out-of-pocket amount of </a:t>
                      </a:r>
                      <a:r>
                        <a:rPr lang="en-US" altLang="en-US" sz="1600" b="1" i="0" u="none" strike="noStrike" kern="1200" baseline="0" dirty="0">
                          <a:solidFill>
                            <a:schemeClr val="tx1"/>
                          </a:solidFill>
                          <a:latin typeface="DM Sans" pitchFamily="2" charset="0"/>
                          <a:ea typeface="+mn-ea"/>
                          <a:cs typeface="+mn-cs"/>
                          <a:sym typeface="Gill Sans"/>
                        </a:rPr>
                        <a:t>$2,100</a:t>
                      </a:r>
                      <a:r>
                        <a:rPr lang="en-US" sz="1600" b="0" i="0" u="none" strike="noStrike" kern="1200" baseline="0" dirty="0">
                          <a:solidFill>
                            <a:schemeClr val="tx1"/>
                          </a:solidFill>
                          <a:latin typeface="DM Sans" pitchFamily="2" charset="0"/>
                          <a:ea typeface="+mn-ea"/>
                          <a:cs typeface="+mn-cs"/>
                        </a:rPr>
                        <a:t>. </a:t>
                      </a:r>
                      <a:endParaRPr lang="en-US" altLang="en-US" sz="1600" b="0" i="0" u="none" strike="noStrike" kern="1200" baseline="0" dirty="0">
                        <a:solidFill>
                          <a:schemeClr val="tx1"/>
                        </a:solidFill>
                        <a:latin typeface="DM Sans" pitchFamily="2" charset="0"/>
                        <a:ea typeface="+mn-ea"/>
                        <a:cs typeface="+mn-cs"/>
                        <a:sym typeface="Gill San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extLst>
                  <a:ext uri="{0D108BD9-81ED-4DB2-BD59-A6C34878D82A}">
                    <a16:rowId xmlns:a16="http://schemas.microsoft.com/office/drawing/2014/main" val="1833922"/>
                  </a:ext>
                </a:extLst>
              </a:tr>
            </a:tbl>
          </a:graphicData>
        </a:graphic>
      </p:graphicFrame>
      <p:sp>
        <p:nvSpPr>
          <p:cNvPr id="3" name="TextBox 2">
            <a:extLst>
              <a:ext uri="{FF2B5EF4-FFF2-40B4-BE49-F238E27FC236}">
                <a16:creationId xmlns:a16="http://schemas.microsoft.com/office/drawing/2014/main" id="{24509AEA-C0A9-4E72-EA37-1EC8D49A1BCF}"/>
              </a:ext>
            </a:extLst>
          </p:cNvPr>
          <p:cNvSpPr txBox="1"/>
          <p:nvPr/>
        </p:nvSpPr>
        <p:spPr>
          <a:xfrm>
            <a:off x="0" y="6428992"/>
            <a:ext cx="6324600" cy="461665"/>
          </a:xfrm>
          <a:prstGeom prst="rect">
            <a:avLst/>
          </a:prstGeom>
          <a:solidFill>
            <a:srgbClr val="0E4878"/>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chemeClr val="bg1"/>
                </a:solidFill>
                <a:effectLst/>
                <a:uLnTx/>
                <a:uFillTx/>
                <a:latin typeface="DM Sans" pitchFamily="2" charset="0"/>
                <a:ea typeface="+mn-ea"/>
                <a:cs typeface="+mn-cs"/>
              </a:rPr>
              <a:t>Please refer to </a:t>
            </a:r>
            <a:r>
              <a:rPr lang="en-US" sz="1200" dirty="0">
                <a:solidFill>
                  <a:schemeClr val="bg1"/>
                </a:solidFill>
                <a:latin typeface="DM Sans" pitchFamily="2" charset="0"/>
              </a:rPr>
              <a:t>Medicare PPO Blue and </a:t>
            </a:r>
            <a:r>
              <a:rPr kumimoji="0" lang="en-US" sz="1200" b="0" i="0" u="none" strike="noStrike" kern="1200" cap="none" spc="0" normalizeH="0" baseline="0" noProof="0" dirty="0">
                <a:ln>
                  <a:noFill/>
                </a:ln>
                <a:solidFill>
                  <a:schemeClr val="bg1"/>
                </a:solidFill>
                <a:effectLst/>
                <a:uLnTx/>
                <a:uFillTx/>
                <a:latin typeface="DM Sans" pitchFamily="2" charset="0"/>
                <a:ea typeface="+mn-ea"/>
                <a:cs typeface="+mn-cs"/>
              </a:rPr>
              <a:t>Blue MedicareRx benefit materials for complete details of </a:t>
            </a:r>
            <a:r>
              <a:rPr lang="en-US" sz="1200" dirty="0">
                <a:solidFill>
                  <a:schemeClr val="bg1"/>
                </a:solidFill>
                <a:latin typeface="DM Sans" pitchFamily="2" charset="0"/>
              </a:rPr>
              <a:t>plan</a:t>
            </a:r>
            <a:r>
              <a:rPr kumimoji="0" lang="en-US" sz="1200" b="0" i="0" u="none" strike="noStrike" kern="1200" cap="none" spc="0" normalizeH="0" baseline="0" noProof="0" dirty="0">
                <a:ln>
                  <a:noFill/>
                </a:ln>
                <a:solidFill>
                  <a:schemeClr val="bg1"/>
                </a:solidFill>
                <a:effectLst/>
                <a:uLnTx/>
                <a:uFillTx/>
                <a:latin typeface="DM Sans" pitchFamily="2" charset="0"/>
                <a:ea typeface="+mn-ea"/>
                <a:cs typeface="+mn-cs"/>
              </a:rPr>
              <a:t> benefits.</a:t>
            </a:r>
          </a:p>
        </p:txBody>
      </p:sp>
    </p:spTree>
    <p:extLst>
      <p:ext uri="{BB962C8B-B14F-4D97-AF65-F5344CB8AC3E}">
        <p14:creationId xmlns:p14="http://schemas.microsoft.com/office/powerpoint/2010/main" val="1477826810"/>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06F61A-A3A1-A84B-BED3-49E8C76D25F5}"/>
              </a:ext>
            </a:extLst>
          </p:cNvPr>
          <p:cNvSpPr>
            <a:spLocks noGrp="1"/>
          </p:cNvSpPr>
          <p:nvPr>
            <p:ph type="body" sz="quarter" idx="10"/>
          </p:nvPr>
        </p:nvSpPr>
        <p:spPr>
          <a:xfrm>
            <a:off x="603504" y="0"/>
            <a:ext cx="8839200" cy="731185"/>
          </a:xfrm>
        </p:spPr>
        <p:txBody>
          <a:bodyPr>
            <a:normAutofit/>
          </a:bodyPr>
          <a:lstStyle/>
          <a:p>
            <a:pPr lvl="0"/>
            <a:r>
              <a:rPr lang="en-US" sz="2400" dirty="0">
                <a:solidFill>
                  <a:schemeClr val="bg1"/>
                </a:solidFill>
              </a:rPr>
              <a:t>Medicare PPO Blue FreedomRX</a:t>
            </a:r>
          </a:p>
        </p:txBody>
      </p:sp>
      <p:sp>
        <p:nvSpPr>
          <p:cNvPr id="3" name="Text Placeholder 2">
            <a:extLst>
              <a:ext uri="{FF2B5EF4-FFF2-40B4-BE49-F238E27FC236}">
                <a16:creationId xmlns:a16="http://schemas.microsoft.com/office/drawing/2014/main" id="{B4006701-8775-A746-A1BD-BFB1A8159188}"/>
              </a:ext>
            </a:extLst>
          </p:cNvPr>
          <p:cNvSpPr>
            <a:spLocks noGrp="1"/>
          </p:cNvSpPr>
          <p:nvPr>
            <p:ph type="body" sz="quarter" idx="11"/>
          </p:nvPr>
        </p:nvSpPr>
        <p:spPr>
          <a:xfrm>
            <a:off x="603504" y="818556"/>
            <a:ext cx="8839200" cy="500958"/>
          </a:xfrm>
        </p:spPr>
        <p:txBody>
          <a:bodyPr>
            <a:normAutofit/>
          </a:bodyPr>
          <a:lstStyle/>
          <a:p>
            <a:pPr lvl="0"/>
            <a:r>
              <a:rPr lang="en-US" dirty="0">
                <a:solidFill>
                  <a:srgbClr val="0D4877"/>
                </a:solidFill>
              </a:rPr>
              <a:t>Additional Benefits</a:t>
            </a:r>
          </a:p>
          <a:p>
            <a:endParaRPr lang="en-US" dirty="0"/>
          </a:p>
        </p:txBody>
      </p:sp>
      <p:graphicFrame>
        <p:nvGraphicFramePr>
          <p:cNvPr id="13" name="Table 13">
            <a:extLst>
              <a:ext uri="{FF2B5EF4-FFF2-40B4-BE49-F238E27FC236}">
                <a16:creationId xmlns:a16="http://schemas.microsoft.com/office/drawing/2014/main" id="{F4B2812E-218E-4A0C-AAE2-F1086D4F432C}"/>
              </a:ext>
            </a:extLst>
          </p:cNvPr>
          <p:cNvGraphicFramePr>
            <a:graphicFrameLocks noGrp="1"/>
          </p:cNvGraphicFramePr>
          <p:nvPr>
            <p:extLst>
              <p:ext uri="{D42A27DB-BD31-4B8C-83A1-F6EECF244321}">
                <p14:modId xmlns:p14="http://schemas.microsoft.com/office/powerpoint/2010/main" val="2599126202"/>
              </p:ext>
            </p:extLst>
          </p:nvPr>
        </p:nvGraphicFramePr>
        <p:xfrm>
          <a:off x="762000" y="1600200"/>
          <a:ext cx="9857423" cy="3840480"/>
        </p:xfrm>
        <a:graphic>
          <a:graphicData uri="http://schemas.openxmlformats.org/drawingml/2006/table">
            <a:tbl>
              <a:tblPr firstRow="1" bandRow="1">
                <a:effectLst>
                  <a:outerShdw blurRad="50800" dist="50800" dir="5400000" algn="ctr" rotWithShape="0">
                    <a:schemeClr val="accent5">
                      <a:lumMod val="20000"/>
                      <a:lumOff val="80000"/>
                    </a:schemeClr>
                  </a:outerShdw>
                </a:effectLst>
                <a:tableStyleId>{D27102A9-8310-4765-A935-A1911B00CA55}</a:tableStyleId>
              </a:tblPr>
              <a:tblGrid>
                <a:gridCol w="2816543">
                  <a:extLst>
                    <a:ext uri="{9D8B030D-6E8A-4147-A177-3AD203B41FA5}">
                      <a16:colId xmlns:a16="http://schemas.microsoft.com/office/drawing/2014/main" val="465191394"/>
                    </a:ext>
                  </a:extLst>
                </a:gridCol>
                <a:gridCol w="7040880">
                  <a:extLst>
                    <a:ext uri="{9D8B030D-6E8A-4147-A177-3AD203B41FA5}">
                      <a16:colId xmlns:a16="http://schemas.microsoft.com/office/drawing/2014/main" val="516514668"/>
                    </a:ext>
                  </a:extLst>
                </a:gridCol>
              </a:tblGrid>
              <a:tr h="375920">
                <a:tc>
                  <a:txBody>
                    <a:bodyPr/>
                    <a:lstStyle/>
                    <a:p>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Annual Physical Exams </a:t>
                      </a:r>
                      <a:endParaRPr lang="en-US" b="1" dirty="0"/>
                    </a:p>
                  </a:txBody>
                  <a:tcPr marT="91440" marB="9144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One Per Year -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$0</a:t>
                      </a:r>
                      <a:endParaRPr lang="en-US" b="1" dirty="0"/>
                    </a:p>
                  </a:txBody>
                  <a:tcPr marT="91440" marB="91440" anchor="ctr"/>
                </a:tc>
                <a:extLst>
                  <a:ext uri="{0D108BD9-81ED-4DB2-BD59-A6C34878D82A}">
                    <a16:rowId xmlns:a16="http://schemas.microsoft.com/office/drawing/2014/main" val="3037809826"/>
                  </a:ext>
                </a:extLst>
              </a:tr>
              <a:tr h="370840">
                <a:tc>
                  <a:txBody>
                    <a:bodyPr/>
                    <a:lstStyle/>
                    <a:p>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Hearing Exams </a:t>
                      </a:r>
                      <a:endParaRPr lang="en-US" b="1" dirty="0"/>
                    </a:p>
                  </a:txBody>
                  <a:tcPr marT="91440" marB="91440" anchor="ctr">
                    <a:lnB w="6350" cap="flat" cmpd="sng" algn="ctr">
                      <a:solidFill>
                        <a:srgbClr val="F15B3C"/>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One Exam Every 12 Months -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$0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with TruHearing Providers or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$45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with Other Hearing Providers</a:t>
                      </a:r>
                      <a:endParaRPr lang="en-US" dirty="0"/>
                    </a:p>
                  </a:txBody>
                  <a:tcPr marT="91440" marB="91440" anchor="ctr">
                    <a:lnB w="6350" cap="flat" cmpd="sng" algn="ctr">
                      <a:solidFill>
                        <a:srgbClr val="F15B3C"/>
                      </a:solidFill>
                      <a:prstDash val="solid"/>
                      <a:round/>
                      <a:headEnd type="none" w="med" len="med"/>
                      <a:tailEnd type="none" w="med" len="med"/>
                    </a:lnB>
                  </a:tcPr>
                </a:tc>
                <a:extLst>
                  <a:ext uri="{0D108BD9-81ED-4DB2-BD59-A6C34878D82A}">
                    <a16:rowId xmlns:a16="http://schemas.microsoft.com/office/drawing/2014/main" val="4289975306"/>
                  </a:ext>
                </a:extLst>
              </a:tr>
              <a:tr h="370840">
                <a:tc>
                  <a:txBody>
                    <a:bodyPr/>
                    <a:lstStyle/>
                    <a:p>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Hearing Aids </a:t>
                      </a:r>
                      <a:endParaRPr lang="en-US" b="1" dirty="0"/>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$699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or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$999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Cost per Aid – Benefits limited to TruHearing Advanced and Premium Hearing Aids</a:t>
                      </a:r>
                      <a:endParaRPr kumimoji="0" lang="en-US" b="0" i="0" u="none" strike="noStrike" kern="1200" cap="none" spc="0" normalizeH="0" baseline="0" noProof="0" dirty="0">
                        <a:ln>
                          <a:noFill/>
                        </a:ln>
                        <a:solidFill>
                          <a:srgbClr val="0D4877"/>
                        </a:solidFill>
                        <a:effectLst/>
                        <a:uLnTx/>
                        <a:uFillTx/>
                        <a:latin typeface="DM Sans" pitchFamily="2" charset="0"/>
                        <a:ea typeface="Calibri" panose="020F0502020204030204" pitchFamily="34" charset="0"/>
                      </a:endParaRPr>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extLst>
                  <a:ext uri="{0D108BD9-81ED-4DB2-BD59-A6C34878D82A}">
                    <a16:rowId xmlns:a16="http://schemas.microsoft.com/office/drawing/2014/main" val="3477883561"/>
                  </a:ext>
                </a:extLst>
              </a:tr>
              <a:tr h="370840">
                <a:tc>
                  <a:txBody>
                    <a:bodyPr/>
                    <a:lstStyle/>
                    <a:p>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Routine Dental Exams </a:t>
                      </a:r>
                      <a:endParaRPr lang="en-US" b="1" dirty="0"/>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Exams, Cleanings and Bitewing X-Rays twice per Calendar Year.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$0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In Network or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$45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Out of Network</a:t>
                      </a:r>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extLst>
                  <a:ext uri="{0D108BD9-81ED-4DB2-BD59-A6C34878D82A}">
                    <a16:rowId xmlns:a16="http://schemas.microsoft.com/office/drawing/2014/main" val="934462632"/>
                  </a:ext>
                </a:extLst>
              </a:tr>
              <a:tr h="370840">
                <a:tc>
                  <a:txBody>
                    <a:bodyPr/>
                    <a:lstStyle/>
                    <a:p>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Routine Vision Exams </a:t>
                      </a:r>
                      <a:endParaRPr lang="en-US" b="1" dirty="0"/>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tc>
                  <a:txBody>
                    <a:bodyPr/>
                    <a:lstStyle/>
                    <a:p>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Routine Refractive Eye Exam Once Every 12 Months -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$0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with Eye Med Providers -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$45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with Other Vision Providers</a:t>
                      </a:r>
                      <a:endParaRPr lang="en-US" dirty="0"/>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extLst>
                  <a:ext uri="{0D108BD9-81ED-4DB2-BD59-A6C34878D82A}">
                    <a16:rowId xmlns:a16="http://schemas.microsoft.com/office/drawing/2014/main" val="203646203"/>
                  </a:ext>
                </a:extLst>
              </a:tr>
              <a:tr h="370840">
                <a:tc>
                  <a:txBody>
                    <a:bodyPr/>
                    <a:lstStyle/>
                    <a:p>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Vision Supplies </a:t>
                      </a:r>
                      <a:endParaRPr lang="en-US" b="1" dirty="0"/>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tc>
                  <a:txBody>
                    <a:bodyPr/>
                    <a:lstStyle/>
                    <a:p>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Eyewear Once every 24 months up to </a:t>
                      </a:r>
                      <a:r>
                        <a:rPr kumimoji="0" lang="en-US" b="1"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$200 </a:t>
                      </a:r>
                      <a:r>
                        <a:rPr kumimoji="0" lang="en-US" b="0" i="0" u="none" strike="noStrike" kern="1200" cap="none" spc="0" normalizeH="0" baseline="0" noProof="0" dirty="0">
                          <a:ln>
                            <a:noFill/>
                          </a:ln>
                          <a:solidFill>
                            <a:srgbClr val="0D4877"/>
                          </a:solidFill>
                          <a:effectLst/>
                          <a:uLnTx/>
                          <a:uFillTx/>
                          <a:latin typeface="DM Sans" pitchFamily="2" charset="0"/>
                          <a:ea typeface="Times New Roman" panose="02020603050405020304" pitchFamily="18" charset="0"/>
                        </a:rPr>
                        <a:t>Maximum Allowance</a:t>
                      </a:r>
                      <a:endParaRPr lang="en-US" dirty="0"/>
                    </a:p>
                  </a:txBody>
                  <a:tcPr marT="91440" marB="91440" anchor="ctr">
                    <a:lnT w="6350" cap="flat" cmpd="sng" algn="ctr">
                      <a:solidFill>
                        <a:srgbClr val="F15B3C"/>
                      </a:solidFill>
                      <a:prstDash val="solid"/>
                      <a:round/>
                      <a:headEnd type="none" w="med" len="med"/>
                      <a:tailEnd type="none" w="med" len="med"/>
                    </a:lnT>
                    <a:lnB w="6350" cap="flat" cmpd="sng" algn="ctr">
                      <a:solidFill>
                        <a:srgbClr val="F15B3C"/>
                      </a:solidFill>
                      <a:prstDash val="solid"/>
                      <a:round/>
                      <a:headEnd type="none" w="med" len="med"/>
                      <a:tailEnd type="none" w="med" len="med"/>
                    </a:lnB>
                  </a:tcPr>
                </a:tc>
                <a:extLst>
                  <a:ext uri="{0D108BD9-81ED-4DB2-BD59-A6C34878D82A}">
                    <a16:rowId xmlns:a16="http://schemas.microsoft.com/office/drawing/2014/main" val="2180908379"/>
                  </a:ext>
                </a:extLst>
              </a:tr>
            </a:tbl>
          </a:graphicData>
        </a:graphic>
      </p:graphicFrame>
    </p:spTree>
    <p:extLst>
      <p:ext uri="{BB962C8B-B14F-4D97-AF65-F5344CB8AC3E}">
        <p14:creationId xmlns:p14="http://schemas.microsoft.com/office/powerpoint/2010/main" val="3557682442"/>
      </p:ext>
    </p:extLst>
  </p:cSld>
  <p:clrMapOvr>
    <a:masterClrMapping/>
  </p:clrMapOvr>
  <p:transition spd="med">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06F61A-A3A1-A84B-BED3-49E8C76D25F5}"/>
              </a:ext>
            </a:extLst>
          </p:cNvPr>
          <p:cNvSpPr>
            <a:spLocks noGrp="1"/>
          </p:cNvSpPr>
          <p:nvPr>
            <p:ph type="body" sz="quarter" idx="10"/>
          </p:nvPr>
        </p:nvSpPr>
        <p:spPr>
          <a:xfrm>
            <a:off x="603504" y="213360"/>
            <a:ext cx="8839200" cy="517826"/>
          </a:xfrm>
        </p:spPr>
        <p:txBody>
          <a:bodyPr>
            <a:normAutofit lnSpcReduction="10000"/>
          </a:bodyPr>
          <a:lstStyle/>
          <a:p>
            <a:pPr lvl="0"/>
            <a:r>
              <a:rPr lang="en-US" sz="2400" dirty="0">
                <a:solidFill>
                  <a:schemeClr val="bg1"/>
                </a:solidFill>
              </a:rPr>
              <a:t>Fitness and weight loss benefits</a:t>
            </a:r>
          </a:p>
          <a:p>
            <a:endParaRPr lang="en-US" dirty="0">
              <a:solidFill>
                <a:schemeClr val="bg1"/>
              </a:solidFill>
            </a:endParaRPr>
          </a:p>
        </p:txBody>
      </p:sp>
      <p:sp>
        <p:nvSpPr>
          <p:cNvPr id="4" name="Rectangle 3">
            <a:extLst>
              <a:ext uri="{FF2B5EF4-FFF2-40B4-BE49-F238E27FC236}">
                <a16:creationId xmlns:a16="http://schemas.microsoft.com/office/drawing/2014/main" id="{F3A81C8D-EBB1-4650-9C9F-4B572EBAA9BD}"/>
              </a:ext>
            </a:extLst>
          </p:cNvPr>
          <p:cNvSpPr/>
          <p:nvPr/>
        </p:nvSpPr>
        <p:spPr>
          <a:xfrm>
            <a:off x="580743" y="1047386"/>
            <a:ext cx="3544560" cy="1015663"/>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000" b="0" i="0" u="none" strike="noStrike" kern="1200" cap="none" spc="300" normalizeH="0" baseline="0" noProof="0" dirty="0">
                <a:ln>
                  <a:noFill/>
                </a:ln>
                <a:solidFill>
                  <a:srgbClr val="FD5D3B"/>
                </a:solidFill>
                <a:effectLst/>
                <a:uLnTx/>
                <a:uFillTx/>
                <a:latin typeface="Bebas Neue" panose="020B0606020202050201" pitchFamily="34" charset="77"/>
                <a:ea typeface="+mn-ea"/>
                <a:cs typeface="+mn-cs"/>
              </a:rPr>
              <a:t>Get fit. Lose weight.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000" b="0" i="0" u="none" strike="noStrike" kern="1200" cap="none" spc="300" normalizeH="0" baseline="0" noProof="0" dirty="0">
                <a:ln>
                  <a:noFill/>
                </a:ln>
                <a:solidFill>
                  <a:srgbClr val="FD5D3B"/>
                </a:solidFill>
                <a:effectLst/>
                <a:uLnTx/>
                <a:uFillTx/>
                <a:latin typeface="Bebas Neue" panose="020B0606020202050201" pitchFamily="34" charset="77"/>
                <a:ea typeface="+mn-ea"/>
                <a:cs typeface="+mn-cs"/>
              </a:rPr>
              <a:t>Gain savings.</a:t>
            </a:r>
            <a:endParaRPr kumimoji="0" lang="en-US" sz="3000" b="0" i="0" u="none" strike="noStrike" kern="1200" cap="none" spc="0" normalizeH="0" baseline="0" noProof="0" dirty="0">
              <a:ln>
                <a:noFill/>
              </a:ln>
              <a:solidFill>
                <a:srgbClr val="0D4877"/>
              </a:solidFill>
              <a:effectLst/>
              <a:uLnTx/>
              <a:uFillTx/>
              <a:latin typeface="Calibri" pitchFamily="34" charset="0"/>
              <a:ea typeface="+mn-ea"/>
              <a:cs typeface="+mn-cs"/>
            </a:endParaRPr>
          </a:p>
        </p:txBody>
      </p:sp>
      <p:sp>
        <p:nvSpPr>
          <p:cNvPr id="5" name="Text Placeholder 3">
            <a:extLst>
              <a:ext uri="{FF2B5EF4-FFF2-40B4-BE49-F238E27FC236}">
                <a16:creationId xmlns:a16="http://schemas.microsoft.com/office/drawing/2014/main" id="{23277D98-56AF-4E75-A012-81380016888F}"/>
              </a:ext>
            </a:extLst>
          </p:cNvPr>
          <p:cNvSpPr txBox="1">
            <a:spLocks/>
          </p:cNvSpPr>
          <p:nvPr/>
        </p:nvSpPr>
        <p:spPr>
          <a:xfrm>
            <a:off x="580743" y="1936218"/>
            <a:ext cx="4953000" cy="381000"/>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accent1"/>
                </a:solidFill>
                <a:latin typeface="DM Sans"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A3A3A3">
                    <a:lumMod val="50000"/>
                  </a:srgbClr>
                </a:solidFill>
                <a:effectLst/>
                <a:uLnTx/>
                <a:uFillTx/>
                <a:latin typeface="DM Sans" pitchFamily="2" charset="77"/>
                <a:ea typeface="+mn-ea"/>
                <a:cs typeface="+mn-cs"/>
              </a:rPr>
              <a:t>Big congrats on your healthy habits! To celebrate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A3A3A3">
                    <a:lumMod val="50000"/>
                  </a:srgbClr>
                </a:solidFill>
                <a:effectLst/>
                <a:uLnTx/>
                <a:uFillTx/>
                <a:latin typeface="DM Sans" pitchFamily="2" charset="77"/>
                <a:ea typeface="+mn-ea"/>
                <a:cs typeface="+mn-cs"/>
              </a:rPr>
              <a:t>All you do, we’ve put together up to </a:t>
            </a:r>
            <a:r>
              <a:rPr kumimoji="0" lang="en-US" sz="1600" b="1" i="0" u="none" strike="noStrike" kern="1200" cap="none" spc="0" normalizeH="0" baseline="0" noProof="0" dirty="0">
                <a:ln>
                  <a:noFill/>
                </a:ln>
                <a:solidFill>
                  <a:srgbClr val="A3A3A3">
                    <a:lumMod val="50000"/>
                  </a:srgbClr>
                </a:solidFill>
                <a:effectLst/>
                <a:uLnTx/>
                <a:uFillTx/>
                <a:latin typeface="DM Sans" pitchFamily="2" charset="77"/>
                <a:ea typeface="+mn-ea"/>
                <a:cs typeface="+mn-cs"/>
              </a:rPr>
              <a:t>$300 </a:t>
            </a:r>
            <a:r>
              <a:rPr kumimoji="0" lang="en-US" sz="1600" b="0" i="0" u="none" strike="noStrike" kern="1200" cap="none" spc="0" normalizeH="0" baseline="0" noProof="0" dirty="0">
                <a:ln>
                  <a:noFill/>
                </a:ln>
                <a:solidFill>
                  <a:srgbClr val="A3A3A3">
                    <a:lumMod val="50000"/>
                  </a:srgbClr>
                </a:solidFill>
                <a:effectLst/>
                <a:uLnTx/>
                <a:uFillTx/>
                <a:latin typeface="DM Sans" pitchFamily="2" charset="77"/>
                <a:ea typeface="+mn-ea"/>
                <a:cs typeface="+mn-cs"/>
              </a:rPr>
              <a:t>in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A3A3A3">
                    <a:lumMod val="50000"/>
                  </a:srgbClr>
                </a:solidFill>
                <a:effectLst/>
                <a:uLnTx/>
                <a:uFillTx/>
                <a:latin typeface="DM Sans" pitchFamily="2" charset="77"/>
                <a:ea typeface="+mn-ea"/>
                <a:cs typeface="+mn-cs"/>
              </a:rPr>
              <a:t>Fitness and weight loss reimbursements. Yours </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A3A3A3">
                    <a:lumMod val="50000"/>
                  </a:srgbClr>
                </a:solidFill>
                <a:effectLst/>
                <a:uLnTx/>
                <a:uFillTx/>
                <a:latin typeface="DM Sans" pitchFamily="2" charset="77"/>
                <a:ea typeface="+mn-ea"/>
                <a:cs typeface="+mn-cs"/>
              </a:rPr>
              <a:t>for the taking, you go-getter.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70767A"/>
              </a:solidFill>
              <a:effectLst/>
              <a:uLnTx/>
              <a:uFillTx/>
              <a:latin typeface="DM Sans" pitchFamily="2" charset="77"/>
              <a:ea typeface="+mn-ea"/>
              <a:cs typeface="+mn-cs"/>
            </a:endParaRPr>
          </a:p>
        </p:txBody>
      </p:sp>
      <p:graphicFrame>
        <p:nvGraphicFramePr>
          <p:cNvPr id="6" name="Table 10">
            <a:extLst>
              <a:ext uri="{FF2B5EF4-FFF2-40B4-BE49-F238E27FC236}">
                <a16:creationId xmlns:a16="http://schemas.microsoft.com/office/drawing/2014/main" id="{3EECC60D-6A86-4581-AC00-7F09E143E750}"/>
              </a:ext>
            </a:extLst>
          </p:cNvPr>
          <p:cNvGraphicFramePr>
            <a:graphicFrameLocks noGrp="1"/>
          </p:cNvGraphicFramePr>
          <p:nvPr/>
        </p:nvGraphicFramePr>
        <p:xfrm>
          <a:off x="580743" y="3110436"/>
          <a:ext cx="10445496" cy="3311398"/>
        </p:xfrm>
        <a:graphic>
          <a:graphicData uri="http://schemas.openxmlformats.org/drawingml/2006/table">
            <a:tbl>
              <a:tblPr firstRow="1" bandRow="1">
                <a:tableStyleId>{5A111915-BE36-4E01-A7E5-04B1672EAD32}</a:tableStyleId>
              </a:tblPr>
              <a:tblGrid>
                <a:gridCol w="5135703">
                  <a:extLst>
                    <a:ext uri="{9D8B030D-6E8A-4147-A177-3AD203B41FA5}">
                      <a16:colId xmlns:a16="http://schemas.microsoft.com/office/drawing/2014/main" val="868100931"/>
                    </a:ext>
                  </a:extLst>
                </a:gridCol>
                <a:gridCol w="5309793">
                  <a:extLst>
                    <a:ext uri="{9D8B030D-6E8A-4147-A177-3AD203B41FA5}">
                      <a16:colId xmlns:a16="http://schemas.microsoft.com/office/drawing/2014/main" val="636059516"/>
                    </a:ext>
                  </a:extLst>
                </a:gridCol>
              </a:tblGrid>
              <a:tr h="331085">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all" spc="300" normalizeH="0" baseline="0" noProof="0" dirty="0">
                          <a:ln>
                            <a:noFill/>
                          </a:ln>
                          <a:solidFill>
                            <a:srgbClr val="FD5D3B"/>
                          </a:solidFill>
                          <a:effectLst/>
                          <a:uLnTx/>
                          <a:uFillTx/>
                          <a:latin typeface="Bebas Neue" panose="020B0606020202050201" pitchFamily="34" charset="77"/>
                          <a:ea typeface="+mn-ea"/>
                          <a:cs typeface="Calibri" panose="020F0502020204030204" pitchFamily="34" charset="0"/>
                        </a:rPr>
                        <a:t>Fitness Reimbursement</a:t>
                      </a:r>
                      <a:endParaRPr lang="en-US" sz="1400" dirty="0">
                        <a:highlight>
                          <a:srgbClr val="FFFF00"/>
                        </a:highlight>
                      </a:endParaRP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000" b="0" i="0" u="none" strike="noStrike" kern="1200" cap="all" spc="300" normalizeH="0" baseline="0" noProof="0" dirty="0">
                          <a:ln>
                            <a:noFill/>
                          </a:ln>
                          <a:solidFill>
                            <a:srgbClr val="FD5D3B"/>
                          </a:solidFill>
                          <a:effectLst/>
                          <a:uLnTx/>
                          <a:uFillTx/>
                          <a:latin typeface="Bebas Neue" panose="020B0606020202050201" pitchFamily="34" charset="77"/>
                          <a:ea typeface="+mn-ea"/>
                          <a:cs typeface="Calibri" panose="020F0502020204030204" pitchFamily="34" charset="0"/>
                        </a:rPr>
                        <a:t>Weight loss Reimbursement</a:t>
                      </a:r>
                      <a:endParaRPr lang="en-US" dirty="0">
                        <a:highlight>
                          <a:srgbClr val="FFFF00"/>
                        </a:highlight>
                      </a:endParaRPr>
                    </a:p>
                  </a:txBody>
                  <a:tcPr>
                    <a:lnL w="12700" cap="flat" cmpd="sng" algn="ctr">
                      <a:solidFill>
                        <a:schemeClr val="accent5">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362164467"/>
                  </a:ext>
                </a:extLst>
              </a:tr>
              <a:tr h="253832">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Qualified for allowance:</a:t>
                      </a: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Qualified for allowance:</a:t>
                      </a:r>
                    </a:p>
                  </a:txBody>
                  <a:tcPr>
                    <a:lnL w="12700" cap="flat" cmpd="sng" algn="ctr">
                      <a:solidFill>
                        <a:schemeClr val="accent5">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422224082"/>
                  </a:ext>
                </a:extLst>
              </a:tr>
              <a:tr h="432438">
                <a:tc>
                  <a:txBody>
                    <a:bodyPr/>
                    <a:lstStyle/>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Full-service health clubs</a:t>
                      </a: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 </a:t>
                      </a:r>
                      <a:r>
                        <a:rPr kumimoji="0" lang="en-US" sz="12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with cardiovascular and strength-training equipment.</a:t>
                      </a:r>
                      <a:endParaRPr kumimoji="0" lang="en-US" sz="1400" b="0" i="0" u="none" strike="noStrike" kern="1200" cap="none" spc="0" normalizeH="0" baseline="0" noProof="0" dirty="0">
                        <a:ln>
                          <a:noFill/>
                        </a:ln>
                        <a:solidFill>
                          <a:srgbClr val="808080">
                            <a:lumMod val="50000"/>
                          </a:srgbClr>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bg1"/>
                    </a:solidFill>
                  </a:tcPr>
                </a:tc>
                <a:tc rowSpan="4">
                  <a:txBody>
                    <a:bodyPr/>
                    <a:lstStyle/>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Hospital-based </a:t>
                      </a: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programs and</a:t>
                      </a:r>
                    </a:p>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Non-Hospital </a:t>
                      </a:r>
                      <a:r>
                        <a:rPr kumimoji="0" lang="en-US" sz="1400" b="0" i="0" u="none" strike="noStrike" kern="1200" cap="none" spc="0" normalizeH="0" baseline="0" noProof="0" dirty="0">
                          <a:ln>
                            <a:noFill/>
                          </a:ln>
                          <a:solidFill>
                            <a:schemeClr val="tx1"/>
                          </a:solidFill>
                          <a:effectLst/>
                          <a:uLnTx/>
                          <a:uFillTx/>
                          <a:latin typeface="DM Sans" pitchFamily="2" charset="77"/>
                          <a:ea typeface="+mn-ea"/>
                          <a:cs typeface="Calibri" panose="020F0502020204030204" pitchFamily="34" charset="0"/>
                        </a:rPr>
                        <a:t>programs (in-person, over-the-phone, or online) that focus on weight loss by modifying eating and physical activity habits and requires that you participate in behavioral/lifestyle counseling with nutritionists, registered dietitians, exercise physiologists, or other certified health professionals in multiple sessions throughout enrollment in the program.</a:t>
                      </a:r>
                    </a:p>
                    <a:p>
                      <a:pPr marL="91440" marR="0" lvl="0" indent="-9144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WW® </a:t>
                      </a: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in-person &amp; online</a:t>
                      </a:r>
                      <a:endParaRPr kumimoji="0" lang="en-US" sz="1600" b="0" i="0" u="none" strike="noStrike" kern="1200" cap="none" spc="0" normalizeH="0" baseline="0" noProof="0" dirty="0">
                        <a:ln>
                          <a:noFill/>
                        </a:ln>
                        <a:solidFill>
                          <a:srgbClr val="0D4877"/>
                        </a:solidFill>
                        <a:effectLst/>
                        <a:uLnTx/>
                        <a:uFillTx/>
                        <a:latin typeface="+mn-lt"/>
                        <a:ea typeface="+mn-ea"/>
                        <a:cs typeface="+mn-cs"/>
                      </a:endParaRPr>
                    </a:p>
                  </a:txBody>
                  <a:tcPr>
                    <a:lnL w="12700" cap="flat" cmpd="sng" algn="ctr">
                      <a:solidFill>
                        <a:schemeClr val="accent5">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a:noFill/>
                    </a:lnB>
                    <a:solidFill>
                      <a:schemeClr val="bg1"/>
                    </a:solidFill>
                  </a:tcPr>
                </a:tc>
                <a:extLst>
                  <a:ext uri="{0D108BD9-81ED-4DB2-BD59-A6C34878D82A}">
                    <a16:rowId xmlns:a16="http://schemas.microsoft.com/office/drawing/2014/main" val="2864158546"/>
                  </a:ext>
                </a:extLst>
              </a:tr>
              <a:tr h="594602">
                <a:tc>
                  <a:txBody>
                    <a:bodyPr/>
                    <a:lstStyle/>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Fitness classes </a:t>
                      </a:r>
                      <a:r>
                        <a:rPr kumimoji="0" lang="en-US" sz="1200" b="0" i="0" u="none" strike="noStrike" kern="1200" cap="none" spc="0" normalizeH="0" baseline="0" noProof="0" dirty="0">
                          <a:ln>
                            <a:noFill/>
                          </a:ln>
                          <a:solidFill>
                            <a:schemeClr val="tx1"/>
                          </a:solidFill>
                          <a:effectLst/>
                          <a:uLnTx/>
                          <a:uFillTx/>
                          <a:latin typeface="DM Sans" pitchFamily="2" charset="77"/>
                          <a:ea typeface="+mn-ea"/>
                          <a:cs typeface="Calibri" panose="020F0502020204030204" pitchFamily="34" charset="0"/>
                        </a:rPr>
                        <a:t>at participating Council on Aging sites, and instructor-led group classes including yoga, Pilates, Zumba®, kickboxing, CrossFit®, and indoor cycling/spinning.</a:t>
                      </a:r>
                      <a:endParaRPr kumimoji="0" lang="en-US" sz="1400" b="0" i="0" u="none" strike="noStrike" kern="1200" cap="none" spc="0" normalizeH="0" baseline="0" noProof="0" dirty="0">
                        <a:ln>
                          <a:noFill/>
                        </a:ln>
                        <a:solidFill>
                          <a:srgbClr val="808080">
                            <a:lumMod val="50000"/>
                          </a:srgbClr>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bg1"/>
                    </a:solidFill>
                  </a:tcPr>
                </a:tc>
                <a:tc vMerge="1">
                  <a:txBody>
                    <a:bodyPr/>
                    <a:lstStyle/>
                    <a:p>
                      <a:pPr marL="91440" marR="0" lvl="0" indent="-9144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non-hospital programs (in-person or online) that combine healthy eating, exercise, &amp; coaching sessions with certified health professionals such as nutritionists, registered dietitians, or exercise physiologists</a:t>
                      </a:r>
                      <a:endParaRPr kumimoji="0" lang="en-US" sz="1600" b="0" i="0" u="none" strike="noStrike" kern="1200" cap="none" spc="0" normalizeH="0" baseline="0" noProof="0" dirty="0">
                        <a:ln>
                          <a:noFill/>
                        </a:ln>
                        <a:solidFill>
                          <a:srgbClr val="0D4877"/>
                        </a:solidFill>
                        <a:effectLst/>
                        <a:uLnTx/>
                        <a:uFillTx/>
                        <a:latin typeface="+mn-lt"/>
                        <a:ea typeface="+mn-ea"/>
                        <a:cs typeface="+mn-cs"/>
                      </a:endParaRPr>
                    </a:p>
                  </a:txBody>
                  <a:tcPr>
                    <a:lnL w="19050" cap="flat" cmpd="sng" algn="ctr">
                      <a:solidFill>
                        <a:schemeClr val="accent6">
                          <a:lumMod val="75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214586220"/>
                  </a:ext>
                </a:extLst>
              </a:tr>
              <a:tr h="432438">
                <a:tc>
                  <a:txBody>
                    <a:bodyPr/>
                    <a:lstStyle/>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chemeClr val="tx1"/>
                          </a:solidFill>
                          <a:effectLst/>
                          <a:uLnTx/>
                          <a:uFillTx/>
                          <a:latin typeface="DM Sans" pitchFamily="2" charset="77"/>
                          <a:ea typeface="+mn-ea"/>
                          <a:cs typeface="Calibri" panose="020F0502020204030204" pitchFamily="34" charset="0"/>
                        </a:rPr>
                        <a:t>Pool-only facility </a:t>
                      </a:r>
                      <a:r>
                        <a:rPr kumimoji="0" lang="en-US" sz="1200" b="0" i="0" u="none" strike="noStrike" kern="1200" cap="none" spc="0" normalizeH="0" baseline="0" noProof="0" dirty="0">
                          <a:ln>
                            <a:noFill/>
                          </a:ln>
                          <a:solidFill>
                            <a:schemeClr val="tx1"/>
                          </a:solidFill>
                          <a:effectLst/>
                          <a:uLnTx/>
                          <a:uFillTx/>
                          <a:latin typeface="DM Sans" pitchFamily="2" charset="77"/>
                          <a:ea typeface="+mn-ea"/>
                          <a:cs typeface="Calibri" panose="020F0502020204030204" pitchFamily="34" charset="0"/>
                        </a:rPr>
                        <a:t>memberships, fitness classes, and aqua therapy at facilities </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ＭＳ Ｐゴシック" panose="020B0600070205080204" pitchFamily="34" charset="-128"/>
                          <a:cs typeface="Arial" panose="020B0604020202020204" pitchFamily="34" charset="0"/>
                        </a:rPr>
                        <a:t>with pools.</a:t>
                      </a: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bg1"/>
                    </a:solidFill>
                  </a:tcPr>
                </a:tc>
                <a:tc vMerge="1">
                  <a:txBody>
                    <a:bodyPr/>
                    <a:lstStyle/>
                    <a:p>
                      <a:pPr marL="91440" marR="0" lvl="0" indent="-9144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D4877"/>
                        </a:solidFill>
                        <a:effectLst/>
                        <a:uLnTx/>
                        <a:uFillTx/>
                        <a:latin typeface="+mn-lt"/>
                        <a:ea typeface="+mn-ea"/>
                        <a:cs typeface="+mn-cs"/>
                      </a:endParaRPr>
                    </a:p>
                  </a:txBody>
                  <a:tcPr>
                    <a:lnL w="19050" cap="flat" cmpd="sng" algn="ctr">
                      <a:solidFill>
                        <a:schemeClr val="accent6">
                          <a:lumMod val="75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745525725"/>
                  </a:ext>
                </a:extLst>
              </a:tr>
              <a:tr h="459465">
                <a:tc>
                  <a:txBody>
                    <a:bodyPr/>
                    <a:lstStyle/>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Online offerings </a:t>
                      </a:r>
                      <a:r>
                        <a:rPr kumimoji="0" lang="en-US" sz="12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like online fitness memberships, subscriptions, and classes that provide cardiovascular and strength-training</a:t>
                      </a:r>
                      <a:r>
                        <a:rPr kumimoji="0" lang="en-US" sz="14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 </a:t>
                      </a:r>
                      <a:endParaRPr kumimoji="0" lang="en-US" sz="1400" b="0" i="0" u="none" strike="noStrike" kern="1200" cap="none" spc="0" normalizeH="0" baseline="0" noProof="0" dirty="0">
                        <a:ln>
                          <a:noFill/>
                        </a:ln>
                        <a:solidFill>
                          <a:srgbClr val="808080">
                            <a:lumMod val="50000"/>
                          </a:srgbClr>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2700" cap="flat" cmpd="sng" algn="ctr">
                      <a:solidFill>
                        <a:schemeClr val="accent5">
                          <a:lumMod val="50000"/>
                        </a:schemeClr>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2184375262"/>
                  </a:ext>
                </a:extLst>
              </a:tr>
              <a:tr h="432438">
                <a:tc>
                  <a:txBody>
                    <a:bodyPr/>
                    <a:lstStyle/>
                    <a:p>
                      <a:pPr marL="91440" marR="0" lvl="0" indent="-91440" algn="l" defTabSz="914400" rtl="0" eaLnBrk="0" fontAlgn="base" latinLnBrk="0" hangingPunct="0">
                        <a:lnSpc>
                          <a:spcPct val="100000"/>
                        </a:lnSpc>
                        <a:spcBef>
                          <a:spcPts val="600"/>
                        </a:spcBef>
                        <a:spcAft>
                          <a:spcPct val="0"/>
                        </a:spcAft>
                        <a:buClr>
                          <a:srgbClr val="808080">
                            <a:lumMod val="50000"/>
                          </a:srgbClr>
                        </a:buClr>
                        <a:buSzPct val="100000"/>
                        <a:buFont typeface="Arial" panose="020B0604020202020204" pitchFamily="34" charset="0"/>
                        <a:buChar char="•"/>
                        <a:tabLst/>
                        <a:defRPr/>
                      </a:pPr>
                      <a:r>
                        <a:rPr kumimoji="0" lang="en-US" sz="14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Home Fitness Equipment: </a:t>
                      </a:r>
                      <a:r>
                        <a:rPr kumimoji="0" lang="en-US" sz="12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like stationary bikes,, weights, exercise bands, treadmills, and other fitness machines.</a:t>
                      </a:r>
                      <a:endParaRPr kumimoji="0" lang="en-US" sz="1400" b="0" i="0" u="none" strike="noStrike" kern="1200" cap="none" spc="0" normalizeH="0" baseline="0" noProof="0" dirty="0">
                        <a:ln>
                          <a:noFill/>
                        </a:ln>
                        <a:solidFill>
                          <a:srgbClr val="808080">
                            <a:lumMod val="50000"/>
                          </a:srgbClr>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txBody>
                  <a:tcPr>
                    <a:lnL w="19050" cap="flat" cmpd="sng" algn="ctr">
                      <a:noFill/>
                      <a:prstDash val="solid"/>
                      <a:round/>
                      <a:headEnd type="none" w="med" len="med"/>
                      <a:tailEnd type="none" w="med" len="med"/>
                    </a:lnL>
                    <a:lnR w="12700" cap="flat" cmpd="sng" algn="ctr">
                      <a:solidFill>
                        <a:schemeClr val="accent5">
                          <a:lumMod val="50000"/>
                        </a:schemeClr>
                      </a:solidFill>
                      <a:prstDash val="solid"/>
                      <a:round/>
                      <a:headEnd type="none" w="med" len="med"/>
                      <a:tailEnd type="none" w="med" len="med"/>
                    </a:lnR>
                    <a:lnT w="12700" cap="flat" cmpd="sng" algn="ctr">
                      <a:solidFill>
                        <a:schemeClr val="accent5">
                          <a:lumMod val="50000"/>
                        </a:schemeClr>
                      </a:solid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tc>
                  <a:txBody>
                    <a:bodyPr/>
                    <a:lstStyle/>
                    <a:p>
                      <a:pPr marL="91440" marR="0" lvl="0" indent="-9144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D4877"/>
                        </a:solidFill>
                        <a:effectLst/>
                        <a:uLnTx/>
                        <a:uFillTx/>
                        <a:latin typeface="+mn-lt"/>
                        <a:ea typeface="+mn-ea"/>
                        <a:cs typeface="+mn-cs"/>
                      </a:endParaRPr>
                    </a:p>
                  </a:txBody>
                  <a:tcPr>
                    <a:lnL w="12700" cap="flat" cmpd="sng" algn="ctr">
                      <a:solidFill>
                        <a:schemeClr val="accent5">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4089496"/>
                  </a:ext>
                </a:extLst>
              </a:tr>
            </a:tbl>
          </a:graphicData>
        </a:graphic>
      </p:graphicFrame>
      <p:cxnSp>
        <p:nvCxnSpPr>
          <p:cNvPr id="7" name="Straight Connector 6">
            <a:extLst>
              <a:ext uri="{FF2B5EF4-FFF2-40B4-BE49-F238E27FC236}">
                <a16:creationId xmlns:a16="http://schemas.microsoft.com/office/drawing/2014/main" id="{2F210227-F5BE-4057-AC80-A0E75A34BE06}"/>
              </a:ext>
            </a:extLst>
          </p:cNvPr>
          <p:cNvCxnSpPr>
            <a:cxnSpLocks/>
          </p:cNvCxnSpPr>
          <p:nvPr/>
        </p:nvCxnSpPr>
        <p:spPr>
          <a:xfrm>
            <a:off x="580743" y="2971800"/>
            <a:ext cx="10445496" cy="0"/>
          </a:xfrm>
          <a:prstGeom prst="line">
            <a:avLst/>
          </a:prstGeom>
          <a:ln w="120650">
            <a:solidFill>
              <a:srgbClr val="2487C2"/>
            </a:solidFill>
          </a:ln>
        </p:spPr>
        <p:style>
          <a:lnRef idx="1">
            <a:schemeClr val="accent1"/>
          </a:lnRef>
          <a:fillRef idx="0">
            <a:schemeClr val="accent1"/>
          </a:fillRef>
          <a:effectRef idx="0">
            <a:schemeClr val="accent1"/>
          </a:effectRef>
          <a:fontRef idx="minor">
            <a:schemeClr val="tx1"/>
          </a:fontRef>
        </p:style>
      </p:cxnSp>
      <p:sp>
        <p:nvSpPr>
          <p:cNvPr id="12" name="Text Placeholder 7">
            <a:extLst>
              <a:ext uri="{FF2B5EF4-FFF2-40B4-BE49-F238E27FC236}">
                <a16:creationId xmlns:a16="http://schemas.microsoft.com/office/drawing/2014/main" id="{E6D40DD3-8416-4060-97D1-8FF81B1311D6}"/>
              </a:ext>
            </a:extLst>
          </p:cNvPr>
          <p:cNvSpPr txBox="1">
            <a:spLocks/>
          </p:cNvSpPr>
          <p:nvPr/>
        </p:nvSpPr>
        <p:spPr>
          <a:xfrm>
            <a:off x="609600" y="762000"/>
            <a:ext cx="8824210" cy="381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kern="1200">
                <a:solidFill>
                  <a:schemeClr val="accent1"/>
                </a:solidFill>
                <a:latin typeface="DM Sans"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D4877"/>
                </a:solidFill>
                <a:effectLst/>
                <a:uLnTx/>
                <a:uFillTx/>
                <a:latin typeface="DM Sans" pitchFamily="2" charset="77"/>
                <a:ea typeface="+mn-ea"/>
                <a:cs typeface="+mn-cs"/>
                <a:hlinkClick r:id="rId3">
                  <a:extLst>
                    <a:ext uri="{A12FA001-AC4F-418D-AE19-62706E023703}">
                      <ahyp:hlinkClr xmlns:ahyp="http://schemas.microsoft.com/office/drawing/2018/hyperlinkcolor" val="tx"/>
                    </a:ext>
                  </a:extLst>
                </a:hlinkClick>
              </a:rPr>
              <a:t>www.bluecrossma.org</a:t>
            </a:r>
            <a:r>
              <a:rPr kumimoji="0" lang="en-US" sz="1600" b="0" i="0" u="none" strike="noStrike" kern="1200" cap="none" spc="0" normalizeH="0" baseline="0" noProof="0" dirty="0">
                <a:ln>
                  <a:noFill/>
                </a:ln>
                <a:solidFill>
                  <a:srgbClr val="0D4877"/>
                </a:solidFill>
                <a:effectLst/>
                <a:uLnTx/>
                <a:uFillTx/>
                <a:latin typeface="DM Sans" pitchFamily="2" charset="77"/>
                <a:ea typeface="+mn-ea"/>
                <a:cs typeface="+mn-cs"/>
              </a:rPr>
              <a:t> </a:t>
            </a:r>
          </a:p>
        </p:txBody>
      </p:sp>
      <p:pic>
        <p:nvPicPr>
          <p:cNvPr id="14" name="Picture 13" descr="A picture containing person, person, holding&#10;&#10;Description automatically generated">
            <a:extLst>
              <a:ext uri="{FF2B5EF4-FFF2-40B4-BE49-F238E27FC236}">
                <a16:creationId xmlns:a16="http://schemas.microsoft.com/office/drawing/2014/main" id="{A5FB6278-6859-0047-ADB7-00BDF3B13B6C}"/>
              </a:ext>
            </a:extLst>
          </p:cNvPr>
          <p:cNvPicPr>
            <a:picLocks noChangeAspect="1"/>
          </p:cNvPicPr>
          <p:nvPr/>
        </p:nvPicPr>
        <p:blipFill rotWithShape="1">
          <a:blip r:embed="rId4">
            <a:extLst>
              <a:ext uri="{28A0092B-C50C-407E-A947-70E740481C1C}">
                <a14:useLocalDpi xmlns:a14="http://schemas.microsoft.com/office/drawing/2010/main" val="0"/>
              </a:ext>
            </a:extLst>
          </a:blip>
          <a:srcRect l="-1" r="3226" b="4818"/>
          <a:stretch/>
        </p:blipFill>
        <p:spPr>
          <a:xfrm>
            <a:off x="6858000" y="213359"/>
            <a:ext cx="1916940" cy="2683716"/>
          </a:xfrm>
          <a:prstGeom prst="rect">
            <a:avLst/>
          </a:prstGeom>
        </p:spPr>
      </p:pic>
      <p:sp>
        <p:nvSpPr>
          <p:cNvPr id="3" name="TextBox 2">
            <a:extLst>
              <a:ext uri="{FF2B5EF4-FFF2-40B4-BE49-F238E27FC236}">
                <a16:creationId xmlns:a16="http://schemas.microsoft.com/office/drawing/2014/main" id="{929DDAEF-7CCB-790E-64F7-5A85C3E7A468}"/>
              </a:ext>
            </a:extLst>
          </p:cNvPr>
          <p:cNvSpPr txBox="1"/>
          <p:nvPr/>
        </p:nvSpPr>
        <p:spPr>
          <a:xfrm>
            <a:off x="0" y="6457891"/>
            <a:ext cx="6400800" cy="461665"/>
          </a:xfrm>
          <a:prstGeom prst="rect">
            <a:avLst/>
          </a:prstGeom>
          <a:solidFill>
            <a:srgbClr val="0E4878"/>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DM Sans" pitchFamily="2" charset="0"/>
                <a:ea typeface="+mn-ea"/>
                <a:cs typeface="+mn-cs"/>
              </a:rPr>
              <a:t>Please refer to </a:t>
            </a:r>
            <a:r>
              <a:rPr lang="en-US" sz="1200" dirty="0">
                <a:solidFill>
                  <a:srgbClr val="FFFFFF"/>
                </a:solidFill>
                <a:latin typeface="DM Sans" pitchFamily="2" charset="0"/>
              </a:rPr>
              <a:t>the </a:t>
            </a:r>
            <a:r>
              <a:rPr kumimoji="0" lang="en-US" sz="1200" b="0" i="0" u="none" strike="noStrike" kern="1200" cap="none" spc="0" normalizeH="0" baseline="0" noProof="0" dirty="0">
                <a:ln>
                  <a:noFill/>
                </a:ln>
                <a:solidFill>
                  <a:srgbClr val="FFFFFF"/>
                </a:solidFill>
                <a:effectLst/>
                <a:uLnTx/>
                <a:uFillTx/>
                <a:latin typeface="DM Sans" pitchFamily="2" charset="0"/>
                <a:ea typeface="+mn-ea"/>
                <a:cs typeface="+mn-cs"/>
              </a:rPr>
              <a:t>Medex and Medicare PPO Blue benefit materials for complete details of </a:t>
            </a:r>
            <a:r>
              <a:rPr lang="en-US" sz="1200" dirty="0">
                <a:solidFill>
                  <a:srgbClr val="FFFFFF"/>
                </a:solidFill>
                <a:latin typeface="DM Sans" pitchFamily="2" charset="0"/>
              </a:rPr>
              <a:t>plan</a:t>
            </a:r>
            <a:r>
              <a:rPr kumimoji="0" lang="en-US" sz="1200" b="0" i="0" u="none" strike="noStrike" kern="1200" cap="none" spc="0" normalizeH="0" baseline="0" noProof="0" dirty="0">
                <a:ln>
                  <a:noFill/>
                </a:ln>
                <a:solidFill>
                  <a:srgbClr val="FFFFFF"/>
                </a:solidFill>
                <a:effectLst/>
                <a:uLnTx/>
                <a:uFillTx/>
                <a:latin typeface="DM Sans" pitchFamily="2" charset="0"/>
                <a:ea typeface="+mn-ea"/>
                <a:cs typeface="+mn-cs"/>
              </a:rPr>
              <a:t> benefits</a:t>
            </a:r>
          </a:p>
        </p:txBody>
      </p:sp>
      <p:sp>
        <p:nvSpPr>
          <p:cNvPr id="8" name="Rectangle 7">
            <a:extLst>
              <a:ext uri="{FF2B5EF4-FFF2-40B4-BE49-F238E27FC236}">
                <a16:creationId xmlns:a16="http://schemas.microsoft.com/office/drawing/2014/main" id="{052CC142-60C5-F2D6-336E-B3E38A05BE06}"/>
              </a:ext>
            </a:extLst>
          </p:cNvPr>
          <p:cNvSpPr/>
          <p:nvPr/>
        </p:nvSpPr>
        <p:spPr>
          <a:xfrm>
            <a:off x="3477531" y="3111862"/>
            <a:ext cx="2087880" cy="317138"/>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16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up to </a:t>
            </a:r>
            <a:r>
              <a:rPr kumimoji="0" lang="en-US" sz="16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$150 </a:t>
            </a:r>
            <a:r>
              <a:rPr kumimoji="0" lang="en-US" sz="12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per year</a:t>
            </a:r>
            <a:endParaRPr kumimoji="0" lang="en-US" sz="1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7CF12C2A-50F0-BC84-2744-093C02169D9F}"/>
              </a:ext>
            </a:extLst>
          </p:cNvPr>
          <p:cNvSpPr/>
          <p:nvPr/>
        </p:nvSpPr>
        <p:spPr>
          <a:xfrm>
            <a:off x="9067800" y="3111862"/>
            <a:ext cx="2087880" cy="317138"/>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16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up to </a:t>
            </a:r>
            <a:r>
              <a:rPr kumimoji="0" lang="en-US" sz="1600" b="1"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$150 </a:t>
            </a:r>
            <a:r>
              <a:rPr kumimoji="0" lang="en-US" sz="1200" b="0" i="0" u="none" strike="noStrike" kern="1200" cap="none" spc="0" normalizeH="0" baseline="0" noProof="0" dirty="0">
                <a:ln>
                  <a:noFill/>
                </a:ln>
                <a:solidFill>
                  <a:srgbClr val="0D4877"/>
                </a:solidFill>
                <a:effectLst/>
                <a:uLnTx/>
                <a:uFillTx/>
                <a:latin typeface="DM Sans" pitchFamily="2" charset="77"/>
                <a:ea typeface="+mn-ea"/>
                <a:cs typeface="Calibri" panose="020F0502020204030204" pitchFamily="34" charset="0"/>
              </a:rPr>
              <a:t>per year</a:t>
            </a:r>
            <a:endParaRPr kumimoji="0" lang="en-US" sz="12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4416526"/>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39AC0-AA30-4BCA-1EF9-21B0CE7A9B1E}"/>
              </a:ext>
            </a:extLst>
          </p:cNvPr>
          <p:cNvSpPr>
            <a:spLocks noGrp="1"/>
          </p:cNvSpPr>
          <p:nvPr>
            <p:ph type="title"/>
          </p:nvPr>
        </p:nvSpPr>
        <p:spPr/>
        <p:txBody>
          <a:bodyPr>
            <a:normAutofit fontScale="90000"/>
          </a:bodyPr>
          <a:lstStyle/>
          <a:p>
            <a:r>
              <a:rPr lang="en-US" dirty="0"/>
              <a:t>Next Steps</a:t>
            </a:r>
          </a:p>
        </p:txBody>
      </p:sp>
      <p:sp>
        <p:nvSpPr>
          <p:cNvPr id="3" name="Content Placeholder 2">
            <a:extLst>
              <a:ext uri="{FF2B5EF4-FFF2-40B4-BE49-F238E27FC236}">
                <a16:creationId xmlns:a16="http://schemas.microsoft.com/office/drawing/2014/main" id="{9FD84DDD-C4E8-C3E2-9A31-FEA672329660}"/>
              </a:ext>
            </a:extLst>
          </p:cNvPr>
          <p:cNvSpPr>
            <a:spLocks noGrp="1"/>
          </p:cNvSpPr>
          <p:nvPr>
            <p:ph idx="1"/>
          </p:nvPr>
        </p:nvSpPr>
        <p:spPr/>
        <p:txBody>
          <a:bodyPr>
            <a:normAutofit fontScale="92500" lnSpcReduction="10000"/>
          </a:bodyPr>
          <a:lstStyle/>
          <a:p>
            <a:r>
              <a:rPr lang="en-US" sz="2800" dirty="0"/>
              <a:t>If you would like to keep your current plan for 2026, you </a:t>
            </a:r>
            <a:r>
              <a:rPr lang="en-US" sz="2800" b="1" dirty="0">
                <a:highlight>
                  <a:srgbClr val="FFFF00"/>
                </a:highlight>
              </a:rPr>
              <a:t>DO NOT </a:t>
            </a:r>
            <a:r>
              <a:rPr lang="en-US" sz="2800" dirty="0"/>
              <a:t>need to do anything.  Your plan will automatically renew.</a:t>
            </a:r>
          </a:p>
          <a:p>
            <a:r>
              <a:rPr lang="en-US" sz="2800" dirty="0"/>
              <a:t>If you would like to change to a different plan for 2026, </a:t>
            </a:r>
            <a:r>
              <a:rPr lang="en-US" sz="2800" b="1" dirty="0">
                <a:highlight>
                  <a:srgbClr val="FFFF00"/>
                </a:highlight>
              </a:rPr>
              <a:t>you will need to complete a new enrollment form</a:t>
            </a:r>
            <a:r>
              <a:rPr lang="en-US" sz="2800" dirty="0"/>
              <a:t> for the new plan you are selecting.</a:t>
            </a:r>
          </a:p>
          <a:p>
            <a:r>
              <a:rPr lang="en-US" sz="2800" dirty="0"/>
              <a:t>Forms must be submitted to Human Resources no later than </a:t>
            </a:r>
            <a:r>
              <a:rPr lang="en-US" sz="2800" dirty="0">
                <a:highlight>
                  <a:srgbClr val="FFFF00"/>
                </a:highlight>
              </a:rPr>
              <a:t>November 21, 2025</a:t>
            </a:r>
          </a:p>
          <a:p>
            <a:pPr marL="0" indent="0">
              <a:buNone/>
            </a:pPr>
            <a:r>
              <a:rPr lang="en-US" sz="2800" dirty="0"/>
              <a:t>		</a:t>
            </a:r>
          </a:p>
          <a:p>
            <a:pPr marL="0" indent="0">
              <a:buNone/>
            </a:pPr>
            <a:r>
              <a:rPr lang="en-US" sz="2800" dirty="0"/>
              <a:t>         </a:t>
            </a:r>
          </a:p>
        </p:txBody>
      </p:sp>
      <p:sp>
        <p:nvSpPr>
          <p:cNvPr id="4" name="Slide Number Placeholder 3">
            <a:extLst>
              <a:ext uri="{FF2B5EF4-FFF2-40B4-BE49-F238E27FC236}">
                <a16:creationId xmlns:a16="http://schemas.microsoft.com/office/drawing/2014/main" id="{6062D42D-07FB-F3C8-9F9A-0744C1C5AF15}"/>
              </a:ext>
            </a:extLst>
          </p:cNvPr>
          <p:cNvSpPr>
            <a:spLocks noGrp="1"/>
          </p:cNvSpPr>
          <p:nvPr>
            <p:ph type="sldNum" sz="quarter" idx="4"/>
          </p:nvPr>
        </p:nvSpPr>
        <p:spPr/>
        <p:txBody>
          <a:bodyPr/>
          <a:lstStyle/>
          <a:p>
            <a:fld id="{DFE7FBF4-00CA-8F40-9FD9-E868D68D7670}" type="slidenum">
              <a:rPr lang="en-US" smtClean="0"/>
              <a:pPr/>
              <a:t>16</a:t>
            </a:fld>
            <a:endParaRPr lang="en-US" dirty="0"/>
          </a:p>
        </p:txBody>
      </p:sp>
    </p:spTree>
    <p:extLst>
      <p:ext uri="{BB962C8B-B14F-4D97-AF65-F5344CB8AC3E}">
        <p14:creationId xmlns:p14="http://schemas.microsoft.com/office/powerpoint/2010/main" val="1370166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0F2090B5-A153-B440-BDD9-C96906D0A543}"/>
              </a:ext>
            </a:extLst>
          </p:cNvPr>
          <p:cNvSpPr>
            <a:spLocks noGrp="1"/>
          </p:cNvSpPr>
          <p:nvPr>
            <p:ph type="subTitle" idx="1"/>
          </p:nvPr>
        </p:nvSpPr>
        <p:spPr/>
        <p:txBody>
          <a:bodyPr/>
          <a:lstStyle/>
          <a:p>
            <a:r>
              <a:rPr lang="en-US" b="1" dirty="0"/>
              <a:t>Massachusetts Interlocal Insurance Association</a:t>
            </a:r>
            <a:r>
              <a:rPr lang="en-US" dirty="0"/>
              <a:t> </a:t>
            </a:r>
            <a:r>
              <a:rPr lang="en-US" b="1" dirty="0"/>
              <a:t> </a:t>
            </a:r>
            <a:r>
              <a:rPr lang="en-US" b="1" dirty="0">
                <a:solidFill>
                  <a:srgbClr val="7D173E"/>
                </a:solidFill>
              </a:rPr>
              <a:t>|</a:t>
            </a:r>
            <a:r>
              <a:rPr lang="en-US" dirty="0"/>
              <a:t>  Boston, MA </a:t>
            </a:r>
            <a:r>
              <a:rPr lang="en-US" b="1" dirty="0">
                <a:solidFill>
                  <a:srgbClr val="7D173E"/>
                </a:solidFill>
              </a:rPr>
              <a:t> |</a:t>
            </a:r>
            <a:r>
              <a:rPr lang="en-US" dirty="0">
                <a:solidFill>
                  <a:srgbClr val="7D173E"/>
                </a:solidFill>
              </a:rPr>
              <a:t>  </a:t>
            </a:r>
            <a:r>
              <a:rPr lang="en-US" dirty="0"/>
              <a:t>617-426-7272 </a:t>
            </a:r>
            <a:r>
              <a:rPr lang="en-US" b="1" dirty="0">
                <a:solidFill>
                  <a:srgbClr val="7D173E"/>
                </a:solidFill>
              </a:rPr>
              <a:t> |</a:t>
            </a:r>
            <a:r>
              <a:rPr lang="en-US" dirty="0">
                <a:solidFill>
                  <a:srgbClr val="7D173E"/>
                </a:solidFill>
              </a:rPr>
              <a:t>  </a:t>
            </a:r>
            <a:r>
              <a:rPr lang="en-US" dirty="0"/>
              <a:t>800-882-1498  </a:t>
            </a:r>
            <a:r>
              <a:rPr lang="en-US" b="1" dirty="0">
                <a:solidFill>
                  <a:srgbClr val="7D173E"/>
                </a:solidFill>
              </a:rPr>
              <a:t>|</a:t>
            </a:r>
            <a:r>
              <a:rPr lang="en-US" dirty="0">
                <a:solidFill>
                  <a:srgbClr val="7D173E"/>
                </a:solidFill>
              </a:rPr>
              <a:t> </a:t>
            </a:r>
            <a:r>
              <a:rPr lang="en-US" dirty="0"/>
              <a:t> </a:t>
            </a:r>
            <a:r>
              <a:rPr lang="en-US" dirty="0" err="1"/>
              <a:t>www.emiia.org</a:t>
            </a:r>
            <a:endParaRPr lang="en-US" dirty="0"/>
          </a:p>
          <a:p>
            <a:endParaRPr lang="en-US" dirty="0"/>
          </a:p>
        </p:txBody>
      </p:sp>
      <p:sp>
        <p:nvSpPr>
          <p:cNvPr id="3" name="TextBox 2"/>
          <p:cNvSpPr txBox="1"/>
          <p:nvPr/>
        </p:nvSpPr>
        <p:spPr>
          <a:xfrm>
            <a:off x="0" y="1251498"/>
            <a:ext cx="7540283"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Malgun Gothic" panose="020B0503020000020004" pitchFamily="34" charset="-127"/>
                <a:ea typeface="Malgun Gothic" panose="020B0503020000020004" pitchFamily="34" charset="-127"/>
                <a:cs typeface="+mn-cs"/>
              </a:rPr>
              <a:t>Thank you!</a:t>
            </a:r>
          </a:p>
        </p:txBody>
      </p:sp>
      <p:sp>
        <p:nvSpPr>
          <p:cNvPr id="5" name="TextBox 4">
            <a:extLst>
              <a:ext uri="{FF2B5EF4-FFF2-40B4-BE49-F238E27FC236}">
                <a16:creationId xmlns:a16="http://schemas.microsoft.com/office/drawing/2014/main" id="{D8E8F32B-0288-E641-86EC-F8825230FE5E}"/>
              </a:ext>
            </a:extLst>
          </p:cNvPr>
          <p:cNvSpPr txBox="1"/>
          <p:nvPr/>
        </p:nvSpPr>
        <p:spPr>
          <a:xfrm>
            <a:off x="4944045" y="3177481"/>
            <a:ext cx="2167891" cy="675891"/>
          </a:xfrm>
          <a:prstGeom prst="rect">
            <a:avLst/>
          </a:prstGeom>
          <a:noFill/>
        </p:spPr>
        <p:txBody>
          <a:bodyPr wrap="square" rtlCol="0">
            <a:spAutoFit/>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lang="en-US" b="1" dirty="0">
                <a:solidFill>
                  <a:prstClr val="white"/>
                </a:solidFill>
                <a:latin typeface="Malgun Gothic" panose="020B0503020000020004" pitchFamily="34" charset="-127"/>
                <a:ea typeface="Malgun Gothic" panose="020B0503020000020004" pitchFamily="34" charset="-127"/>
              </a:rPr>
              <a:t>Kerri Pochay</a:t>
            </a:r>
            <a:br>
              <a:rPr kumimoji="0" lang="en-US" sz="1800" b="0" i="0" u="none" strike="noStrike" kern="1200" cap="none" spc="0" normalizeH="0" baseline="0" noProof="0" dirty="0">
                <a:ln>
                  <a:noFill/>
                </a:ln>
                <a:solidFill>
                  <a:prstClr val="white"/>
                </a:solidFill>
                <a:effectLst/>
                <a:uLnTx/>
                <a:uFillTx/>
                <a:latin typeface="Malgun Gothic" panose="020B0503020000020004" pitchFamily="34" charset="-127"/>
                <a:ea typeface="Malgun Gothic" panose="020B0503020000020004" pitchFamily="34" charset="-127"/>
                <a:cs typeface="+mn-cs"/>
              </a:rPr>
            </a:br>
            <a:r>
              <a:rPr kumimoji="0" lang="en-US" sz="1800" b="0" i="0" u="none" strike="noStrike" kern="1200" cap="none" spc="0" normalizeH="0" baseline="0" noProof="0" dirty="0">
                <a:ln>
                  <a:noFill/>
                </a:ln>
                <a:solidFill>
                  <a:prstClr val="white"/>
                </a:solidFill>
                <a:effectLst/>
                <a:uLnTx/>
                <a:uFillTx/>
                <a:latin typeface="Malgun Gothic" panose="020B0503020000020004" pitchFamily="34" charset="-127"/>
                <a:ea typeface="Malgun Gothic" panose="020B0503020000020004" pitchFamily="34" charset="-127"/>
                <a:cs typeface="+mn-cs"/>
              </a:rPr>
              <a:t>Sr. </a:t>
            </a:r>
            <a:r>
              <a:rPr kumimoji="0" lang="en-US" sz="1400" b="0" i="0" u="none" strike="noStrike" kern="1200" cap="none" spc="0" normalizeH="0" baseline="0" noProof="0" dirty="0">
                <a:ln>
                  <a:noFill/>
                </a:ln>
                <a:solidFill>
                  <a:prstClr val="white"/>
                </a:solidFill>
                <a:effectLst/>
                <a:uLnTx/>
                <a:uFillTx/>
                <a:latin typeface="Malgun Gothic" panose="020B0503020000020004" pitchFamily="34" charset="-127"/>
                <a:ea typeface="Malgun Gothic" panose="020B0503020000020004" pitchFamily="34" charset="-127"/>
                <a:cs typeface="+mn-cs"/>
              </a:rPr>
              <a:t>Account Executive</a:t>
            </a:r>
          </a:p>
        </p:txBody>
      </p:sp>
      <p:cxnSp>
        <p:nvCxnSpPr>
          <p:cNvPr id="11" name="Straight Connector 10">
            <a:extLst>
              <a:ext uri="{FF2B5EF4-FFF2-40B4-BE49-F238E27FC236}">
                <a16:creationId xmlns:a16="http://schemas.microsoft.com/office/drawing/2014/main" id="{59646E85-B28B-9D4B-B608-580C6747A8C4}"/>
              </a:ext>
            </a:extLst>
          </p:cNvPr>
          <p:cNvCxnSpPr/>
          <p:nvPr/>
        </p:nvCxnSpPr>
        <p:spPr>
          <a:xfrm>
            <a:off x="2710296" y="3255179"/>
            <a:ext cx="0" cy="850874"/>
          </a:xfrm>
          <a:prstGeom prst="line">
            <a:avLst/>
          </a:prstGeom>
          <a:ln w="22225">
            <a:solidFill>
              <a:srgbClr val="A25068"/>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B4AEA3E-1CCD-2C46-BB8E-77D7B3A8F2C1}"/>
              </a:ext>
            </a:extLst>
          </p:cNvPr>
          <p:cNvCxnSpPr/>
          <p:nvPr/>
        </p:nvCxnSpPr>
        <p:spPr>
          <a:xfrm>
            <a:off x="4957107" y="3255179"/>
            <a:ext cx="0" cy="850874"/>
          </a:xfrm>
          <a:prstGeom prst="line">
            <a:avLst/>
          </a:prstGeom>
          <a:ln w="22225">
            <a:solidFill>
              <a:srgbClr val="A25068"/>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68A09AA-C984-804D-9AE2-70802EF9AAFB}"/>
              </a:ext>
            </a:extLst>
          </p:cNvPr>
          <p:cNvCxnSpPr/>
          <p:nvPr/>
        </p:nvCxnSpPr>
        <p:spPr>
          <a:xfrm>
            <a:off x="7164730" y="3255179"/>
            <a:ext cx="0" cy="850874"/>
          </a:xfrm>
          <a:prstGeom prst="line">
            <a:avLst/>
          </a:prstGeom>
          <a:ln w="22225">
            <a:solidFill>
              <a:srgbClr val="A25068"/>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B3136C8-CBAB-4740-867E-E8E29AC81AFB}"/>
              </a:ext>
            </a:extLst>
          </p:cNvPr>
          <p:cNvCxnSpPr/>
          <p:nvPr/>
        </p:nvCxnSpPr>
        <p:spPr>
          <a:xfrm>
            <a:off x="9398479" y="3255179"/>
            <a:ext cx="0" cy="850874"/>
          </a:xfrm>
          <a:prstGeom prst="line">
            <a:avLst/>
          </a:prstGeom>
          <a:ln w="22225">
            <a:solidFill>
              <a:srgbClr val="A25068"/>
            </a:solidFill>
          </a:ln>
        </p:spPr>
        <p:style>
          <a:lnRef idx="1">
            <a:schemeClr val="accent1"/>
          </a:lnRef>
          <a:fillRef idx="0">
            <a:schemeClr val="accent1"/>
          </a:fillRef>
          <a:effectRef idx="0">
            <a:schemeClr val="accent1"/>
          </a:effectRef>
          <a:fontRef idx="minor">
            <a:schemeClr val="tx1"/>
          </a:fontRef>
        </p:style>
      </p:cxnSp>
      <p:pic>
        <p:nvPicPr>
          <p:cNvPr id="13" name="Picture 6" descr="Representative"/>
          <p:cNvPicPr>
            <a:picLocks noChangeAspect="1" noChangeArrowheads="1"/>
          </p:cNvPicPr>
          <p:nvPr/>
        </p:nvPicPr>
        <p:blipFill>
          <a:blip r:embed="rId2">
            <a:extLst>
              <a:ext uri="{28A0092B-C50C-407E-A947-70E740481C1C}">
                <a14:useLocalDpi xmlns:a14="http://schemas.microsoft.com/office/drawing/2010/main" val="0"/>
              </a:ext>
            </a:extLst>
          </a:blip>
          <a:srcRect l="1979" r="1979"/>
          <a:stretch>
            <a:fillRect/>
          </a:stretch>
        </p:blipFill>
        <p:spPr bwMode="auto">
          <a:xfrm>
            <a:off x="7164730" y="776349"/>
            <a:ext cx="2987530" cy="1777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1959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F5CB3-FF84-0242-B2A8-F6E445A125B9}"/>
              </a:ext>
            </a:extLst>
          </p:cNvPr>
          <p:cNvSpPr>
            <a:spLocks noGrp="1"/>
          </p:cNvSpPr>
          <p:nvPr>
            <p:ph type="title"/>
          </p:nvPr>
        </p:nvSpPr>
        <p:spPr/>
        <p:txBody>
          <a:bodyPr>
            <a:normAutofit fontScale="90000"/>
          </a:bodyPr>
          <a:lstStyle/>
          <a:p>
            <a:r>
              <a:rPr lang="en-US" dirty="0"/>
              <a:t>AGENDA</a:t>
            </a:r>
          </a:p>
        </p:txBody>
      </p:sp>
      <p:sp>
        <p:nvSpPr>
          <p:cNvPr id="3" name="Content Placeholder 2">
            <a:extLst>
              <a:ext uri="{FF2B5EF4-FFF2-40B4-BE49-F238E27FC236}">
                <a16:creationId xmlns:a16="http://schemas.microsoft.com/office/drawing/2014/main" id="{64559E69-4971-D546-A06A-9E1FCFF3BE26}"/>
              </a:ext>
            </a:extLst>
          </p:cNvPr>
          <p:cNvSpPr>
            <a:spLocks noGrp="1"/>
          </p:cNvSpPr>
          <p:nvPr>
            <p:ph idx="1"/>
          </p:nvPr>
        </p:nvSpPr>
        <p:spPr>
          <a:xfrm>
            <a:off x="404949" y="862150"/>
            <a:ext cx="10948851" cy="5202474"/>
          </a:xfrm>
        </p:spPr>
        <p:txBody>
          <a:bodyPr>
            <a:normAutofit lnSpcReduction="10000"/>
          </a:bodyPr>
          <a:lstStyle/>
          <a:p>
            <a:pPr lvl="1" algn="ctr">
              <a:lnSpc>
                <a:spcPct val="150000"/>
              </a:lnSpc>
              <a:buFont typeface="Wingdings" panose="05000000000000000000" pitchFamily="2" charset="2"/>
              <a:buChar char="Ø"/>
            </a:pPr>
            <a:r>
              <a:rPr lang="en-US" sz="4200" b="1" dirty="0">
                <a:solidFill>
                  <a:srgbClr val="7D173E"/>
                </a:solidFill>
              </a:rPr>
              <a:t>New Retiree Dental Plan</a:t>
            </a:r>
          </a:p>
          <a:p>
            <a:pPr lvl="1" algn="ctr">
              <a:lnSpc>
                <a:spcPct val="150000"/>
              </a:lnSpc>
              <a:buFont typeface="Wingdings" panose="05000000000000000000" pitchFamily="2" charset="2"/>
              <a:buChar char="Ø"/>
            </a:pPr>
            <a:r>
              <a:rPr lang="en-US" sz="4200" b="1" dirty="0">
                <a:solidFill>
                  <a:srgbClr val="7D173E"/>
                </a:solidFill>
              </a:rPr>
              <a:t>New Retiree Vision Plan</a:t>
            </a:r>
          </a:p>
          <a:p>
            <a:pPr lvl="1" algn="ctr">
              <a:lnSpc>
                <a:spcPct val="150000"/>
              </a:lnSpc>
              <a:buFont typeface="Wingdings" panose="05000000000000000000" pitchFamily="2" charset="2"/>
              <a:buChar char="Ø"/>
            </a:pPr>
            <a:r>
              <a:rPr lang="en-US" sz="4200" b="1" dirty="0">
                <a:solidFill>
                  <a:srgbClr val="7D173E"/>
                </a:solidFill>
              </a:rPr>
              <a:t>Retiree Renewal </a:t>
            </a:r>
            <a:endParaRPr lang="en-US" sz="2800" b="1" dirty="0">
              <a:solidFill>
                <a:srgbClr val="7D173E"/>
              </a:solidFill>
            </a:endParaRPr>
          </a:p>
          <a:p>
            <a:pPr algn="ctr">
              <a:lnSpc>
                <a:spcPct val="150000"/>
              </a:lnSpc>
              <a:buFont typeface="Wingdings" panose="05000000000000000000" pitchFamily="2" charset="2"/>
              <a:buChar char="Ø"/>
            </a:pPr>
            <a:r>
              <a:rPr lang="en-US" sz="4400" b="1" dirty="0">
                <a:solidFill>
                  <a:srgbClr val="7D173E"/>
                </a:solidFill>
              </a:rPr>
              <a:t>Current Retiree Plan Options Review</a:t>
            </a:r>
          </a:p>
          <a:p>
            <a:pPr algn="ctr">
              <a:lnSpc>
                <a:spcPct val="150000"/>
              </a:lnSpc>
              <a:buFont typeface="Wingdings" panose="05000000000000000000" pitchFamily="2" charset="2"/>
              <a:buChar char="Ø"/>
            </a:pPr>
            <a:r>
              <a:rPr lang="en-US" sz="4400" b="1" dirty="0">
                <a:solidFill>
                  <a:srgbClr val="7D173E"/>
                </a:solidFill>
              </a:rPr>
              <a:t>Next Steps</a:t>
            </a:r>
            <a:endParaRPr lang="en-US" sz="2800" b="1" dirty="0">
              <a:solidFill>
                <a:srgbClr val="7D173E"/>
              </a:solidFill>
            </a:endParaRPr>
          </a:p>
          <a:p>
            <a:pPr marL="1828800" lvl="4" indent="0">
              <a:buNone/>
            </a:pPr>
            <a:endParaRPr lang="en-US" sz="1400" b="1" dirty="0">
              <a:solidFill>
                <a:srgbClr val="7D173E"/>
              </a:solidFill>
            </a:endParaRPr>
          </a:p>
          <a:p>
            <a:pPr marL="0" indent="0">
              <a:lnSpc>
                <a:spcPct val="150000"/>
              </a:lnSpc>
              <a:buNone/>
            </a:pPr>
            <a:endParaRPr lang="en-US" sz="2400" b="1" dirty="0">
              <a:solidFill>
                <a:srgbClr val="7D173E"/>
              </a:solidFill>
            </a:endParaRPr>
          </a:p>
          <a:p>
            <a:pPr marL="0" indent="0">
              <a:buNone/>
            </a:pPr>
            <a:endParaRPr lang="en-US" dirty="0"/>
          </a:p>
          <a:p>
            <a:pPr marL="0" indent="0">
              <a:spcBef>
                <a:spcPts val="600"/>
              </a:spcBef>
              <a:buNone/>
            </a:pPr>
            <a:endParaRPr lang="en-US" dirty="0"/>
          </a:p>
        </p:txBody>
      </p:sp>
      <p:sp>
        <p:nvSpPr>
          <p:cNvPr id="4" name="Slide Number Placeholder 3">
            <a:extLst>
              <a:ext uri="{FF2B5EF4-FFF2-40B4-BE49-F238E27FC236}">
                <a16:creationId xmlns:a16="http://schemas.microsoft.com/office/drawing/2014/main" id="{A87A3D96-6223-314F-842E-C4907B3976CC}"/>
              </a:ext>
            </a:extLst>
          </p:cNvPr>
          <p:cNvSpPr>
            <a:spLocks noGrp="1"/>
          </p:cNvSpPr>
          <p:nvPr>
            <p:ph type="sldNum" sz="quarter" idx="4"/>
          </p:nvPr>
        </p:nvSpPr>
        <p:spPr/>
        <p:txBody>
          <a:bodyPr/>
          <a:lstStyle/>
          <a:p>
            <a:fld id="{DFE7FBF4-00CA-8F40-9FD9-E868D68D7670}" type="slidenum">
              <a:rPr lang="en-US" smtClean="0"/>
              <a:pPr/>
              <a:t>2</a:t>
            </a:fld>
            <a:endParaRPr lang="en-US" dirty="0"/>
          </a:p>
        </p:txBody>
      </p:sp>
    </p:spTree>
    <p:extLst>
      <p:ext uri="{BB962C8B-B14F-4D97-AF65-F5344CB8AC3E}">
        <p14:creationId xmlns:p14="http://schemas.microsoft.com/office/powerpoint/2010/main" val="2255683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B17988-B71F-A808-862A-70A63B45D6B4}"/>
              </a:ext>
            </a:extLst>
          </p:cNvPr>
          <p:cNvSpPr>
            <a:spLocks noGrp="1"/>
          </p:cNvSpPr>
          <p:nvPr>
            <p:ph type="body" sz="quarter" idx="3"/>
          </p:nvPr>
        </p:nvSpPr>
        <p:spPr>
          <a:xfrm>
            <a:off x="1838037" y="1187313"/>
            <a:ext cx="9351840" cy="823912"/>
          </a:xfrm>
        </p:spPr>
        <p:txBody>
          <a:bodyPr>
            <a:normAutofit fontScale="85000" lnSpcReduction="10000"/>
          </a:bodyPr>
          <a:lstStyle/>
          <a:p>
            <a:pPr algn="ctr"/>
            <a:r>
              <a:rPr lang="en-US" dirty="0"/>
              <a:t>MIIA/BCBS Rates</a:t>
            </a:r>
          </a:p>
          <a:p>
            <a:pPr algn="ctr"/>
            <a:r>
              <a:rPr lang="en-US" dirty="0"/>
              <a:t>With 2yr Rate Guarantee</a:t>
            </a:r>
          </a:p>
        </p:txBody>
      </p:sp>
      <p:sp>
        <p:nvSpPr>
          <p:cNvPr id="6" name="Title 5">
            <a:extLst>
              <a:ext uri="{FF2B5EF4-FFF2-40B4-BE49-F238E27FC236}">
                <a16:creationId xmlns:a16="http://schemas.microsoft.com/office/drawing/2014/main" id="{92722C85-805E-BD03-0A8F-E536BB7D87D2}"/>
              </a:ext>
            </a:extLst>
          </p:cNvPr>
          <p:cNvSpPr>
            <a:spLocks noGrp="1"/>
          </p:cNvSpPr>
          <p:nvPr>
            <p:ph type="title"/>
          </p:nvPr>
        </p:nvSpPr>
        <p:spPr/>
        <p:txBody>
          <a:bodyPr>
            <a:normAutofit fontScale="90000"/>
          </a:bodyPr>
          <a:lstStyle/>
          <a:p>
            <a:r>
              <a:rPr lang="en-US" dirty="0"/>
              <a:t>Dental Rates 2026</a:t>
            </a:r>
          </a:p>
        </p:txBody>
      </p:sp>
      <p:sp>
        <p:nvSpPr>
          <p:cNvPr id="7" name="Slide Number Placeholder 6">
            <a:extLst>
              <a:ext uri="{FF2B5EF4-FFF2-40B4-BE49-F238E27FC236}">
                <a16:creationId xmlns:a16="http://schemas.microsoft.com/office/drawing/2014/main" id="{F0BD62A4-A1EE-081F-AD02-12FEF80862C0}"/>
              </a:ext>
            </a:extLst>
          </p:cNvPr>
          <p:cNvSpPr>
            <a:spLocks noGrp="1"/>
          </p:cNvSpPr>
          <p:nvPr>
            <p:ph type="sldNum" sz="quarter" idx="10"/>
          </p:nvPr>
        </p:nvSpPr>
        <p:spPr/>
        <p:txBody>
          <a:bodyPr/>
          <a:lstStyle/>
          <a:p>
            <a:fld id="{DFE7FBF4-00CA-8F40-9FD9-E868D68D7670}" type="slidenum">
              <a:rPr lang="en-US" smtClean="0"/>
              <a:pPr/>
              <a:t>3</a:t>
            </a:fld>
            <a:endParaRPr lang="en-US" dirty="0"/>
          </a:p>
        </p:txBody>
      </p:sp>
      <p:graphicFrame>
        <p:nvGraphicFramePr>
          <p:cNvPr id="2" name="Table 1">
            <a:extLst>
              <a:ext uri="{FF2B5EF4-FFF2-40B4-BE49-F238E27FC236}">
                <a16:creationId xmlns:a16="http://schemas.microsoft.com/office/drawing/2014/main" id="{CDE25EE0-78E4-1C8C-A75D-B654C6686500}"/>
              </a:ext>
            </a:extLst>
          </p:cNvPr>
          <p:cNvGraphicFramePr>
            <a:graphicFrameLocks noGrp="1"/>
          </p:cNvGraphicFramePr>
          <p:nvPr>
            <p:extLst>
              <p:ext uri="{D42A27DB-BD31-4B8C-83A1-F6EECF244321}">
                <p14:modId xmlns:p14="http://schemas.microsoft.com/office/powerpoint/2010/main" val="2941583174"/>
              </p:ext>
            </p:extLst>
          </p:nvPr>
        </p:nvGraphicFramePr>
        <p:xfrm>
          <a:off x="2032000" y="1713052"/>
          <a:ext cx="8128000" cy="366917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644386490"/>
                    </a:ext>
                  </a:extLst>
                </a:gridCol>
                <a:gridCol w="4064000">
                  <a:extLst>
                    <a:ext uri="{9D8B030D-6E8A-4147-A177-3AD203B41FA5}">
                      <a16:colId xmlns:a16="http://schemas.microsoft.com/office/drawing/2014/main" val="3239706272"/>
                    </a:ext>
                  </a:extLst>
                </a:gridCol>
              </a:tblGrid>
              <a:tr h="917294">
                <a:tc>
                  <a:txBody>
                    <a:bodyPr/>
                    <a:lstStyle/>
                    <a:p>
                      <a:endParaRPr lang="en-US"/>
                    </a:p>
                  </a:txBody>
                  <a:tcPr/>
                </a:tc>
                <a:tc>
                  <a:txBody>
                    <a:bodyPr/>
                    <a:lstStyle/>
                    <a:p>
                      <a:endParaRPr lang="en-US" dirty="0"/>
                    </a:p>
                  </a:txBody>
                  <a:tcPr/>
                </a:tc>
                <a:extLst>
                  <a:ext uri="{0D108BD9-81ED-4DB2-BD59-A6C34878D82A}">
                    <a16:rowId xmlns:a16="http://schemas.microsoft.com/office/drawing/2014/main" val="3385431612"/>
                  </a:ext>
                </a:extLst>
              </a:tr>
              <a:tr h="917294">
                <a:tc>
                  <a:txBody>
                    <a:bodyPr/>
                    <a:lstStyle/>
                    <a:p>
                      <a:r>
                        <a:rPr lang="en-US" sz="3200" kern="1200" dirty="0">
                          <a:solidFill>
                            <a:schemeClr val="dk1"/>
                          </a:solidFill>
                          <a:latin typeface="+mn-lt"/>
                          <a:ea typeface="+mn-ea"/>
                          <a:cs typeface="+mn-cs"/>
                        </a:rPr>
                        <a:t>Individual</a:t>
                      </a:r>
                    </a:p>
                  </a:txBody>
                  <a:tcPr/>
                </a:tc>
                <a:tc>
                  <a:txBody>
                    <a:bodyPr/>
                    <a:lstStyle/>
                    <a:p>
                      <a:r>
                        <a:rPr lang="en-US" sz="3200" kern="1200" dirty="0">
                          <a:solidFill>
                            <a:schemeClr val="dk1"/>
                          </a:solidFill>
                          <a:latin typeface="+mn-lt"/>
                          <a:ea typeface="+mn-ea"/>
                          <a:cs typeface="+mn-cs"/>
                        </a:rPr>
                        <a:t>$51.34</a:t>
                      </a:r>
                    </a:p>
                  </a:txBody>
                  <a:tcPr/>
                </a:tc>
                <a:extLst>
                  <a:ext uri="{0D108BD9-81ED-4DB2-BD59-A6C34878D82A}">
                    <a16:rowId xmlns:a16="http://schemas.microsoft.com/office/drawing/2014/main" val="1673578538"/>
                  </a:ext>
                </a:extLst>
              </a:tr>
              <a:tr h="917294">
                <a:tc>
                  <a:txBody>
                    <a:bodyPr/>
                    <a:lstStyle/>
                    <a:p>
                      <a:r>
                        <a:rPr lang="en-US" sz="3200" dirty="0"/>
                        <a:t>2-Person</a:t>
                      </a:r>
                    </a:p>
                  </a:txBody>
                  <a:tcPr/>
                </a:tc>
                <a:tc>
                  <a:txBody>
                    <a:bodyPr/>
                    <a:lstStyle/>
                    <a:p>
                      <a:pPr marL="0" algn="l" defTabSz="914400" rtl="0" eaLnBrk="1" latinLnBrk="0" hangingPunct="1"/>
                      <a:r>
                        <a:rPr lang="en-US" sz="3200" kern="1200" dirty="0">
                          <a:solidFill>
                            <a:schemeClr val="dk1"/>
                          </a:solidFill>
                          <a:latin typeface="+mn-lt"/>
                          <a:ea typeface="+mn-ea"/>
                          <a:cs typeface="+mn-cs"/>
                        </a:rPr>
                        <a:t>$102.67</a:t>
                      </a:r>
                    </a:p>
                  </a:txBody>
                  <a:tcPr/>
                </a:tc>
                <a:extLst>
                  <a:ext uri="{0D108BD9-81ED-4DB2-BD59-A6C34878D82A}">
                    <a16:rowId xmlns:a16="http://schemas.microsoft.com/office/drawing/2014/main" val="913341046"/>
                  </a:ext>
                </a:extLst>
              </a:tr>
              <a:tr h="917294">
                <a:tc>
                  <a:txBody>
                    <a:bodyPr/>
                    <a:lstStyle/>
                    <a:p>
                      <a:r>
                        <a:rPr lang="en-US" sz="3200" dirty="0"/>
                        <a:t>Family</a:t>
                      </a:r>
                    </a:p>
                  </a:txBody>
                  <a:tcPr/>
                </a:tc>
                <a:tc>
                  <a:txBody>
                    <a:bodyPr/>
                    <a:lstStyle/>
                    <a:p>
                      <a:pPr marL="0" algn="l" defTabSz="914400" rtl="0" eaLnBrk="1" latinLnBrk="0" hangingPunct="1"/>
                      <a:r>
                        <a:rPr lang="en-US" sz="3200" kern="1200" dirty="0">
                          <a:solidFill>
                            <a:schemeClr val="dk1"/>
                          </a:solidFill>
                          <a:latin typeface="+mn-lt"/>
                          <a:ea typeface="+mn-ea"/>
                          <a:cs typeface="+mn-cs"/>
                        </a:rPr>
                        <a:t>$179.66</a:t>
                      </a:r>
                    </a:p>
                  </a:txBody>
                  <a:tcPr/>
                </a:tc>
                <a:extLst>
                  <a:ext uri="{0D108BD9-81ED-4DB2-BD59-A6C34878D82A}">
                    <a16:rowId xmlns:a16="http://schemas.microsoft.com/office/drawing/2014/main" val="3677276724"/>
                  </a:ext>
                </a:extLst>
              </a:tr>
            </a:tbl>
          </a:graphicData>
        </a:graphic>
      </p:graphicFrame>
    </p:spTree>
    <p:extLst>
      <p:ext uri="{BB962C8B-B14F-4D97-AF65-F5344CB8AC3E}">
        <p14:creationId xmlns:p14="http://schemas.microsoft.com/office/powerpoint/2010/main" val="3143962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61B43F6-207A-7771-749E-35716829F678}"/>
              </a:ext>
            </a:extLst>
          </p:cNvPr>
          <p:cNvSpPr>
            <a:spLocks noGrp="1"/>
          </p:cNvSpPr>
          <p:nvPr>
            <p:ph type="body" sz="quarter" idx="3"/>
          </p:nvPr>
        </p:nvSpPr>
        <p:spPr>
          <a:xfrm>
            <a:off x="1330037" y="1187313"/>
            <a:ext cx="9859840" cy="823912"/>
          </a:xfrm>
        </p:spPr>
        <p:txBody>
          <a:bodyPr/>
          <a:lstStyle/>
          <a:p>
            <a:pPr algn="ctr"/>
            <a:r>
              <a:rPr lang="en-US" dirty="0"/>
              <a:t>MIIA/BCBS</a:t>
            </a:r>
          </a:p>
        </p:txBody>
      </p:sp>
      <p:graphicFrame>
        <p:nvGraphicFramePr>
          <p:cNvPr id="10" name="Content Placeholder 9">
            <a:extLst>
              <a:ext uri="{FF2B5EF4-FFF2-40B4-BE49-F238E27FC236}">
                <a16:creationId xmlns:a16="http://schemas.microsoft.com/office/drawing/2014/main" id="{C073D933-3192-2C48-956D-847DEF40A6C6}"/>
              </a:ext>
            </a:extLst>
          </p:cNvPr>
          <p:cNvGraphicFramePr>
            <a:graphicFrameLocks noGrp="1"/>
          </p:cNvGraphicFramePr>
          <p:nvPr>
            <p:ph sz="quarter" idx="4"/>
            <p:extLst>
              <p:ext uri="{D42A27DB-BD31-4B8C-83A1-F6EECF244321}">
                <p14:modId xmlns:p14="http://schemas.microsoft.com/office/powerpoint/2010/main" val="3003815302"/>
              </p:ext>
            </p:extLst>
          </p:nvPr>
        </p:nvGraphicFramePr>
        <p:xfrm>
          <a:off x="1126836" y="1810327"/>
          <a:ext cx="10063452" cy="3036450"/>
        </p:xfrm>
        <a:graphic>
          <a:graphicData uri="http://schemas.openxmlformats.org/drawingml/2006/table">
            <a:tbl>
              <a:tblPr firstRow="1" bandRow="1">
                <a:tableStyleId>{5C22544A-7EE6-4342-B048-85BDC9FD1C3A}</a:tableStyleId>
              </a:tblPr>
              <a:tblGrid>
                <a:gridCol w="5031726">
                  <a:extLst>
                    <a:ext uri="{9D8B030D-6E8A-4147-A177-3AD203B41FA5}">
                      <a16:colId xmlns:a16="http://schemas.microsoft.com/office/drawing/2014/main" val="1990289003"/>
                    </a:ext>
                  </a:extLst>
                </a:gridCol>
                <a:gridCol w="5031726">
                  <a:extLst>
                    <a:ext uri="{9D8B030D-6E8A-4147-A177-3AD203B41FA5}">
                      <a16:colId xmlns:a16="http://schemas.microsoft.com/office/drawing/2014/main" val="3019553260"/>
                    </a:ext>
                  </a:extLst>
                </a:gridCol>
              </a:tblGrid>
              <a:tr h="506075">
                <a:tc>
                  <a:txBody>
                    <a:bodyPr/>
                    <a:lstStyle/>
                    <a:p>
                      <a:r>
                        <a:rPr lang="en-US" dirty="0"/>
                        <a:t>Benefit</a:t>
                      </a:r>
                    </a:p>
                  </a:txBody>
                  <a:tcPr/>
                </a:tc>
                <a:tc>
                  <a:txBody>
                    <a:bodyPr/>
                    <a:lstStyle/>
                    <a:p>
                      <a:r>
                        <a:rPr lang="en-US" dirty="0"/>
                        <a:t>In &amp; Out of Network</a:t>
                      </a:r>
                    </a:p>
                  </a:txBody>
                  <a:tcPr/>
                </a:tc>
                <a:extLst>
                  <a:ext uri="{0D108BD9-81ED-4DB2-BD59-A6C34878D82A}">
                    <a16:rowId xmlns:a16="http://schemas.microsoft.com/office/drawing/2014/main" val="4115539227"/>
                  </a:ext>
                </a:extLst>
              </a:tr>
              <a:tr h="506075">
                <a:tc>
                  <a:txBody>
                    <a:bodyPr/>
                    <a:lstStyle/>
                    <a:p>
                      <a:r>
                        <a:rPr lang="en-US" dirty="0"/>
                        <a:t>Preventive</a:t>
                      </a:r>
                    </a:p>
                  </a:txBody>
                  <a:tcPr/>
                </a:tc>
                <a:tc>
                  <a:txBody>
                    <a:bodyPr/>
                    <a:lstStyle/>
                    <a:p>
                      <a:pPr algn="ctr"/>
                      <a:r>
                        <a:rPr lang="en-US" dirty="0"/>
                        <a:t>100%</a:t>
                      </a:r>
                    </a:p>
                  </a:txBody>
                  <a:tcPr/>
                </a:tc>
                <a:extLst>
                  <a:ext uri="{0D108BD9-81ED-4DB2-BD59-A6C34878D82A}">
                    <a16:rowId xmlns:a16="http://schemas.microsoft.com/office/drawing/2014/main" val="1685243971"/>
                  </a:ext>
                </a:extLst>
              </a:tr>
              <a:tr h="506075">
                <a:tc>
                  <a:txBody>
                    <a:bodyPr/>
                    <a:lstStyle/>
                    <a:p>
                      <a:r>
                        <a:rPr lang="en-US" dirty="0"/>
                        <a:t>Type 2/Minor Restorative</a:t>
                      </a:r>
                    </a:p>
                  </a:txBody>
                  <a:tcPr/>
                </a:tc>
                <a:tc>
                  <a:txBody>
                    <a:bodyPr/>
                    <a:lstStyle/>
                    <a:p>
                      <a:pPr algn="ctr"/>
                      <a:r>
                        <a:rPr lang="en-US" dirty="0"/>
                        <a:t>80%</a:t>
                      </a:r>
                    </a:p>
                  </a:txBody>
                  <a:tcPr anchor="ctr"/>
                </a:tc>
                <a:extLst>
                  <a:ext uri="{0D108BD9-81ED-4DB2-BD59-A6C34878D82A}">
                    <a16:rowId xmlns:a16="http://schemas.microsoft.com/office/drawing/2014/main" val="2336915346"/>
                  </a:ext>
                </a:extLst>
              </a:tr>
              <a:tr h="506075">
                <a:tc>
                  <a:txBody>
                    <a:bodyPr/>
                    <a:lstStyle/>
                    <a:p>
                      <a:r>
                        <a:rPr lang="en-US" dirty="0"/>
                        <a:t>Type 3/Major Services</a:t>
                      </a:r>
                    </a:p>
                  </a:txBody>
                  <a:tcPr/>
                </a:tc>
                <a:tc>
                  <a:txBody>
                    <a:bodyPr/>
                    <a:lstStyle/>
                    <a:p>
                      <a:pPr algn="ctr"/>
                      <a:r>
                        <a:rPr lang="en-US" dirty="0"/>
                        <a:t>50%</a:t>
                      </a:r>
                    </a:p>
                  </a:txBody>
                  <a:tcPr/>
                </a:tc>
                <a:extLst>
                  <a:ext uri="{0D108BD9-81ED-4DB2-BD59-A6C34878D82A}">
                    <a16:rowId xmlns:a16="http://schemas.microsoft.com/office/drawing/2014/main" val="1375048014"/>
                  </a:ext>
                </a:extLst>
              </a:tr>
              <a:tr h="506075">
                <a:tc gridSpan="2">
                  <a:txBody>
                    <a:bodyPr/>
                    <a:lstStyle/>
                    <a:p>
                      <a:r>
                        <a:rPr lang="en-US" dirty="0"/>
                        <a:t>Deductible $50 Individual $150 Family Type 2 &amp; 3 </a:t>
                      </a:r>
                    </a:p>
                  </a:txBody>
                  <a:tcPr/>
                </a:tc>
                <a:tc hMerge="1">
                  <a:txBody>
                    <a:bodyPr/>
                    <a:lstStyle/>
                    <a:p>
                      <a:endParaRPr lang="en-US" dirty="0"/>
                    </a:p>
                  </a:txBody>
                  <a:tcPr/>
                </a:tc>
                <a:extLst>
                  <a:ext uri="{0D108BD9-81ED-4DB2-BD59-A6C34878D82A}">
                    <a16:rowId xmlns:a16="http://schemas.microsoft.com/office/drawing/2014/main" val="2453330826"/>
                  </a:ext>
                </a:extLst>
              </a:tr>
              <a:tr h="506075">
                <a:tc gridSpan="2">
                  <a:txBody>
                    <a:bodyPr/>
                    <a:lstStyle/>
                    <a:p>
                      <a:r>
                        <a:rPr lang="en-US" dirty="0"/>
                        <a:t>Calendar Year Max $1000 per person</a:t>
                      </a:r>
                    </a:p>
                  </a:txBody>
                  <a:tcPr/>
                </a:tc>
                <a:tc hMerge="1">
                  <a:txBody>
                    <a:bodyPr/>
                    <a:lstStyle/>
                    <a:p>
                      <a:endParaRPr lang="en-US" dirty="0"/>
                    </a:p>
                  </a:txBody>
                  <a:tcPr/>
                </a:tc>
                <a:extLst>
                  <a:ext uri="{0D108BD9-81ED-4DB2-BD59-A6C34878D82A}">
                    <a16:rowId xmlns:a16="http://schemas.microsoft.com/office/drawing/2014/main" val="3844497996"/>
                  </a:ext>
                </a:extLst>
              </a:tr>
            </a:tbl>
          </a:graphicData>
        </a:graphic>
      </p:graphicFrame>
      <p:sp>
        <p:nvSpPr>
          <p:cNvPr id="6" name="Title 5">
            <a:extLst>
              <a:ext uri="{FF2B5EF4-FFF2-40B4-BE49-F238E27FC236}">
                <a16:creationId xmlns:a16="http://schemas.microsoft.com/office/drawing/2014/main" id="{45A7742B-B80D-C458-EF92-9FD554E93A64}"/>
              </a:ext>
            </a:extLst>
          </p:cNvPr>
          <p:cNvSpPr>
            <a:spLocks noGrp="1"/>
          </p:cNvSpPr>
          <p:nvPr>
            <p:ph type="title"/>
          </p:nvPr>
        </p:nvSpPr>
        <p:spPr/>
        <p:txBody>
          <a:bodyPr>
            <a:normAutofit fontScale="90000"/>
          </a:bodyPr>
          <a:lstStyle/>
          <a:p>
            <a:r>
              <a:rPr lang="en-US" dirty="0"/>
              <a:t>Dental Plans</a:t>
            </a:r>
          </a:p>
        </p:txBody>
      </p:sp>
      <p:sp>
        <p:nvSpPr>
          <p:cNvPr id="7" name="Slide Number Placeholder 6">
            <a:extLst>
              <a:ext uri="{FF2B5EF4-FFF2-40B4-BE49-F238E27FC236}">
                <a16:creationId xmlns:a16="http://schemas.microsoft.com/office/drawing/2014/main" id="{051E509E-D651-9330-0846-B8E07ED628FF}"/>
              </a:ext>
            </a:extLst>
          </p:cNvPr>
          <p:cNvSpPr>
            <a:spLocks noGrp="1"/>
          </p:cNvSpPr>
          <p:nvPr>
            <p:ph type="sldNum" sz="quarter" idx="10"/>
          </p:nvPr>
        </p:nvSpPr>
        <p:spPr/>
        <p:txBody>
          <a:bodyPr/>
          <a:lstStyle/>
          <a:p>
            <a:fld id="{DFE7FBF4-00CA-8F40-9FD9-E868D68D7670}" type="slidenum">
              <a:rPr lang="en-US" smtClean="0"/>
              <a:pPr/>
              <a:t>4</a:t>
            </a:fld>
            <a:endParaRPr lang="en-US" dirty="0"/>
          </a:p>
        </p:txBody>
      </p:sp>
      <p:sp>
        <p:nvSpPr>
          <p:cNvPr id="12" name="TextBox 11">
            <a:extLst>
              <a:ext uri="{FF2B5EF4-FFF2-40B4-BE49-F238E27FC236}">
                <a16:creationId xmlns:a16="http://schemas.microsoft.com/office/drawing/2014/main" id="{38A3B2BC-457D-16DC-E1DF-6F88C909CA99}"/>
              </a:ext>
            </a:extLst>
          </p:cNvPr>
          <p:cNvSpPr txBox="1"/>
          <p:nvPr/>
        </p:nvSpPr>
        <p:spPr>
          <a:xfrm>
            <a:off x="6691954" y="5158854"/>
            <a:ext cx="3939652" cy="369332"/>
          </a:xfrm>
          <a:prstGeom prst="rect">
            <a:avLst/>
          </a:prstGeom>
          <a:noFill/>
        </p:spPr>
        <p:txBody>
          <a:bodyPr wrap="square" rtlCol="0">
            <a:spAutoFit/>
          </a:bodyPr>
          <a:lstStyle/>
          <a:p>
            <a:r>
              <a:rPr lang="en-US" dirty="0"/>
              <a:t>Eligible dependents: up to age 26</a:t>
            </a:r>
          </a:p>
        </p:txBody>
      </p:sp>
    </p:spTree>
    <p:extLst>
      <p:ext uri="{BB962C8B-B14F-4D97-AF65-F5344CB8AC3E}">
        <p14:creationId xmlns:p14="http://schemas.microsoft.com/office/powerpoint/2010/main" val="2011523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81322E0-1B19-64D0-E7E3-5C4330D7DFB5}"/>
              </a:ext>
            </a:extLst>
          </p:cNvPr>
          <p:cNvSpPr>
            <a:spLocks noGrp="1"/>
          </p:cNvSpPr>
          <p:nvPr>
            <p:ph type="body" sz="quarter" idx="3"/>
          </p:nvPr>
        </p:nvSpPr>
        <p:spPr>
          <a:xfrm>
            <a:off x="1458411" y="1187313"/>
            <a:ext cx="9731466" cy="823912"/>
          </a:xfrm>
        </p:spPr>
        <p:txBody>
          <a:bodyPr>
            <a:normAutofit/>
          </a:bodyPr>
          <a:lstStyle/>
          <a:p>
            <a:pPr algn="ctr"/>
            <a:r>
              <a:rPr lang="en-US" dirty="0"/>
              <a:t>Blue 20/20 Materials only Access Network</a:t>
            </a:r>
          </a:p>
        </p:txBody>
      </p:sp>
      <p:graphicFrame>
        <p:nvGraphicFramePr>
          <p:cNvPr id="9" name="Content Placeholder 8">
            <a:extLst>
              <a:ext uri="{FF2B5EF4-FFF2-40B4-BE49-F238E27FC236}">
                <a16:creationId xmlns:a16="http://schemas.microsoft.com/office/drawing/2014/main" id="{4E0DC64D-91D7-55D3-EC59-D26141E0BBE1}"/>
              </a:ext>
            </a:extLst>
          </p:cNvPr>
          <p:cNvGraphicFramePr>
            <a:graphicFrameLocks noGrp="1"/>
          </p:cNvGraphicFramePr>
          <p:nvPr>
            <p:ph sz="quarter" idx="4"/>
            <p:extLst>
              <p:ext uri="{D42A27DB-BD31-4B8C-83A1-F6EECF244321}">
                <p14:modId xmlns:p14="http://schemas.microsoft.com/office/powerpoint/2010/main" val="678547448"/>
              </p:ext>
            </p:extLst>
          </p:nvPr>
        </p:nvGraphicFramePr>
        <p:xfrm>
          <a:off x="1944547" y="2011362"/>
          <a:ext cx="9245742" cy="2560635"/>
        </p:xfrm>
        <a:graphic>
          <a:graphicData uri="http://schemas.openxmlformats.org/drawingml/2006/table">
            <a:tbl>
              <a:tblPr firstRow="1" bandRow="1">
                <a:tableStyleId>{5C22544A-7EE6-4342-B048-85BDC9FD1C3A}</a:tableStyleId>
              </a:tblPr>
              <a:tblGrid>
                <a:gridCol w="3081914">
                  <a:extLst>
                    <a:ext uri="{9D8B030D-6E8A-4147-A177-3AD203B41FA5}">
                      <a16:colId xmlns:a16="http://schemas.microsoft.com/office/drawing/2014/main" val="313456169"/>
                    </a:ext>
                  </a:extLst>
                </a:gridCol>
                <a:gridCol w="3081914">
                  <a:extLst>
                    <a:ext uri="{9D8B030D-6E8A-4147-A177-3AD203B41FA5}">
                      <a16:colId xmlns:a16="http://schemas.microsoft.com/office/drawing/2014/main" val="3828158564"/>
                    </a:ext>
                  </a:extLst>
                </a:gridCol>
                <a:gridCol w="3081914">
                  <a:extLst>
                    <a:ext uri="{9D8B030D-6E8A-4147-A177-3AD203B41FA5}">
                      <a16:colId xmlns:a16="http://schemas.microsoft.com/office/drawing/2014/main" val="830439791"/>
                    </a:ext>
                  </a:extLst>
                </a:gridCol>
              </a:tblGrid>
              <a:tr h="512127">
                <a:tc>
                  <a:txBody>
                    <a:bodyPr/>
                    <a:lstStyle/>
                    <a:p>
                      <a:r>
                        <a:rPr lang="en-US" dirty="0"/>
                        <a:t>Benefit</a:t>
                      </a:r>
                    </a:p>
                  </a:txBody>
                  <a:tcPr/>
                </a:tc>
                <a:tc>
                  <a:txBody>
                    <a:bodyPr/>
                    <a:lstStyle/>
                    <a:p>
                      <a:r>
                        <a:rPr lang="en-US" dirty="0"/>
                        <a:t>Amount</a:t>
                      </a:r>
                    </a:p>
                  </a:txBody>
                  <a:tcPr/>
                </a:tc>
                <a:tc>
                  <a:txBody>
                    <a:bodyPr/>
                    <a:lstStyle/>
                    <a:p>
                      <a:r>
                        <a:rPr lang="en-US" dirty="0"/>
                        <a:t>Frequency</a:t>
                      </a:r>
                    </a:p>
                  </a:txBody>
                  <a:tcPr/>
                </a:tc>
                <a:extLst>
                  <a:ext uri="{0D108BD9-81ED-4DB2-BD59-A6C34878D82A}">
                    <a16:rowId xmlns:a16="http://schemas.microsoft.com/office/drawing/2014/main" val="440668312"/>
                  </a:ext>
                </a:extLst>
              </a:tr>
              <a:tr h="512127">
                <a:tc>
                  <a:txBody>
                    <a:bodyPr/>
                    <a:lstStyle/>
                    <a:p>
                      <a:r>
                        <a:rPr lang="en-US" dirty="0"/>
                        <a:t>Exam</a:t>
                      </a:r>
                    </a:p>
                  </a:txBody>
                  <a:tcPr anchor="ctr"/>
                </a:tc>
                <a:tc gridSpan="2">
                  <a:txBody>
                    <a:bodyPr/>
                    <a:lstStyle/>
                    <a:p>
                      <a:r>
                        <a:rPr lang="en-US" dirty="0"/>
                        <a:t>Not covered, coverage through medical plan </a:t>
                      </a:r>
                    </a:p>
                  </a:txBody>
                  <a:tcPr/>
                </a:tc>
                <a:tc hMerge="1">
                  <a:txBody>
                    <a:bodyPr/>
                    <a:lstStyle/>
                    <a:p>
                      <a:endParaRPr lang="en-US" dirty="0"/>
                    </a:p>
                  </a:txBody>
                  <a:tcPr/>
                </a:tc>
                <a:extLst>
                  <a:ext uri="{0D108BD9-81ED-4DB2-BD59-A6C34878D82A}">
                    <a16:rowId xmlns:a16="http://schemas.microsoft.com/office/drawing/2014/main" val="4178740058"/>
                  </a:ext>
                </a:extLst>
              </a:tr>
              <a:tr h="512127">
                <a:tc>
                  <a:txBody>
                    <a:bodyPr/>
                    <a:lstStyle/>
                    <a:p>
                      <a:r>
                        <a:rPr lang="en-US" dirty="0"/>
                        <a:t>Lens</a:t>
                      </a:r>
                    </a:p>
                  </a:txBody>
                  <a:tcPr anchor="ctr"/>
                </a:tc>
                <a:tc>
                  <a:txBody>
                    <a:bodyPr/>
                    <a:lstStyle/>
                    <a:p>
                      <a:r>
                        <a:rPr lang="en-US" dirty="0"/>
                        <a:t>$10 Copay</a:t>
                      </a:r>
                    </a:p>
                  </a:txBody>
                  <a:tcPr anchor="ctr"/>
                </a:tc>
                <a:tc>
                  <a:txBody>
                    <a:bodyPr/>
                    <a:lstStyle/>
                    <a:p>
                      <a:r>
                        <a:rPr lang="en-US" dirty="0"/>
                        <a:t>Once every 12 months</a:t>
                      </a:r>
                    </a:p>
                  </a:txBody>
                  <a:tcPr/>
                </a:tc>
                <a:extLst>
                  <a:ext uri="{0D108BD9-81ED-4DB2-BD59-A6C34878D82A}">
                    <a16:rowId xmlns:a16="http://schemas.microsoft.com/office/drawing/2014/main" val="3829093062"/>
                  </a:ext>
                </a:extLst>
              </a:tr>
              <a:tr h="512127">
                <a:tc>
                  <a:txBody>
                    <a:bodyPr/>
                    <a:lstStyle/>
                    <a:p>
                      <a:r>
                        <a:rPr lang="en-US" dirty="0"/>
                        <a:t>Frames Allowance</a:t>
                      </a:r>
                    </a:p>
                  </a:txBody>
                  <a:tcPr/>
                </a:tc>
                <a:tc>
                  <a:txBody>
                    <a:bodyPr/>
                    <a:lstStyle/>
                    <a:p>
                      <a:r>
                        <a:rPr lang="en-US" dirty="0"/>
                        <a:t>$150</a:t>
                      </a:r>
                    </a:p>
                  </a:txBody>
                  <a:tcPr anchor="ctr"/>
                </a:tc>
                <a:tc rowSpan="2">
                  <a:txBody>
                    <a:bodyPr/>
                    <a:lstStyle/>
                    <a:p>
                      <a:r>
                        <a:rPr lang="en-US" dirty="0"/>
                        <a:t>Once every 12 months</a:t>
                      </a:r>
                    </a:p>
                  </a:txBody>
                  <a:tcPr anchor="ctr"/>
                </a:tc>
                <a:extLst>
                  <a:ext uri="{0D108BD9-81ED-4DB2-BD59-A6C34878D82A}">
                    <a16:rowId xmlns:a16="http://schemas.microsoft.com/office/drawing/2014/main" val="1177093111"/>
                  </a:ext>
                </a:extLst>
              </a:tr>
              <a:tr h="512127">
                <a:tc>
                  <a:txBody>
                    <a:bodyPr/>
                    <a:lstStyle/>
                    <a:p>
                      <a:r>
                        <a:rPr lang="en-US" dirty="0"/>
                        <a:t>Contact Allowance</a:t>
                      </a:r>
                    </a:p>
                  </a:txBody>
                  <a:tcPr/>
                </a:tc>
                <a:tc>
                  <a:txBody>
                    <a:bodyPr/>
                    <a:lstStyle/>
                    <a:p>
                      <a:r>
                        <a:rPr lang="en-US" dirty="0"/>
                        <a:t>$150</a:t>
                      </a:r>
                    </a:p>
                  </a:txBody>
                  <a:tcPr anchor="ctr"/>
                </a:tc>
                <a:tc vMerge="1">
                  <a:txBody>
                    <a:bodyPr/>
                    <a:lstStyle/>
                    <a:p>
                      <a:endParaRPr lang="en-US" dirty="0"/>
                    </a:p>
                  </a:txBody>
                  <a:tcPr/>
                </a:tc>
                <a:extLst>
                  <a:ext uri="{0D108BD9-81ED-4DB2-BD59-A6C34878D82A}">
                    <a16:rowId xmlns:a16="http://schemas.microsoft.com/office/drawing/2014/main" val="988648866"/>
                  </a:ext>
                </a:extLst>
              </a:tr>
            </a:tbl>
          </a:graphicData>
        </a:graphic>
      </p:graphicFrame>
      <p:sp>
        <p:nvSpPr>
          <p:cNvPr id="6" name="Title 5">
            <a:extLst>
              <a:ext uri="{FF2B5EF4-FFF2-40B4-BE49-F238E27FC236}">
                <a16:creationId xmlns:a16="http://schemas.microsoft.com/office/drawing/2014/main" id="{866C2B59-6281-BD4E-25C8-00C454F4DE59}"/>
              </a:ext>
            </a:extLst>
          </p:cNvPr>
          <p:cNvSpPr>
            <a:spLocks noGrp="1"/>
          </p:cNvSpPr>
          <p:nvPr>
            <p:ph type="title"/>
          </p:nvPr>
        </p:nvSpPr>
        <p:spPr/>
        <p:txBody>
          <a:bodyPr>
            <a:normAutofit fontScale="90000"/>
          </a:bodyPr>
          <a:lstStyle/>
          <a:p>
            <a:r>
              <a:rPr lang="en-US" dirty="0"/>
              <a:t>Vison Rates</a:t>
            </a:r>
          </a:p>
        </p:txBody>
      </p:sp>
      <p:sp>
        <p:nvSpPr>
          <p:cNvPr id="7" name="Slide Number Placeholder 6">
            <a:extLst>
              <a:ext uri="{FF2B5EF4-FFF2-40B4-BE49-F238E27FC236}">
                <a16:creationId xmlns:a16="http://schemas.microsoft.com/office/drawing/2014/main" id="{DC2444A3-006D-AF24-3B94-67EBCAB7FDFA}"/>
              </a:ext>
            </a:extLst>
          </p:cNvPr>
          <p:cNvSpPr>
            <a:spLocks noGrp="1"/>
          </p:cNvSpPr>
          <p:nvPr>
            <p:ph type="sldNum" sz="quarter" idx="10"/>
          </p:nvPr>
        </p:nvSpPr>
        <p:spPr/>
        <p:txBody>
          <a:bodyPr/>
          <a:lstStyle/>
          <a:p>
            <a:fld id="{DFE7FBF4-00CA-8F40-9FD9-E868D68D7670}" type="slidenum">
              <a:rPr lang="en-US" smtClean="0"/>
              <a:pPr/>
              <a:t>5</a:t>
            </a:fld>
            <a:endParaRPr lang="en-US" dirty="0"/>
          </a:p>
        </p:txBody>
      </p:sp>
    </p:spTree>
    <p:extLst>
      <p:ext uri="{BB962C8B-B14F-4D97-AF65-F5344CB8AC3E}">
        <p14:creationId xmlns:p14="http://schemas.microsoft.com/office/powerpoint/2010/main" val="565218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E5A78-F2F9-9FD8-A768-A8A7156CAC63}"/>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8635A718-E530-C73D-BA9B-032005ACD09A}"/>
              </a:ext>
            </a:extLst>
          </p:cNvPr>
          <p:cNvSpPr>
            <a:spLocks noGrp="1"/>
          </p:cNvSpPr>
          <p:nvPr>
            <p:ph type="body" sz="quarter" idx="3"/>
          </p:nvPr>
        </p:nvSpPr>
        <p:spPr>
          <a:xfrm>
            <a:off x="1865745" y="1187313"/>
            <a:ext cx="9324131" cy="823912"/>
          </a:xfrm>
        </p:spPr>
        <p:txBody>
          <a:bodyPr>
            <a:normAutofit/>
          </a:bodyPr>
          <a:lstStyle/>
          <a:p>
            <a:pPr algn="ctr"/>
            <a:r>
              <a:rPr lang="en-US" dirty="0"/>
              <a:t>Blue 20/20 Materials only        Access Network</a:t>
            </a:r>
          </a:p>
        </p:txBody>
      </p:sp>
      <p:graphicFrame>
        <p:nvGraphicFramePr>
          <p:cNvPr id="9" name="Content Placeholder 8">
            <a:extLst>
              <a:ext uri="{FF2B5EF4-FFF2-40B4-BE49-F238E27FC236}">
                <a16:creationId xmlns:a16="http://schemas.microsoft.com/office/drawing/2014/main" id="{94430F27-5B64-FE1F-9F2D-2210E2B948CC}"/>
              </a:ext>
            </a:extLst>
          </p:cNvPr>
          <p:cNvGraphicFramePr>
            <a:graphicFrameLocks noGrp="1"/>
          </p:cNvGraphicFramePr>
          <p:nvPr>
            <p:ph sz="quarter" idx="4"/>
            <p:extLst>
              <p:ext uri="{D42A27DB-BD31-4B8C-83A1-F6EECF244321}">
                <p14:modId xmlns:p14="http://schemas.microsoft.com/office/powerpoint/2010/main" val="3231528059"/>
              </p:ext>
            </p:extLst>
          </p:nvPr>
        </p:nvGraphicFramePr>
        <p:xfrm>
          <a:off x="2253672" y="2011362"/>
          <a:ext cx="7978348" cy="2572215"/>
        </p:xfrm>
        <a:graphic>
          <a:graphicData uri="http://schemas.openxmlformats.org/drawingml/2006/table">
            <a:tbl>
              <a:tblPr firstRow="1" bandRow="1">
                <a:tableStyleId>{5C22544A-7EE6-4342-B048-85BDC9FD1C3A}</a:tableStyleId>
              </a:tblPr>
              <a:tblGrid>
                <a:gridCol w="3989174">
                  <a:extLst>
                    <a:ext uri="{9D8B030D-6E8A-4147-A177-3AD203B41FA5}">
                      <a16:colId xmlns:a16="http://schemas.microsoft.com/office/drawing/2014/main" val="3910249241"/>
                    </a:ext>
                  </a:extLst>
                </a:gridCol>
                <a:gridCol w="3989174">
                  <a:extLst>
                    <a:ext uri="{9D8B030D-6E8A-4147-A177-3AD203B41FA5}">
                      <a16:colId xmlns:a16="http://schemas.microsoft.com/office/drawing/2014/main" val="3056826710"/>
                    </a:ext>
                  </a:extLst>
                </a:gridCol>
              </a:tblGrid>
              <a:tr h="514443">
                <a:tc>
                  <a:txBody>
                    <a:bodyPr/>
                    <a:lstStyle/>
                    <a:p>
                      <a:pPr algn="ctr"/>
                      <a:r>
                        <a:rPr lang="en-US" dirty="0"/>
                        <a:t>Tier</a:t>
                      </a:r>
                    </a:p>
                  </a:txBody>
                  <a:tcPr anchor="ctr"/>
                </a:tc>
                <a:tc>
                  <a:txBody>
                    <a:bodyPr/>
                    <a:lstStyle/>
                    <a:p>
                      <a:pPr algn="ctr"/>
                      <a:r>
                        <a:rPr lang="en-US" dirty="0"/>
                        <a:t>Monthly Rate</a:t>
                      </a:r>
                    </a:p>
                  </a:txBody>
                  <a:tcPr anchor="ctr"/>
                </a:tc>
                <a:extLst>
                  <a:ext uri="{0D108BD9-81ED-4DB2-BD59-A6C34878D82A}">
                    <a16:rowId xmlns:a16="http://schemas.microsoft.com/office/drawing/2014/main" val="2849174136"/>
                  </a:ext>
                </a:extLst>
              </a:tr>
              <a:tr h="514443">
                <a:tc>
                  <a:txBody>
                    <a:bodyPr/>
                    <a:lstStyle/>
                    <a:p>
                      <a:r>
                        <a:rPr lang="en-US" dirty="0"/>
                        <a:t>Individual</a:t>
                      </a:r>
                    </a:p>
                  </a:txBody>
                  <a:tcPr/>
                </a:tc>
                <a:tc>
                  <a:txBody>
                    <a:bodyPr/>
                    <a:lstStyle/>
                    <a:p>
                      <a:pPr algn="ctr"/>
                      <a:r>
                        <a:rPr lang="en-US" dirty="0"/>
                        <a:t>$6.77</a:t>
                      </a:r>
                    </a:p>
                  </a:txBody>
                  <a:tcPr/>
                </a:tc>
                <a:extLst>
                  <a:ext uri="{0D108BD9-81ED-4DB2-BD59-A6C34878D82A}">
                    <a16:rowId xmlns:a16="http://schemas.microsoft.com/office/drawing/2014/main" val="3006980986"/>
                  </a:ext>
                </a:extLst>
              </a:tr>
              <a:tr h="514443">
                <a:tc>
                  <a:txBody>
                    <a:bodyPr/>
                    <a:lstStyle/>
                    <a:p>
                      <a:r>
                        <a:rPr lang="en-US" dirty="0"/>
                        <a:t>EE + Spouse</a:t>
                      </a:r>
                    </a:p>
                  </a:txBody>
                  <a:tcPr/>
                </a:tc>
                <a:tc>
                  <a:txBody>
                    <a:bodyPr/>
                    <a:lstStyle/>
                    <a:p>
                      <a:pPr algn="ctr"/>
                      <a:r>
                        <a:rPr lang="en-US" dirty="0"/>
                        <a:t>$11.51</a:t>
                      </a:r>
                    </a:p>
                  </a:txBody>
                  <a:tcPr/>
                </a:tc>
                <a:extLst>
                  <a:ext uri="{0D108BD9-81ED-4DB2-BD59-A6C34878D82A}">
                    <a16:rowId xmlns:a16="http://schemas.microsoft.com/office/drawing/2014/main" val="3789092644"/>
                  </a:ext>
                </a:extLst>
              </a:tr>
              <a:tr h="514443">
                <a:tc>
                  <a:txBody>
                    <a:bodyPr/>
                    <a:lstStyle/>
                    <a:p>
                      <a:r>
                        <a:rPr lang="en-US" dirty="0"/>
                        <a:t>EE + Child(ren)</a:t>
                      </a:r>
                    </a:p>
                  </a:txBody>
                  <a:tcPr/>
                </a:tc>
                <a:tc>
                  <a:txBody>
                    <a:bodyPr/>
                    <a:lstStyle/>
                    <a:p>
                      <a:pPr algn="ctr"/>
                      <a:r>
                        <a:rPr lang="en-US" dirty="0"/>
                        <a:t>$11.85</a:t>
                      </a:r>
                    </a:p>
                  </a:txBody>
                  <a:tcPr/>
                </a:tc>
                <a:extLst>
                  <a:ext uri="{0D108BD9-81ED-4DB2-BD59-A6C34878D82A}">
                    <a16:rowId xmlns:a16="http://schemas.microsoft.com/office/drawing/2014/main" val="4265517802"/>
                  </a:ext>
                </a:extLst>
              </a:tr>
              <a:tr h="514443">
                <a:tc>
                  <a:txBody>
                    <a:bodyPr/>
                    <a:lstStyle/>
                    <a:p>
                      <a:r>
                        <a:rPr lang="en-US" dirty="0"/>
                        <a:t>Family </a:t>
                      </a:r>
                    </a:p>
                  </a:txBody>
                  <a:tcPr/>
                </a:tc>
                <a:tc>
                  <a:txBody>
                    <a:bodyPr/>
                    <a:lstStyle/>
                    <a:p>
                      <a:pPr algn="ctr"/>
                      <a:r>
                        <a:rPr lang="en-US" dirty="0"/>
                        <a:t>$18.62</a:t>
                      </a:r>
                    </a:p>
                  </a:txBody>
                  <a:tcPr/>
                </a:tc>
                <a:extLst>
                  <a:ext uri="{0D108BD9-81ED-4DB2-BD59-A6C34878D82A}">
                    <a16:rowId xmlns:a16="http://schemas.microsoft.com/office/drawing/2014/main" val="2631399018"/>
                  </a:ext>
                </a:extLst>
              </a:tr>
            </a:tbl>
          </a:graphicData>
        </a:graphic>
      </p:graphicFrame>
      <p:sp>
        <p:nvSpPr>
          <p:cNvPr id="6" name="Title 5">
            <a:extLst>
              <a:ext uri="{FF2B5EF4-FFF2-40B4-BE49-F238E27FC236}">
                <a16:creationId xmlns:a16="http://schemas.microsoft.com/office/drawing/2014/main" id="{6974C03E-727E-F82E-914F-BB35D7EAAD1D}"/>
              </a:ext>
            </a:extLst>
          </p:cNvPr>
          <p:cNvSpPr>
            <a:spLocks noGrp="1"/>
          </p:cNvSpPr>
          <p:nvPr>
            <p:ph type="title"/>
          </p:nvPr>
        </p:nvSpPr>
        <p:spPr/>
        <p:txBody>
          <a:bodyPr>
            <a:normAutofit fontScale="90000"/>
          </a:bodyPr>
          <a:lstStyle/>
          <a:p>
            <a:r>
              <a:rPr lang="en-US" dirty="0"/>
              <a:t>Vision Rates FY’26</a:t>
            </a:r>
          </a:p>
        </p:txBody>
      </p:sp>
      <p:sp>
        <p:nvSpPr>
          <p:cNvPr id="7" name="Slide Number Placeholder 6">
            <a:extLst>
              <a:ext uri="{FF2B5EF4-FFF2-40B4-BE49-F238E27FC236}">
                <a16:creationId xmlns:a16="http://schemas.microsoft.com/office/drawing/2014/main" id="{F3EA1A8A-F973-CD2C-32F1-4CC1D6CD6F87}"/>
              </a:ext>
            </a:extLst>
          </p:cNvPr>
          <p:cNvSpPr>
            <a:spLocks noGrp="1"/>
          </p:cNvSpPr>
          <p:nvPr>
            <p:ph type="sldNum" sz="quarter" idx="10"/>
          </p:nvPr>
        </p:nvSpPr>
        <p:spPr/>
        <p:txBody>
          <a:bodyPr/>
          <a:lstStyle/>
          <a:p>
            <a:fld id="{DFE7FBF4-00CA-8F40-9FD9-E868D68D7670}" type="slidenum">
              <a:rPr lang="en-US" smtClean="0"/>
              <a:pPr/>
              <a:t>6</a:t>
            </a:fld>
            <a:endParaRPr lang="en-US" dirty="0"/>
          </a:p>
        </p:txBody>
      </p:sp>
      <p:sp>
        <p:nvSpPr>
          <p:cNvPr id="10" name="TextBox 9">
            <a:extLst>
              <a:ext uri="{FF2B5EF4-FFF2-40B4-BE49-F238E27FC236}">
                <a16:creationId xmlns:a16="http://schemas.microsoft.com/office/drawing/2014/main" id="{EB2E48DE-0E44-690C-0EB7-A545188C64EC}"/>
              </a:ext>
            </a:extLst>
          </p:cNvPr>
          <p:cNvSpPr txBox="1"/>
          <p:nvPr/>
        </p:nvSpPr>
        <p:spPr>
          <a:xfrm>
            <a:off x="2902424" y="4738554"/>
            <a:ext cx="6387152" cy="523220"/>
          </a:xfrm>
          <a:prstGeom prst="rect">
            <a:avLst/>
          </a:prstGeom>
          <a:noFill/>
        </p:spPr>
        <p:txBody>
          <a:bodyPr wrap="square" rtlCol="0">
            <a:spAutoFit/>
          </a:bodyPr>
          <a:lstStyle/>
          <a:p>
            <a:pPr algn="ctr"/>
            <a:r>
              <a:rPr lang="en-US" sz="2800" b="1" dirty="0"/>
              <a:t>Rates are guaranteed for 4 years</a:t>
            </a:r>
          </a:p>
        </p:txBody>
      </p:sp>
    </p:spTree>
    <p:extLst>
      <p:ext uri="{BB962C8B-B14F-4D97-AF65-F5344CB8AC3E}">
        <p14:creationId xmlns:p14="http://schemas.microsoft.com/office/powerpoint/2010/main" val="342326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97E2B69-CB44-1EB7-5812-294B1AE6BB07}"/>
              </a:ext>
            </a:extLst>
          </p:cNvPr>
          <p:cNvSpPr>
            <a:spLocks noGrp="1"/>
          </p:cNvSpPr>
          <p:nvPr>
            <p:ph type="body" idx="1"/>
          </p:nvPr>
        </p:nvSpPr>
        <p:spPr/>
        <p:txBody>
          <a:bodyPr>
            <a:normAutofit fontScale="92500"/>
          </a:bodyPr>
          <a:lstStyle/>
          <a:p>
            <a:pPr algn="ctr"/>
            <a:r>
              <a:rPr lang="en-US" dirty="0"/>
              <a:t>Medex 2 w/Prescription Drug Plan</a:t>
            </a:r>
          </a:p>
        </p:txBody>
      </p:sp>
      <p:sp>
        <p:nvSpPr>
          <p:cNvPr id="3" name="Content Placeholder 2">
            <a:extLst>
              <a:ext uri="{FF2B5EF4-FFF2-40B4-BE49-F238E27FC236}">
                <a16:creationId xmlns:a16="http://schemas.microsoft.com/office/drawing/2014/main" id="{E492825B-320E-83AC-366A-00F078E9B066}"/>
              </a:ext>
            </a:extLst>
          </p:cNvPr>
          <p:cNvSpPr>
            <a:spLocks noGrp="1"/>
          </p:cNvSpPr>
          <p:nvPr>
            <p:ph sz="half" idx="2"/>
          </p:nvPr>
        </p:nvSpPr>
        <p:spPr/>
        <p:txBody>
          <a:bodyPr>
            <a:normAutofit fontScale="92500" lnSpcReduction="20000"/>
          </a:bodyPr>
          <a:lstStyle/>
          <a:p>
            <a:r>
              <a:rPr lang="en-US" sz="2400" dirty="0"/>
              <a:t>No Plan Changes</a:t>
            </a:r>
          </a:p>
          <a:p>
            <a:r>
              <a:rPr lang="en-US" sz="2400" dirty="0"/>
              <a:t>18.93% Rate Increase</a:t>
            </a:r>
          </a:p>
          <a:p>
            <a:r>
              <a:rPr lang="en-US" sz="2400" dirty="0"/>
              <a:t>Retirees to pay $251.12 starting in December for the 1/1/26</a:t>
            </a:r>
          </a:p>
          <a:p>
            <a:r>
              <a:rPr lang="en-US" sz="2400" dirty="0"/>
              <a:t> renewal date.</a:t>
            </a:r>
          </a:p>
          <a:p>
            <a:r>
              <a:rPr lang="en-US" sz="2400" dirty="0"/>
              <a:t>$39.98 per month increase.</a:t>
            </a:r>
          </a:p>
          <a:p>
            <a:r>
              <a:rPr lang="en-US" sz="2400" dirty="0"/>
              <a:t>Rate increases on Prescription Drug Plan account for a large share of the increase.</a:t>
            </a:r>
          </a:p>
          <a:p>
            <a:endParaRPr lang="en-US" dirty="0"/>
          </a:p>
        </p:txBody>
      </p:sp>
      <p:sp>
        <p:nvSpPr>
          <p:cNvPr id="4" name="Text Placeholder 3">
            <a:extLst>
              <a:ext uri="{FF2B5EF4-FFF2-40B4-BE49-F238E27FC236}">
                <a16:creationId xmlns:a16="http://schemas.microsoft.com/office/drawing/2014/main" id="{0855F436-4BA1-3C6C-3FA4-0E6C079CB906}"/>
              </a:ext>
            </a:extLst>
          </p:cNvPr>
          <p:cNvSpPr>
            <a:spLocks noGrp="1"/>
          </p:cNvSpPr>
          <p:nvPr>
            <p:ph type="body" sz="quarter" idx="3"/>
          </p:nvPr>
        </p:nvSpPr>
        <p:spPr/>
        <p:txBody>
          <a:bodyPr/>
          <a:lstStyle/>
          <a:p>
            <a:pPr algn="ctr"/>
            <a:r>
              <a:rPr lang="en-US" dirty="0"/>
              <a:t>Medicare PPO Blue</a:t>
            </a:r>
          </a:p>
        </p:txBody>
      </p:sp>
      <p:sp>
        <p:nvSpPr>
          <p:cNvPr id="5" name="Content Placeholder 4">
            <a:extLst>
              <a:ext uri="{FF2B5EF4-FFF2-40B4-BE49-F238E27FC236}">
                <a16:creationId xmlns:a16="http://schemas.microsoft.com/office/drawing/2014/main" id="{6CCC081B-DE17-68FB-2567-15696628F5D2}"/>
              </a:ext>
            </a:extLst>
          </p:cNvPr>
          <p:cNvSpPr>
            <a:spLocks noGrp="1"/>
          </p:cNvSpPr>
          <p:nvPr>
            <p:ph sz="quarter" idx="4"/>
          </p:nvPr>
        </p:nvSpPr>
        <p:spPr/>
        <p:txBody>
          <a:bodyPr/>
          <a:lstStyle/>
          <a:p>
            <a:r>
              <a:rPr lang="en-US" sz="2400" dirty="0"/>
              <a:t>No Plan Changes</a:t>
            </a:r>
          </a:p>
          <a:p>
            <a:r>
              <a:rPr lang="en-US" sz="2400" dirty="0"/>
              <a:t>20.79% Rate Increase</a:t>
            </a:r>
          </a:p>
          <a:p>
            <a:r>
              <a:rPr lang="en-US" sz="2400" dirty="0"/>
              <a:t>Retirees to pay $265.12 starting in December for the 1/1/26 renewal date.</a:t>
            </a:r>
          </a:p>
          <a:p>
            <a:r>
              <a:rPr lang="en-US" sz="2400" dirty="0"/>
              <a:t>$45.62 per month increase</a:t>
            </a:r>
          </a:p>
          <a:p>
            <a:endParaRPr lang="en-US" dirty="0"/>
          </a:p>
        </p:txBody>
      </p:sp>
      <p:sp>
        <p:nvSpPr>
          <p:cNvPr id="6" name="Title 5">
            <a:extLst>
              <a:ext uri="{FF2B5EF4-FFF2-40B4-BE49-F238E27FC236}">
                <a16:creationId xmlns:a16="http://schemas.microsoft.com/office/drawing/2014/main" id="{3E219DAA-AD55-15DD-16C3-84F0EC6B0610}"/>
              </a:ext>
            </a:extLst>
          </p:cNvPr>
          <p:cNvSpPr>
            <a:spLocks noGrp="1"/>
          </p:cNvSpPr>
          <p:nvPr>
            <p:ph type="title"/>
          </p:nvPr>
        </p:nvSpPr>
        <p:spPr/>
        <p:txBody>
          <a:bodyPr>
            <a:normAutofit fontScale="90000"/>
          </a:bodyPr>
          <a:lstStyle/>
          <a:p>
            <a:r>
              <a:rPr lang="en-US" dirty="0"/>
              <a:t>2026 Retiree Renewal</a:t>
            </a:r>
          </a:p>
        </p:txBody>
      </p:sp>
      <p:sp>
        <p:nvSpPr>
          <p:cNvPr id="7" name="Slide Number Placeholder 6">
            <a:extLst>
              <a:ext uri="{FF2B5EF4-FFF2-40B4-BE49-F238E27FC236}">
                <a16:creationId xmlns:a16="http://schemas.microsoft.com/office/drawing/2014/main" id="{2DE84EAD-1C8D-C8E4-5981-396D173DC1A7}"/>
              </a:ext>
            </a:extLst>
          </p:cNvPr>
          <p:cNvSpPr>
            <a:spLocks noGrp="1"/>
          </p:cNvSpPr>
          <p:nvPr>
            <p:ph type="sldNum" sz="quarter" idx="10"/>
          </p:nvPr>
        </p:nvSpPr>
        <p:spPr/>
        <p:txBody>
          <a:bodyPr/>
          <a:lstStyle/>
          <a:p>
            <a:fld id="{DFE7FBF4-00CA-8F40-9FD9-E868D68D7670}" type="slidenum">
              <a:rPr lang="en-US" smtClean="0"/>
              <a:pPr/>
              <a:t>7</a:t>
            </a:fld>
            <a:endParaRPr lang="en-US" dirty="0"/>
          </a:p>
        </p:txBody>
      </p:sp>
    </p:spTree>
    <p:extLst>
      <p:ext uri="{BB962C8B-B14F-4D97-AF65-F5344CB8AC3E}">
        <p14:creationId xmlns:p14="http://schemas.microsoft.com/office/powerpoint/2010/main" val="2108596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E7F98-591E-7462-1043-27DBCF7D2C91}"/>
              </a:ext>
            </a:extLst>
          </p:cNvPr>
          <p:cNvSpPr>
            <a:spLocks noGrp="1"/>
          </p:cNvSpPr>
          <p:nvPr>
            <p:ph type="title"/>
          </p:nvPr>
        </p:nvSpPr>
        <p:spPr/>
        <p:txBody>
          <a:bodyPr>
            <a:normAutofit fontScale="90000"/>
          </a:bodyPr>
          <a:lstStyle/>
          <a:p>
            <a:r>
              <a:rPr lang="en-US" dirty="0"/>
              <a:t>2026 Cost Drivers on Medicare Plans</a:t>
            </a:r>
          </a:p>
        </p:txBody>
      </p:sp>
      <p:sp>
        <p:nvSpPr>
          <p:cNvPr id="3" name="Content Placeholder 2">
            <a:extLst>
              <a:ext uri="{FF2B5EF4-FFF2-40B4-BE49-F238E27FC236}">
                <a16:creationId xmlns:a16="http://schemas.microsoft.com/office/drawing/2014/main" id="{9466FB76-E800-053A-E7FF-AD724C02C6C0}"/>
              </a:ext>
            </a:extLst>
          </p:cNvPr>
          <p:cNvSpPr>
            <a:spLocks noGrp="1"/>
          </p:cNvSpPr>
          <p:nvPr>
            <p:ph idx="1"/>
          </p:nvPr>
        </p:nvSpPr>
        <p:spPr>
          <a:xfrm>
            <a:off x="838200" y="1253330"/>
            <a:ext cx="10515600" cy="4499287"/>
          </a:xfrm>
        </p:spPr>
        <p:txBody>
          <a:bodyPr>
            <a:normAutofit fontScale="77500" lnSpcReduction="20000"/>
          </a:bodyPr>
          <a:lstStyle/>
          <a:p>
            <a:pPr>
              <a:buFont typeface="Wingdings" panose="05000000000000000000" pitchFamily="2" charset="2"/>
              <a:buChar char="Ø"/>
            </a:pPr>
            <a:r>
              <a:rPr lang="en-US" sz="3200" dirty="0"/>
              <a:t>Increased Utilization on all plans combined with higher per unit costs.</a:t>
            </a:r>
          </a:p>
          <a:p>
            <a:pPr>
              <a:buFont typeface="Wingdings" panose="05000000000000000000" pitchFamily="2" charset="2"/>
              <a:buChar char="Ø"/>
            </a:pPr>
            <a:r>
              <a:rPr lang="en-US" sz="3200" dirty="0"/>
              <a:t>Inflation Reduction Act of 2022</a:t>
            </a:r>
          </a:p>
          <a:p>
            <a:pPr lvl="1">
              <a:buFont typeface="Wingdings" panose="05000000000000000000" pitchFamily="2" charset="2"/>
              <a:buChar char="v"/>
            </a:pPr>
            <a:r>
              <a:rPr lang="en-US" sz="2800" dirty="0"/>
              <a:t>Increasing deductibles for Medicare Part A, Part B and Part D.</a:t>
            </a:r>
          </a:p>
          <a:p>
            <a:pPr lvl="1">
              <a:buFont typeface="Wingdings" panose="05000000000000000000" pitchFamily="2" charset="2"/>
              <a:buChar char="v"/>
            </a:pPr>
            <a:r>
              <a:rPr lang="en-US" sz="2800" dirty="0"/>
              <a:t>Capping Out-of-Pocket prescription drug expenses at $2,100, with our member reaching this cap much earlier due to how this is accumulated being the greater of plan copays or Medicare D coinsurance levels </a:t>
            </a:r>
          </a:p>
          <a:p>
            <a:pPr lvl="1">
              <a:buFont typeface="Wingdings" panose="05000000000000000000" pitchFamily="2" charset="2"/>
              <a:buChar char="v"/>
            </a:pPr>
            <a:r>
              <a:rPr lang="en-US" sz="2800" dirty="0"/>
              <a:t>Shifting Prescription liability from Manufactures and Federal Government to the Health Carrier (BCBS and all other carriers)</a:t>
            </a:r>
          </a:p>
          <a:p>
            <a:pPr lvl="1">
              <a:buFont typeface="Wingdings" panose="05000000000000000000" pitchFamily="2" charset="2"/>
              <a:buChar char="v"/>
            </a:pPr>
            <a:r>
              <a:rPr lang="en-US" sz="2800" dirty="0"/>
              <a:t>Lower plan reimbursement rates from CMS (Centers for Medicare &amp; Medicaid Services) which leads to higher costs to by the plans</a:t>
            </a:r>
            <a:r>
              <a:rPr lang="en-US" sz="2400" dirty="0"/>
              <a:t>.</a:t>
            </a:r>
          </a:p>
          <a:p>
            <a:pPr marL="457200" lvl="1" indent="0">
              <a:buNone/>
            </a:pPr>
            <a:endParaRPr lang="en-US" sz="2400" dirty="0"/>
          </a:p>
          <a:p>
            <a:pPr marL="914400" lvl="2" indent="0">
              <a:buNone/>
            </a:pPr>
            <a:endParaRPr lang="en-US" dirty="0"/>
          </a:p>
          <a:p>
            <a:pPr lvl="1">
              <a:buFont typeface="Wingdings" panose="05000000000000000000" pitchFamily="2" charset="2"/>
              <a:buChar char="v"/>
            </a:pPr>
            <a:endParaRPr lang="en-US" dirty="0"/>
          </a:p>
        </p:txBody>
      </p:sp>
      <p:sp>
        <p:nvSpPr>
          <p:cNvPr id="4" name="Slide Number Placeholder 3">
            <a:extLst>
              <a:ext uri="{FF2B5EF4-FFF2-40B4-BE49-F238E27FC236}">
                <a16:creationId xmlns:a16="http://schemas.microsoft.com/office/drawing/2014/main" id="{490D3314-242D-8AD0-EC16-2F2BCED74EE6}"/>
              </a:ext>
            </a:extLst>
          </p:cNvPr>
          <p:cNvSpPr>
            <a:spLocks noGrp="1"/>
          </p:cNvSpPr>
          <p:nvPr>
            <p:ph type="sldNum" sz="quarter" idx="4"/>
          </p:nvPr>
        </p:nvSpPr>
        <p:spPr/>
        <p:txBody>
          <a:bodyPr/>
          <a:lstStyle/>
          <a:p>
            <a:fld id="{DFE7FBF4-00CA-8F40-9FD9-E868D68D7670}" type="slidenum">
              <a:rPr lang="en-US" smtClean="0"/>
              <a:pPr/>
              <a:t>8</a:t>
            </a:fld>
            <a:endParaRPr lang="en-US" dirty="0"/>
          </a:p>
        </p:txBody>
      </p:sp>
    </p:spTree>
    <p:extLst>
      <p:ext uri="{BB962C8B-B14F-4D97-AF65-F5344CB8AC3E}">
        <p14:creationId xmlns:p14="http://schemas.microsoft.com/office/powerpoint/2010/main" val="1416525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0AD0151-A4F4-4A36-41BA-C385127B11DA}"/>
              </a:ext>
            </a:extLst>
          </p:cNvPr>
          <p:cNvSpPr>
            <a:spLocks noGrp="1"/>
          </p:cNvSpPr>
          <p:nvPr>
            <p:ph type="body" sz="quarter" idx="3"/>
          </p:nvPr>
        </p:nvSpPr>
        <p:spPr>
          <a:xfrm>
            <a:off x="1089891" y="1187313"/>
            <a:ext cx="10099985" cy="823912"/>
          </a:xfrm>
        </p:spPr>
        <p:txBody>
          <a:bodyPr>
            <a:normAutofit/>
          </a:bodyPr>
          <a:lstStyle/>
          <a:p>
            <a:pPr algn="ctr"/>
            <a:r>
              <a:rPr lang="en-US" sz="3200" dirty="0"/>
              <a:t>2026</a:t>
            </a:r>
          </a:p>
        </p:txBody>
      </p:sp>
      <p:sp>
        <p:nvSpPr>
          <p:cNvPr id="5" name="Content Placeholder 4">
            <a:extLst>
              <a:ext uri="{FF2B5EF4-FFF2-40B4-BE49-F238E27FC236}">
                <a16:creationId xmlns:a16="http://schemas.microsoft.com/office/drawing/2014/main" id="{62D5EB6E-D191-387A-EEDB-4271028CB238}"/>
              </a:ext>
            </a:extLst>
          </p:cNvPr>
          <p:cNvSpPr>
            <a:spLocks noGrp="1"/>
          </p:cNvSpPr>
          <p:nvPr>
            <p:ph sz="quarter" idx="4"/>
          </p:nvPr>
        </p:nvSpPr>
        <p:spPr>
          <a:xfrm>
            <a:off x="1002125" y="1736202"/>
            <a:ext cx="10187752" cy="4386805"/>
          </a:xfrm>
        </p:spPr>
        <p:txBody>
          <a:bodyPr>
            <a:normAutofit fontScale="92500" lnSpcReduction="10000"/>
          </a:bodyPr>
          <a:lstStyle/>
          <a:p>
            <a:r>
              <a:rPr lang="en-US" sz="2400" dirty="0"/>
              <a:t>30 day supply $10/20/35 Copays</a:t>
            </a:r>
          </a:p>
          <a:p>
            <a:r>
              <a:rPr lang="en-US" sz="2400" dirty="0"/>
              <a:t>90 day Mail Order $20/40/70 Copays</a:t>
            </a:r>
          </a:p>
          <a:p>
            <a:r>
              <a:rPr lang="en-US" sz="2800" b="1" dirty="0"/>
              <a:t>Catastrophic Coverage</a:t>
            </a:r>
          </a:p>
          <a:p>
            <a:r>
              <a:rPr lang="en-US" sz="2400" i="1" dirty="0"/>
              <a:t>After your yearly out of pocket drug costs reach $2,100 you will pay nothing for the remainder of the plan year.</a:t>
            </a:r>
          </a:p>
          <a:p>
            <a:r>
              <a:rPr lang="en-US" sz="2400" i="1" dirty="0"/>
              <a:t>Due to accumulators calculating based the greater or the plan copays and Medicare levels, most retirees will reach this threshold without spending anywhere near the $2,100 threshold.</a:t>
            </a:r>
          </a:p>
          <a:p>
            <a:pPr marL="0" indent="0">
              <a:buNone/>
            </a:pPr>
            <a:r>
              <a:rPr lang="en-US" sz="2400" i="1" dirty="0"/>
              <a:t>* </a:t>
            </a:r>
            <a:r>
              <a:rPr lang="en-US" sz="2200" i="1" dirty="0"/>
              <a:t>In 2025 Concord had no increase in the Rx Plan while many others saw increases, due to many of these changes being implemented.</a:t>
            </a:r>
          </a:p>
          <a:p>
            <a:pPr marL="0" indent="0">
              <a:buNone/>
            </a:pPr>
            <a:endParaRPr lang="en-US" sz="2400" i="1" dirty="0"/>
          </a:p>
          <a:p>
            <a:pPr marL="0" indent="0">
              <a:buNone/>
            </a:pPr>
            <a:endParaRPr lang="en-US" dirty="0"/>
          </a:p>
        </p:txBody>
      </p:sp>
      <p:sp>
        <p:nvSpPr>
          <p:cNvPr id="6" name="Title 5">
            <a:extLst>
              <a:ext uri="{FF2B5EF4-FFF2-40B4-BE49-F238E27FC236}">
                <a16:creationId xmlns:a16="http://schemas.microsoft.com/office/drawing/2014/main" id="{FE23CCEA-9D7A-4290-8614-5E5A57DE320F}"/>
              </a:ext>
            </a:extLst>
          </p:cNvPr>
          <p:cNvSpPr>
            <a:spLocks noGrp="1"/>
          </p:cNvSpPr>
          <p:nvPr>
            <p:ph type="title"/>
          </p:nvPr>
        </p:nvSpPr>
        <p:spPr/>
        <p:txBody>
          <a:bodyPr>
            <a:normAutofit fontScale="90000"/>
          </a:bodyPr>
          <a:lstStyle/>
          <a:p>
            <a:r>
              <a:rPr lang="en-US" dirty="0"/>
              <a:t>Prescription Out of Pocket Changes That Impacted Rates</a:t>
            </a:r>
          </a:p>
        </p:txBody>
      </p:sp>
      <p:sp>
        <p:nvSpPr>
          <p:cNvPr id="7" name="Slide Number Placeholder 6">
            <a:extLst>
              <a:ext uri="{FF2B5EF4-FFF2-40B4-BE49-F238E27FC236}">
                <a16:creationId xmlns:a16="http://schemas.microsoft.com/office/drawing/2014/main" id="{2E91205D-2B86-9D68-8044-DE53989D36EC}"/>
              </a:ext>
            </a:extLst>
          </p:cNvPr>
          <p:cNvSpPr>
            <a:spLocks noGrp="1"/>
          </p:cNvSpPr>
          <p:nvPr>
            <p:ph type="sldNum" sz="quarter" idx="10"/>
          </p:nvPr>
        </p:nvSpPr>
        <p:spPr/>
        <p:txBody>
          <a:bodyPr/>
          <a:lstStyle/>
          <a:p>
            <a:fld id="{DFE7FBF4-00CA-8F40-9FD9-E868D68D7670}" type="slidenum">
              <a:rPr lang="en-US" smtClean="0"/>
              <a:pPr/>
              <a:t>9</a:t>
            </a:fld>
            <a:endParaRPr lang="en-US" dirty="0"/>
          </a:p>
        </p:txBody>
      </p:sp>
    </p:spTree>
    <p:extLst>
      <p:ext uri="{BB962C8B-B14F-4D97-AF65-F5344CB8AC3E}">
        <p14:creationId xmlns:p14="http://schemas.microsoft.com/office/powerpoint/2010/main" val="92201227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35ACDC011FFC4885793547CB12A06E" ma:contentTypeVersion="17" ma:contentTypeDescription="Create a new document." ma:contentTypeScope="" ma:versionID="77dcc18068ade69492557acc153ac6d6">
  <xsd:schema xmlns:xsd="http://www.w3.org/2001/XMLSchema" xmlns:xs="http://www.w3.org/2001/XMLSchema" xmlns:p="http://schemas.microsoft.com/office/2006/metadata/properties" xmlns:ns1="http://schemas.microsoft.com/sharepoint/v3" xmlns:ns2="853830e3-d866-48c1-9a9e-78f0c517967a" xmlns:ns3="9958edaa-5df2-49fb-af8c-290613d72db6" targetNamespace="http://schemas.microsoft.com/office/2006/metadata/properties" ma:root="true" ma:fieldsID="508a4b939d22c12295aa0f80b62baed5" ns1:_="" ns2:_="" ns3:_="">
    <xsd:import namespace="http://schemas.microsoft.com/sharepoint/v3"/>
    <xsd:import namespace="853830e3-d866-48c1-9a9e-78f0c517967a"/>
    <xsd:import namespace="9958edaa-5df2-49fb-af8c-290613d72db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1:_ip_UnifiedCompliancePolicyProperties" minOccurs="0"/>
                <xsd:element ref="ns1:_ip_UnifiedCompliancePolicyUIActio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bjectDetectorVersions" minOccurs="0"/>
                <xsd:element ref="ns2:MediaLengthInSecond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3830e3-d866-48c1-9a9e-78f0c51796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958edaa-5df2-49fb-af8c-290613d72db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64f9746e-b4c6-48b0-a5de-235a2b6a6c5a}" ma:internalName="TaxCatchAll" ma:showField="CatchAllData" ma:web="9958edaa-5df2-49fb-af8c-290613d72d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9958edaa-5df2-49fb-af8c-290613d72db6" xsi:nil="true"/>
    <_ip_UnifiedCompliancePolicyProperties xmlns="http://schemas.microsoft.com/sharepoint/v3" xsi:nil="true"/>
    <lcf76f155ced4ddcb4097134ff3c332f xmlns="853830e3-d866-48c1-9a9e-78f0c517967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9D70E28-5F67-4990-AA72-AA26441C6D7D}"/>
</file>

<file path=customXml/itemProps2.xml><?xml version="1.0" encoding="utf-8"?>
<ds:datastoreItem xmlns:ds="http://schemas.openxmlformats.org/officeDocument/2006/customXml" ds:itemID="{CFDB89E0-AF6D-415F-BC32-CF1F1C243742}"/>
</file>

<file path=customXml/itemProps3.xml><?xml version="1.0" encoding="utf-8"?>
<ds:datastoreItem xmlns:ds="http://schemas.openxmlformats.org/officeDocument/2006/customXml" ds:itemID="{74CC8EA6-1518-4F04-B681-49E66AAD7AEF}"/>
</file>

<file path=docProps/app.xml><?xml version="1.0" encoding="utf-8"?>
<Properties xmlns="http://schemas.openxmlformats.org/officeDocument/2006/extended-properties" xmlns:vt="http://schemas.openxmlformats.org/officeDocument/2006/docPropsVTypes">
  <Template/>
  <TotalTime>5181</TotalTime>
  <Words>2743</Words>
  <Application>Microsoft Office PowerPoint</Application>
  <PresentationFormat>Widescreen</PresentationFormat>
  <Paragraphs>338</Paragraphs>
  <Slides>17</Slides>
  <Notes>6</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17</vt:i4>
      </vt:variant>
    </vt:vector>
  </HeadingPairs>
  <TitlesOfParts>
    <vt:vector size="31" baseType="lpstr">
      <vt:lpstr>Malgun Gothic</vt:lpstr>
      <vt:lpstr>Arial</vt:lpstr>
      <vt:lpstr>Arial Narrow</vt:lpstr>
      <vt:lpstr>Bebas Neue</vt:lpstr>
      <vt:lpstr>Calibri</vt:lpstr>
      <vt:lpstr>DM Sans</vt:lpstr>
      <vt:lpstr>HelveticaNeueLT Std Lt Cn</vt:lpstr>
      <vt:lpstr>System Font Regular</vt:lpstr>
      <vt:lpstr>Times New Roman</vt:lpstr>
      <vt:lpstr>Wingdings</vt:lpstr>
      <vt:lpstr>1_Office Theme</vt:lpstr>
      <vt:lpstr>2_Office Theme</vt:lpstr>
      <vt:lpstr>3_Office Theme</vt:lpstr>
      <vt:lpstr>4_Office Theme</vt:lpstr>
      <vt:lpstr>   MIIA Health Benefits Trust   Retiree Information Session </vt:lpstr>
      <vt:lpstr>AGENDA</vt:lpstr>
      <vt:lpstr>Dental Rates 2026</vt:lpstr>
      <vt:lpstr>Dental Plans</vt:lpstr>
      <vt:lpstr>Vison Rates</vt:lpstr>
      <vt:lpstr>Vision Rates FY’26</vt:lpstr>
      <vt:lpstr>2026 Retiree Renewal</vt:lpstr>
      <vt:lpstr>2026 Cost Drivers on Medicare Plans</vt:lpstr>
      <vt:lpstr>Prescription Out of Pocket Changes That Impacted Rates</vt:lpstr>
      <vt:lpstr>PowerPoint Presentation</vt:lpstr>
      <vt:lpstr>PowerPoint Presentation</vt:lpstr>
      <vt:lpstr>PowerPoint Presentation</vt:lpstr>
      <vt:lpstr>PowerPoint Presentation</vt:lpstr>
      <vt:lpstr>PowerPoint Presentation</vt:lpstr>
      <vt:lpstr>PowerPoint Presentation</vt:lpstr>
      <vt:lpstr>Next Steps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TJ Tower</dc:creator>
  <cp:lastModifiedBy>Kerri Pochay</cp:lastModifiedBy>
  <cp:revision>99</cp:revision>
  <cp:lastPrinted>2021-06-07T17:40:34Z</cp:lastPrinted>
  <dcterms:created xsi:type="dcterms:W3CDTF">2020-12-15T20:07:44Z</dcterms:created>
  <dcterms:modified xsi:type="dcterms:W3CDTF">2025-10-20T23:44:40Z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0x010100D435ACDC011FFC4885793547CB12A06E</vt:lpwstr>
  </property>
</Properties>
</file>