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803" r:id="rId2"/>
    <p:sldId id="631" r:id="rId3"/>
    <p:sldId id="804" r:id="rId4"/>
    <p:sldId id="805" r:id="rId5"/>
    <p:sldId id="806" r:id="rId6"/>
    <p:sldId id="745" r:id="rId7"/>
    <p:sldId id="647" r:id="rId8"/>
    <p:sldId id="279" r:id="rId9"/>
    <p:sldId id="778" r:id="rId10"/>
    <p:sldId id="780" r:id="rId11"/>
    <p:sldId id="760" r:id="rId12"/>
    <p:sldId id="761" r:id="rId13"/>
    <p:sldId id="777" r:id="rId14"/>
    <p:sldId id="304" r:id="rId15"/>
    <p:sldId id="683" r:id="rId16"/>
    <p:sldId id="807" r:id="rId17"/>
    <p:sldId id="808" r:id="rId18"/>
    <p:sldId id="730" r:id="rId19"/>
    <p:sldId id="681" r:id="rId20"/>
    <p:sldId id="767" r:id="rId21"/>
    <p:sldId id="766" r:id="rId22"/>
    <p:sldId id="684" r:id="rId23"/>
    <p:sldId id="731" r:id="rId24"/>
    <p:sldId id="678" r:id="rId25"/>
    <p:sldId id="771" r:id="rId26"/>
    <p:sldId id="677" r:id="rId27"/>
    <p:sldId id="679" r:id="rId28"/>
    <p:sldId id="798" r:id="rId29"/>
    <p:sldId id="790" r:id="rId30"/>
    <p:sldId id="791" r:id="rId31"/>
    <p:sldId id="736" r:id="rId32"/>
    <p:sldId id="673" r:id="rId33"/>
    <p:sldId id="672" r:id="rId34"/>
    <p:sldId id="671" r:id="rId35"/>
    <p:sldId id="772" r:id="rId36"/>
    <p:sldId id="669" r:id="rId37"/>
    <p:sldId id="773" r:id="rId38"/>
    <p:sldId id="670" r:id="rId39"/>
    <p:sldId id="668" r:id="rId40"/>
    <p:sldId id="787" r:id="rId41"/>
    <p:sldId id="810" r:id="rId42"/>
    <p:sldId id="811" r:id="rId43"/>
    <p:sldId id="812" r:id="rId44"/>
    <p:sldId id="813" r:id="rId45"/>
    <p:sldId id="737" r:id="rId46"/>
    <p:sldId id="666" r:id="rId47"/>
    <p:sldId id="792" r:id="rId48"/>
    <p:sldId id="774" r:id="rId49"/>
    <p:sldId id="793" r:id="rId50"/>
    <p:sldId id="667" r:id="rId51"/>
    <p:sldId id="775" r:id="rId52"/>
    <p:sldId id="795" r:id="rId53"/>
    <p:sldId id="794" r:id="rId54"/>
    <p:sldId id="796" r:id="rId55"/>
    <p:sldId id="797" r:id="rId56"/>
    <p:sldId id="738" r:id="rId57"/>
    <p:sldId id="658" r:id="rId58"/>
    <p:sldId id="659" r:id="rId59"/>
    <p:sldId id="662" r:id="rId60"/>
    <p:sldId id="661" r:id="rId61"/>
    <p:sldId id="663" r:id="rId62"/>
    <p:sldId id="742" r:id="rId63"/>
    <p:sldId id="735" r:id="rId64"/>
    <p:sldId id="653" r:id="rId65"/>
    <p:sldId id="657" r:id="rId66"/>
    <p:sldId id="648" r:id="rId67"/>
    <p:sldId id="650" r:id="rId68"/>
    <p:sldId id="656" r:id="rId69"/>
    <p:sldId id="665" r:id="rId70"/>
    <p:sldId id="652" r:id="rId71"/>
    <p:sldId id="802" r:id="rId72"/>
    <p:sldId id="733" r:id="rId73"/>
    <p:sldId id="748" r:id="rId74"/>
    <p:sldId id="814" r:id="rId75"/>
    <p:sldId id="815" r:id="rId76"/>
    <p:sldId id="739" r:id="rId77"/>
    <p:sldId id="649" r:id="rId78"/>
    <p:sldId id="776" r:id="rId79"/>
    <p:sldId id="654" r:id="rId80"/>
    <p:sldId id="655" r:id="rId81"/>
    <p:sldId id="303" r:id="rId82"/>
    <p:sldId id="282" r:id="rId83"/>
    <p:sldId id="781" r:id="rId84"/>
    <p:sldId id="799" r:id="rId85"/>
    <p:sldId id="782" r:id="rId86"/>
    <p:sldId id="783" r:id="rId87"/>
    <p:sldId id="800" r:id="rId88"/>
    <p:sldId id="784"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E4F214-94CC-C1AB-E13A-8B1D253319E1}" name="Karina Gonthier" initials="KG" userId="a5d75c242288e856" providerId="Windows Live"/>
  <p188:author id="{A4386790-E305-A94F-9CE9-8F66761B6021}" name="Saleen Picard" initials="SP" userId="S::spicard@marketstreetresearch.com::a053da66-a69e-4a16-8f4d-8253db6c5384" providerId="AD"/>
  <p188:author id="{A75775E4-1408-BD8D-2844-ADF3275AC75F}" name="Stephanie Gonthier" initials="SG" userId="S::sgonthier@marketstreetresearch.com::ef9847d7-4dc3-4239-b794-e24d2288ff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vin Bell" initials="KB" lastIdx="6" clrIdx="0">
    <p:extLst>
      <p:ext uri="{19B8F6BF-5375-455C-9EA6-DF929625EA0E}">
        <p15:presenceInfo xmlns:p15="http://schemas.microsoft.com/office/powerpoint/2012/main" userId="Kevin Bell" providerId="None"/>
      </p:ext>
    </p:extLst>
  </p:cmAuthor>
  <p:cmAuthor id="2" name="Stephanie Gonthier" initials="SG" lastIdx="51" clrIdx="1">
    <p:extLst>
      <p:ext uri="{19B8F6BF-5375-455C-9EA6-DF929625EA0E}">
        <p15:presenceInfo xmlns:p15="http://schemas.microsoft.com/office/powerpoint/2012/main" userId="S::sgonthier@marketstreetresearch.com::ef9847d7-4dc3-4239-b794-e24d2288ff4a" providerId="AD"/>
      </p:ext>
    </p:extLst>
  </p:cmAuthor>
  <p:cmAuthor id="3" name="Saleen Picard" initials="SP" lastIdx="4" clrIdx="2">
    <p:extLst>
      <p:ext uri="{19B8F6BF-5375-455C-9EA6-DF929625EA0E}">
        <p15:presenceInfo xmlns:p15="http://schemas.microsoft.com/office/powerpoint/2012/main" userId="S::spicard@marketstreetresearch.com::a053da66-a69e-4a16-8f4d-8253db6c5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3C3"/>
    <a:srgbClr val="5EBBCE"/>
    <a:srgbClr val="01A6C7"/>
    <a:srgbClr val="2A5F95"/>
    <a:srgbClr val="0582FF"/>
    <a:srgbClr val="3D8EF1"/>
    <a:srgbClr val="387FC7"/>
    <a:srgbClr val="106FE2"/>
    <a:srgbClr val="438CF7"/>
    <a:srgbClr val="3F9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6318" autoAdjust="0"/>
  </p:normalViewPr>
  <p:slideViewPr>
    <p:cSldViewPr snapToGrid="0">
      <p:cViewPr varScale="1">
        <p:scale>
          <a:sx n="82" d="100"/>
          <a:sy n="82" d="100"/>
        </p:scale>
        <p:origin x="605" y="7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9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9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 Id="rId98"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469905-CDE5-4B1A-B76D-D4343476CC2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79F0DF9-F203-4015-9FBB-F4AF4B7F2468}">
      <dgm:prSet phldrT="[Text]" custT="1"/>
      <dgm:spPr>
        <a:solidFill>
          <a:srgbClr val="3F9FFF"/>
        </a:solidFill>
      </dgm:spPr>
      <dgm:t>
        <a:bodyPr/>
        <a:lstStyle/>
        <a:p>
          <a:pPr algn="l"/>
          <a:r>
            <a:rPr lang="en-US" sz="1400" b="1" dirty="0"/>
            <a:t>Not feel as if they belong at school </a:t>
          </a:r>
          <a:r>
            <a:rPr lang="en-US" sz="1400" b="0" dirty="0"/>
            <a:t>	</a:t>
          </a:r>
        </a:p>
      </dgm:t>
    </dgm:pt>
    <dgm:pt modelId="{42986D8C-FF23-4D22-BE80-669C0C238D5A}" type="parTrans" cxnId="{86C78479-9932-42EA-84B0-ECA83E997E00}">
      <dgm:prSet/>
      <dgm:spPr/>
      <dgm:t>
        <a:bodyPr/>
        <a:lstStyle/>
        <a:p>
          <a:pPr algn="ctr"/>
          <a:endParaRPr lang="en-US" sz="2000" b="0"/>
        </a:p>
      </dgm:t>
    </dgm:pt>
    <dgm:pt modelId="{A3D34837-6585-4C6D-9748-7A18980E5044}" type="sibTrans" cxnId="{86C78479-9932-42EA-84B0-ECA83E997E00}">
      <dgm:prSet/>
      <dgm:spPr/>
      <dgm:t>
        <a:bodyPr/>
        <a:lstStyle/>
        <a:p>
          <a:pPr algn="ctr"/>
          <a:endParaRPr lang="en-US" sz="2000" b="0"/>
        </a:p>
      </dgm:t>
    </dgm:pt>
    <dgm:pt modelId="{5C6D1D6E-0B91-42C7-A6E1-90A4A442CCDB}">
      <dgm:prSet phldrT="[Text]" custT="1"/>
      <dgm:spPr>
        <a:solidFill>
          <a:srgbClr val="438CF7"/>
        </a:solidFill>
      </dgm:spPr>
      <dgm:t>
        <a:bodyPr/>
        <a:lstStyle/>
        <a:p>
          <a:pPr algn="l"/>
          <a:r>
            <a:rPr lang="en-US" sz="1400" b="1" dirty="0"/>
            <a:t>Be bullied</a:t>
          </a:r>
        </a:p>
      </dgm:t>
    </dgm:pt>
    <dgm:pt modelId="{A865E0BA-1600-4E75-9C4E-A4B8A27A0A34}" type="parTrans" cxnId="{3A259670-2A7F-4BAE-B5AB-F32859F5FB4C}">
      <dgm:prSet/>
      <dgm:spPr/>
      <dgm:t>
        <a:bodyPr/>
        <a:lstStyle/>
        <a:p>
          <a:pPr algn="ctr"/>
          <a:endParaRPr lang="en-US" sz="2000" b="0"/>
        </a:p>
      </dgm:t>
    </dgm:pt>
    <dgm:pt modelId="{3DC69CC2-2F03-4E3F-B690-EFC8DA520C04}" type="sibTrans" cxnId="{3A259670-2A7F-4BAE-B5AB-F32859F5FB4C}">
      <dgm:prSet/>
      <dgm:spPr/>
      <dgm:t>
        <a:bodyPr/>
        <a:lstStyle/>
        <a:p>
          <a:pPr algn="ctr"/>
          <a:endParaRPr lang="en-US" sz="2000" b="0"/>
        </a:p>
      </dgm:t>
    </dgm:pt>
    <dgm:pt modelId="{1AC3C8A4-66C4-4CEF-9695-F7C9D0E9742F}">
      <dgm:prSet custT="1"/>
      <dgm:spPr>
        <a:solidFill>
          <a:srgbClr val="0582FF"/>
        </a:solidFill>
      </dgm:spPr>
      <dgm:t>
        <a:bodyPr/>
        <a:lstStyle/>
        <a:p>
          <a:pPr algn="l"/>
          <a:r>
            <a:rPr lang="en-US" sz="1400" b="1" dirty="0"/>
            <a:t>Be sexually harassed </a:t>
          </a:r>
        </a:p>
      </dgm:t>
    </dgm:pt>
    <dgm:pt modelId="{6C2103C2-6E8C-480C-972A-2CED553AC31D}" type="parTrans" cxnId="{261262C2-A792-4705-943E-00AD116DCB5E}">
      <dgm:prSet/>
      <dgm:spPr/>
      <dgm:t>
        <a:bodyPr/>
        <a:lstStyle/>
        <a:p>
          <a:pPr algn="ctr"/>
          <a:endParaRPr lang="en-US" sz="2000" b="0"/>
        </a:p>
      </dgm:t>
    </dgm:pt>
    <dgm:pt modelId="{6908384B-9206-495E-A0B9-E99A3D7AD069}" type="sibTrans" cxnId="{261262C2-A792-4705-943E-00AD116DCB5E}">
      <dgm:prSet/>
      <dgm:spPr/>
      <dgm:t>
        <a:bodyPr/>
        <a:lstStyle/>
        <a:p>
          <a:pPr algn="ctr"/>
          <a:endParaRPr lang="en-US" sz="2000" b="0"/>
        </a:p>
      </dgm:t>
    </dgm:pt>
    <dgm:pt modelId="{A7AE1BDF-7C53-451E-B8B7-51D07BA93B07}">
      <dgm:prSet custT="1"/>
      <dgm:spPr>
        <a:solidFill>
          <a:srgbClr val="106FE2"/>
        </a:solidFill>
      </dgm:spPr>
      <dgm:t>
        <a:bodyPr/>
        <a:lstStyle/>
        <a:p>
          <a:pPr algn="l"/>
          <a:r>
            <a:rPr lang="en-US" sz="1400" b="1" dirty="0"/>
            <a:t>Be depressed</a:t>
          </a:r>
          <a:r>
            <a:rPr lang="en-US" sz="1400" b="0" dirty="0"/>
            <a:t> </a:t>
          </a:r>
        </a:p>
      </dgm:t>
    </dgm:pt>
    <dgm:pt modelId="{6CBC40D8-35EA-4F34-B96D-9F1DD0B54741}" type="parTrans" cxnId="{073469C4-B205-4D83-8661-4425B829DF85}">
      <dgm:prSet/>
      <dgm:spPr/>
      <dgm:t>
        <a:bodyPr/>
        <a:lstStyle/>
        <a:p>
          <a:pPr algn="ctr"/>
          <a:endParaRPr lang="en-US" sz="2000" b="0"/>
        </a:p>
      </dgm:t>
    </dgm:pt>
    <dgm:pt modelId="{E16D2B35-3A8A-4B28-A130-DDB93BD43905}" type="sibTrans" cxnId="{073469C4-B205-4D83-8661-4425B829DF85}">
      <dgm:prSet/>
      <dgm:spPr/>
      <dgm:t>
        <a:bodyPr/>
        <a:lstStyle/>
        <a:p>
          <a:pPr algn="ctr"/>
          <a:endParaRPr lang="en-US" sz="2000" b="0"/>
        </a:p>
      </dgm:t>
    </dgm:pt>
    <dgm:pt modelId="{A41B1B03-10F3-4BBB-BDD8-C0C5160D39AF}">
      <dgm:prSet custT="1"/>
      <dgm:spPr>
        <a:solidFill>
          <a:schemeClr val="accent4"/>
        </a:solidFill>
      </dgm:spPr>
      <dgm:t>
        <a:bodyPr/>
        <a:lstStyle/>
        <a:p>
          <a:pPr algn="l"/>
          <a:r>
            <a:rPr lang="en-US" sz="1400" b="1" dirty="0"/>
            <a:t>Self-harm</a:t>
          </a:r>
          <a:r>
            <a:rPr lang="en-US" sz="1400" b="0" dirty="0"/>
            <a:t> </a:t>
          </a:r>
        </a:p>
      </dgm:t>
    </dgm:pt>
    <dgm:pt modelId="{A095209A-DF27-49EB-9675-8FF2BCA0061A}" type="parTrans" cxnId="{37726CB8-193E-450C-B1FD-E6DDA2C7903C}">
      <dgm:prSet/>
      <dgm:spPr/>
      <dgm:t>
        <a:bodyPr/>
        <a:lstStyle/>
        <a:p>
          <a:pPr algn="ctr"/>
          <a:endParaRPr lang="en-US" sz="2000" b="0"/>
        </a:p>
      </dgm:t>
    </dgm:pt>
    <dgm:pt modelId="{8D4AD7A7-1C2E-4BC5-82F5-CD7F6DA0DB49}" type="sibTrans" cxnId="{37726CB8-193E-450C-B1FD-E6DDA2C7903C}">
      <dgm:prSet/>
      <dgm:spPr/>
      <dgm:t>
        <a:bodyPr/>
        <a:lstStyle/>
        <a:p>
          <a:pPr algn="ctr"/>
          <a:endParaRPr lang="en-US" sz="2000" b="0"/>
        </a:p>
      </dgm:t>
    </dgm:pt>
    <dgm:pt modelId="{5383C7B3-52E2-4522-BC1F-7770BED69074}">
      <dgm:prSet custT="1"/>
      <dgm:spPr>
        <a:solidFill>
          <a:schemeClr val="accent4">
            <a:lumMod val="75000"/>
          </a:schemeClr>
        </a:solidFill>
      </dgm:spPr>
      <dgm:t>
        <a:bodyPr/>
        <a:lstStyle/>
        <a:p>
          <a:pPr algn="l"/>
          <a:r>
            <a:rPr lang="en-US" sz="1400" b="1" dirty="0"/>
            <a:t>Consider suicide </a:t>
          </a:r>
        </a:p>
      </dgm:t>
    </dgm:pt>
    <dgm:pt modelId="{131F5B79-1585-4AEE-A4A5-3CDABFD3EF5E}" type="parTrans" cxnId="{1181F492-B76D-4753-AC29-CD7370BF0084}">
      <dgm:prSet/>
      <dgm:spPr/>
      <dgm:t>
        <a:bodyPr/>
        <a:lstStyle/>
        <a:p>
          <a:pPr algn="ctr"/>
          <a:endParaRPr lang="en-US" sz="2000" b="0"/>
        </a:p>
      </dgm:t>
    </dgm:pt>
    <dgm:pt modelId="{9D9D90BD-4B51-4ED3-A04B-67D8FBA997ED}" type="sibTrans" cxnId="{1181F492-B76D-4753-AC29-CD7370BF0084}">
      <dgm:prSet/>
      <dgm:spPr/>
      <dgm:t>
        <a:bodyPr/>
        <a:lstStyle/>
        <a:p>
          <a:pPr algn="ctr"/>
          <a:endParaRPr lang="en-US" sz="2000" b="0"/>
        </a:p>
      </dgm:t>
    </dgm:pt>
    <dgm:pt modelId="{954B21A8-3C18-4281-9901-0E2A09F3CB6B}" type="pres">
      <dgm:prSet presAssocID="{F4469905-CDE5-4B1A-B76D-D4343476CC2A}" presName="Name0" presStyleCnt="0">
        <dgm:presLayoutVars>
          <dgm:chMax val="7"/>
          <dgm:chPref val="7"/>
          <dgm:dir/>
        </dgm:presLayoutVars>
      </dgm:prSet>
      <dgm:spPr/>
    </dgm:pt>
    <dgm:pt modelId="{80A3AF0C-BD6B-4830-8EF9-DB6465C2F5D5}" type="pres">
      <dgm:prSet presAssocID="{F4469905-CDE5-4B1A-B76D-D4343476CC2A}" presName="Name1" presStyleCnt="0"/>
      <dgm:spPr/>
    </dgm:pt>
    <dgm:pt modelId="{74811D4A-04C7-4289-8D76-35DA78AFE024}" type="pres">
      <dgm:prSet presAssocID="{F4469905-CDE5-4B1A-B76D-D4343476CC2A}" presName="cycle" presStyleCnt="0"/>
      <dgm:spPr/>
    </dgm:pt>
    <dgm:pt modelId="{1B8DE1C9-2D99-4C52-A5AC-875A21726E92}" type="pres">
      <dgm:prSet presAssocID="{F4469905-CDE5-4B1A-B76D-D4343476CC2A}" presName="srcNode" presStyleLbl="node1" presStyleIdx="0" presStyleCnt="6"/>
      <dgm:spPr/>
    </dgm:pt>
    <dgm:pt modelId="{ECEC5698-CA39-44CB-A7C9-A5C2A2E76085}" type="pres">
      <dgm:prSet presAssocID="{F4469905-CDE5-4B1A-B76D-D4343476CC2A}" presName="conn" presStyleLbl="parChTrans1D2" presStyleIdx="0" presStyleCnt="1"/>
      <dgm:spPr/>
    </dgm:pt>
    <dgm:pt modelId="{A89951EC-692C-415F-AFF4-2DA807738D28}" type="pres">
      <dgm:prSet presAssocID="{F4469905-CDE5-4B1A-B76D-D4343476CC2A}" presName="extraNode" presStyleLbl="node1" presStyleIdx="0" presStyleCnt="6"/>
      <dgm:spPr/>
    </dgm:pt>
    <dgm:pt modelId="{C537F6C2-9596-43F3-951C-2FD081EAA464}" type="pres">
      <dgm:prSet presAssocID="{F4469905-CDE5-4B1A-B76D-D4343476CC2A}" presName="dstNode" presStyleLbl="node1" presStyleIdx="0" presStyleCnt="6"/>
      <dgm:spPr/>
    </dgm:pt>
    <dgm:pt modelId="{E308A7FD-CD0C-4B9D-AACE-A6BC27E68834}" type="pres">
      <dgm:prSet presAssocID="{679F0DF9-F203-4015-9FBB-F4AF4B7F2468}" presName="text_1" presStyleLbl="node1" presStyleIdx="0" presStyleCnt="6" custScaleY="123419">
        <dgm:presLayoutVars>
          <dgm:bulletEnabled val="1"/>
        </dgm:presLayoutVars>
      </dgm:prSet>
      <dgm:spPr/>
    </dgm:pt>
    <dgm:pt modelId="{BFB9DDE3-7F15-4EFE-868B-0E263FB7B78C}" type="pres">
      <dgm:prSet presAssocID="{679F0DF9-F203-4015-9FBB-F4AF4B7F2468}" presName="accent_1" presStyleCnt="0"/>
      <dgm:spPr/>
    </dgm:pt>
    <dgm:pt modelId="{39B8233F-237D-41B2-B3DB-20064AE17609}" type="pres">
      <dgm:prSet presAssocID="{679F0DF9-F203-4015-9FBB-F4AF4B7F2468}" presName="accentRepeatNode" presStyleLbl="solidFgAcc1" presStyleIdx="0" presStyleCnt="6"/>
      <dgm:spPr>
        <a:ln>
          <a:solidFill>
            <a:schemeClr val="accent4"/>
          </a:solidFill>
        </a:ln>
      </dgm:spPr>
    </dgm:pt>
    <dgm:pt modelId="{8A301B3A-5AAC-4E4B-857A-0B789649720E}" type="pres">
      <dgm:prSet presAssocID="{5C6D1D6E-0B91-42C7-A6E1-90A4A442CCDB}" presName="text_2" presStyleLbl="node1" presStyleIdx="1" presStyleCnt="6" custScaleY="132001">
        <dgm:presLayoutVars>
          <dgm:bulletEnabled val="1"/>
        </dgm:presLayoutVars>
      </dgm:prSet>
      <dgm:spPr/>
    </dgm:pt>
    <dgm:pt modelId="{64A83A08-F886-4C60-840D-14EFB2F7D8CF}" type="pres">
      <dgm:prSet presAssocID="{5C6D1D6E-0B91-42C7-A6E1-90A4A442CCDB}" presName="accent_2" presStyleCnt="0"/>
      <dgm:spPr/>
    </dgm:pt>
    <dgm:pt modelId="{76E88759-9EFC-4CF7-835E-EF0EDEFF652F}" type="pres">
      <dgm:prSet presAssocID="{5C6D1D6E-0B91-42C7-A6E1-90A4A442CCDB}" presName="accentRepeatNode" presStyleLbl="solidFgAcc1" presStyleIdx="1" presStyleCnt="6"/>
      <dgm:spPr>
        <a:ln>
          <a:solidFill>
            <a:schemeClr val="accent4"/>
          </a:solidFill>
        </a:ln>
      </dgm:spPr>
    </dgm:pt>
    <dgm:pt modelId="{9BE739C1-CDF4-47B7-ADED-1D614A3D14C8}" type="pres">
      <dgm:prSet presAssocID="{1AC3C8A4-66C4-4CEF-9695-F7C9D0E9742F}" presName="text_3" presStyleLbl="node1" presStyleIdx="2" presStyleCnt="6" custScaleY="127505">
        <dgm:presLayoutVars>
          <dgm:bulletEnabled val="1"/>
        </dgm:presLayoutVars>
      </dgm:prSet>
      <dgm:spPr/>
    </dgm:pt>
    <dgm:pt modelId="{1A3011A9-7B7C-46A0-887E-5040637C6328}" type="pres">
      <dgm:prSet presAssocID="{1AC3C8A4-66C4-4CEF-9695-F7C9D0E9742F}" presName="accent_3" presStyleCnt="0"/>
      <dgm:spPr/>
    </dgm:pt>
    <dgm:pt modelId="{1A77B5AB-4BED-42B9-8C32-C336432F2117}" type="pres">
      <dgm:prSet presAssocID="{1AC3C8A4-66C4-4CEF-9695-F7C9D0E9742F}" presName="accentRepeatNode" presStyleLbl="solidFgAcc1" presStyleIdx="2" presStyleCnt="6"/>
      <dgm:spPr>
        <a:ln>
          <a:solidFill>
            <a:schemeClr val="accent2">
              <a:lumMod val="60000"/>
              <a:lumOff val="40000"/>
            </a:schemeClr>
          </a:solidFill>
        </a:ln>
      </dgm:spPr>
    </dgm:pt>
    <dgm:pt modelId="{02B21044-39FB-45E2-8E73-7EF84C1B5670}" type="pres">
      <dgm:prSet presAssocID="{A7AE1BDF-7C53-451E-B8B7-51D07BA93B07}" presName="text_4" presStyleLbl="node1" presStyleIdx="3" presStyleCnt="6" custScaleY="124312">
        <dgm:presLayoutVars>
          <dgm:bulletEnabled val="1"/>
        </dgm:presLayoutVars>
      </dgm:prSet>
      <dgm:spPr/>
    </dgm:pt>
    <dgm:pt modelId="{FB496396-606E-4D30-94D3-2218D7B87A2D}" type="pres">
      <dgm:prSet presAssocID="{A7AE1BDF-7C53-451E-B8B7-51D07BA93B07}" presName="accent_4" presStyleCnt="0"/>
      <dgm:spPr/>
    </dgm:pt>
    <dgm:pt modelId="{991E5CD7-94D1-427E-A8AC-75C71809C3B3}" type="pres">
      <dgm:prSet presAssocID="{A7AE1BDF-7C53-451E-B8B7-51D07BA93B07}" presName="accentRepeatNode" presStyleLbl="solidFgAcc1" presStyleIdx="3" presStyleCnt="6"/>
      <dgm:spPr>
        <a:ln>
          <a:solidFill>
            <a:schemeClr val="accent4"/>
          </a:solidFill>
        </a:ln>
      </dgm:spPr>
    </dgm:pt>
    <dgm:pt modelId="{B1405E51-B739-46D4-8F50-874682CF8176}" type="pres">
      <dgm:prSet presAssocID="{A41B1B03-10F3-4BBB-BDD8-C0C5160D39AF}" presName="text_5" presStyleLbl="node1" presStyleIdx="4" presStyleCnt="6" custScaleY="127098">
        <dgm:presLayoutVars>
          <dgm:bulletEnabled val="1"/>
        </dgm:presLayoutVars>
      </dgm:prSet>
      <dgm:spPr/>
    </dgm:pt>
    <dgm:pt modelId="{0B533184-2FE7-4C47-ABA1-109C3346CFED}" type="pres">
      <dgm:prSet presAssocID="{A41B1B03-10F3-4BBB-BDD8-C0C5160D39AF}" presName="accent_5" presStyleCnt="0"/>
      <dgm:spPr/>
    </dgm:pt>
    <dgm:pt modelId="{9D8CF1E8-9ACC-4206-865D-85AD06B0EDB0}" type="pres">
      <dgm:prSet presAssocID="{A41B1B03-10F3-4BBB-BDD8-C0C5160D39AF}" presName="accentRepeatNode" presStyleLbl="solidFgAcc1" presStyleIdx="4" presStyleCnt="6"/>
      <dgm:spPr>
        <a:ln>
          <a:solidFill>
            <a:schemeClr val="accent4"/>
          </a:solidFill>
        </a:ln>
      </dgm:spPr>
    </dgm:pt>
    <dgm:pt modelId="{7D13DFA1-D5C8-4925-AF23-3541A0B2BA10}" type="pres">
      <dgm:prSet presAssocID="{5383C7B3-52E2-4522-BC1F-7770BED69074}" presName="text_6" presStyleLbl="node1" presStyleIdx="5" presStyleCnt="6" custScaleY="125046">
        <dgm:presLayoutVars>
          <dgm:bulletEnabled val="1"/>
        </dgm:presLayoutVars>
      </dgm:prSet>
      <dgm:spPr/>
    </dgm:pt>
    <dgm:pt modelId="{4B376864-1601-473F-9210-12740B788E21}" type="pres">
      <dgm:prSet presAssocID="{5383C7B3-52E2-4522-BC1F-7770BED69074}" presName="accent_6" presStyleCnt="0"/>
      <dgm:spPr/>
    </dgm:pt>
    <dgm:pt modelId="{252FA5BA-29ED-4595-AA94-E6A6E7CCFE47}" type="pres">
      <dgm:prSet presAssocID="{5383C7B3-52E2-4522-BC1F-7770BED69074}" presName="accentRepeatNode" presStyleLbl="solidFgAcc1" presStyleIdx="5" presStyleCnt="6"/>
      <dgm:spPr>
        <a:ln>
          <a:solidFill>
            <a:srgbClr val="2A5F95"/>
          </a:solidFill>
        </a:ln>
      </dgm:spPr>
    </dgm:pt>
  </dgm:ptLst>
  <dgm:cxnLst>
    <dgm:cxn modelId="{705B9F1C-0C18-4D59-9EA4-AC7D44DA2231}" type="presOf" srcId="{5383C7B3-52E2-4522-BC1F-7770BED69074}" destId="{7D13DFA1-D5C8-4925-AF23-3541A0B2BA10}" srcOrd="0" destOrd="0" presId="urn:microsoft.com/office/officeart/2008/layout/VerticalCurvedList"/>
    <dgm:cxn modelId="{7CEFF624-C7B6-47B3-94DB-76B68EBC1758}" type="presOf" srcId="{A41B1B03-10F3-4BBB-BDD8-C0C5160D39AF}" destId="{B1405E51-B739-46D4-8F50-874682CF8176}" srcOrd="0" destOrd="0" presId="urn:microsoft.com/office/officeart/2008/layout/VerticalCurvedList"/>
    <dgm:cxn modelId="{DF726534-E9AC-40F4-971A-B313DB744B14}" type="presOf" srcId="{1AC3C8A4-66C4-4CEF-9695-F7C9D0E9742F}" destId="{9BE739C1-CDF4-47B7-ADED-1D614A3D14C8}" srcOrd="0" destOrd="0" presId="urn:microsoft.com/office/officeart/2008/layout/VerticalCurvedList"/>
    <dgm:cxn modelId="{F46DC241-68DA-4D36-BABD-6427619423B5}" type="presOf" srcId="{A7AE1BDF-7C53-451E-B8B7-51D07BA93B07}" destId="{02B21044-39FB-45E2-8E73-7EF84C1B5670}" srcOrd="0" destOrd="0" presId="urn:microsoft.com/office/officeart/2008/layout/VerticalCurvedList"/>
    <dgm:cxn modelId="{3A259670-2A7F-4BAE-B5AB-F32859F5FB4C}" srcId="{F4469905-CDE5-4B1A-B76D-D4343476CC2A}" destId="{5C6D1D6E-0B91-42C7-A6E1-90A4A442CCDB}" srcOrd="1" destOrd="0" parTransId="{A865E0BA-1600-4E75-9C4E-A4B8A27A0A34}" sibTransId="{3DC69CC2-2F03-4E3F-B690-EFC8DA520C04}"/>
    <dgm:cxn modelId="{E99DF173-A610-4158-8E79-EB25A97013A7}" type="presOf" srcId="{F4469905-CDE5-4B1A-B76D-D4343476CC2A}" destId="{954B21A8-3C18-4281-9901-0E2A09F3CB6B}" srcOrd="0" destOrd="0" presId="urn:microsoft.com/office/officeart/2008/layout/VerticalCurvedList"/>
    <dgm:cxn modelId="{86C78479-9932-42EA-84B0-ECA83E997E00}" srcId="{F4469905-CDE5-4B1A-B76D-D4343476CC2A}" destId="{679F0DF9-F203-4015-9FBB-F4AF4B7F2468}" srcOrd="0" destOrd="0" parTransId="{42986D8C-FF23-4D22-BE80-669C0C238D5A}" sibTransId="{A3D34837-6585-4C6D-9748-7A18980E5044}"/>
    <dgm:cxn modelId="{8216D97C-375B-4C5F-99FA-EA4D2D6F73DC}" type="presOf" srcId="{679F0DF9-F203-4015-9FBB-F4AF4B7F2468}" destId="{E308A7FD-CD0C-4B9D-AACE-A6BC27E68834}" srcOrd="0" destOrd="0" presId="urn:microsoft.com/office/officeart/2008/layout/VerticalCurvedList"/>
    <dgm:cxn modelId="{1181F492-B76D-4753-AC29-CD7370BF0084}" srcId="{F4469905-CDE5-4B1A-B76D-D4343476CC2A}" destId="{5383C7B3-52E2-4522-BC1F-7770BED69074}" srcOrd="5" destOrd="0" parTransId="{131F5B79-1585-4AEE-A4A5-3CDABFD3EF5E}" sibTransId="{9D9D90BD-4B51-4ED3-A04B-67D8FBA997ED}"/>
    <dgm:cxn modelId="{37726CB8-193E-450C-B1FD-E6DDA2C7903C}" srcId="{F4469905-CDE5-4B1A-B76D-D4343476CC2A}" destId="{A41B1B03-10F3-4BBB-BDD8-C0C5160D39AF}" srcOrd="4" destOrd="0" parTransId="{A095209A-DF27-49EB-9675-8FF2BCA0061A}" sibTransId="{8D4AD7A7-1C2E-4BC5-82F5-CD7F6DA0DB49}"/>
    <dgm:cxn modelId="{261262C2-A792-4705-943E-00AD116DCB5E}" srcId="{F4469905-CDE5-4B1A-B76D-D4343476CC2A}" destId="{1AC3C8A4-66C4-4CEF-9695-F7C9D0E9742F}" srcOrd="2" destOrd="0" parTransId="{6C2103C2-6E8C-480C-972A-2CED553AC31D}" sibTransId="{6908384B-9206-495E-A0B9-E99A3D7AD069}"/>
    <dgm:cxn modelId="{073469C4-B205-4D83-8661-4425B829DF85}" srcId="{F4469905-CDE5-4B1A-B76D-D4343476CC2A}" destId="{A7AE1BDF-7C53-451E-B8B7-51D07BA93B07}" srcOrd="3" destOrd="0" parTransId="{6CBC40D8-35EA-4F34-B96D-9F1DD0B54741}" sibTransId="{E16D2B35-3A8A-4B28-A130-DDB93BD43905}"/>
    <dgm:cxn modelId="{E9E398D9-E887-4A45-9248-DA2D056BF146}" type="presOf" srcId="{5C6D1D6E-0B91-42C7-A6E1-90A4A442CCDB}" destId="{8A301B3A-5AAC-4E4B-857A-0B789649720E}" srcOrd="0" destOrd="0" presId="urn:microsoft.com/office/officeart/2008/layout/VerticalCurvedList"/>
    <dgm:cxn modelId="{20891EE8-DD91-4861-8B78-ABC14C0E8FE3}" type="presOf" srcId="{A3D34837-6585-4C6D-9748-7A18980E5044}" destId="{ECEC5698-CA39-44CB-A7C9-A5C2A2E76085}" srcOrd="0" destOrd="0" presId="urn:microsoft.com/office/officeart/2008/layout/VerticalCurvedList"/>
    <dgm:cxn modelId="{891E1F1D-73EC-420A-96C9-513EE2E241C8}" type="presParOf" srcId="{954B21A8-3C18-4281-9901-0E2A09F3CB6B}" destId="{80A3AF0C-BD6B-4830-8EF9-DB6465C2F5D5}" srcOrd="0" destOrd="0" presId="urn:microsoft.com/office/officeart/2008/layout/VerticalCurvedList"/>
    <dgm:cxn modelId="{C5755794-A2C6-4F1D-A1A7-50E11543219A}" type="presParOf" srcId="{80A3AF0C-BD6B-4830-8EF9-DB6465C2F5D5}" destId="{74811D4A-04C7-4289-8D76-35DA78AFE024}" srcOrd="0" destOrd="0" presId="urn:microsoft.com/office/officeart/2008/layout/VerticalCurvedList"/>
    <dgm:cxn modelId="{D7B2B36F-8AAC-48D3-8586-C59C3B33A0D9}" type="presParOf" srcId="{74811D4A-04C7-4289-8D76-35DA78AFE024}" destId="{1B8DE1C9-2D99-4C52-A5AC-875A21726E92}" srcOrd="0" destOrd="0" presId="urn:microsoft.com/office/officeart/2008/layout/VerticalCurvedList"/>
    <dgm:cxn modelId="{F22655F9-AA17-4539-8447-041235E8528A}" type="presParOf" srcId="{74811D4A-04C7-4289-8D76-35DA78AFE024}" destId="{ECEC5698-CA39-44CB-A7C9-A5C2A2E76085}" srcOrd="1" destOrd="0" presId="urn:microsoft.com/office/officeart/2008/layout/VerticalCurvedList"/>
    <dgm:cxn modelId="{98A020E5-4095-44B9-ABE4-D1E42C6C05B1}" type="presParOf" srcId="{74811D4A-04C7-4289-8D76-35DA78AFE024}" destId="{A89951EC-692C-415F-AFF4-2DA807738D28}" srcOrd="2" destOrd="0" presId="urn:microsoft.com/office/officeart/2008/layout/VerticalCurvedList"/>
    <dgm:cxn modelId="{25A83D43-52DE-400B-8DF9-799331316B14}" type="presParOf" srcId="{74811D4A-04C7-4289-8D76-35DA78AFE024}" destId="{C537F6C2-9596-43F3-951C-2FD081EAA464}" srcOrd="3" destOrd="0" presId="urn:microsoft.com/office/officeart/2008/layout/VerticalCurvedList"/>
    <dgm:cxn modelId="{E11B102B-D042-450A-9A0A-117A9D6AA4B2}" type="presParOf" srcId="{80A3AF0C-BD6B-4830-8EF9-DB6465C2F5D5}" destId="{E308A7FD-CD0C-4B9D-AACE-A6BC27E68834}" srcOrd="1" destOrd="0" presId="urn:microsoft.com/office/officeart/2008/layout/VerticalCurvedList"/>
    <dgm:cxn modelId="{476A251D-B9A6-4D94-B4A0-B7C91CBCBC97}" type="presParOf" srcId="{80A3AF0C-BD6B-4830-8EF9-DB6465C2F5D5}" destId="{BFB9DDE3-7F15-4EFE-868B-0E263FB7B78C}" srcOrd="2" destOrd="0" presId="urn:microsoft.com/office/officeart/2008/layout/VerticalCurvedList"/>
    <dgm:cxn modelId="{4424ABB0-736D-4563-A88D-579C54DEF7AD}" type="presParOf" srcId="{BFB9DDE3-7F15-4EFE-868B-0E263FB7B78C}" destId="{39B8233F-237D-41B2-B3DB-20064AE17609}" srcOrd="0" destOrd="0" presId="urn:microsoft.com/office/officeart/2008/layout/VerticalCurvedList"/>
    <dgm:cxn modelId="{3F8F90F7-2A11-4F5D-B208-A1C588C83976}" type="presParOf" srcId="{80A3AF0C-BD6B-4830-8EF9-DB6465C2F5D5}" destId="{8A301B3A-5AAC-4E4B-857A-0B789649720E}" srcOrd="3" destOrd="0" presId="urn:microsoft.com/office/officeart/2008/layout/VerticalCurvedList"/>
    <dgm:cxn modelId="{5C9781E9-C559-41BE-9B6A-71B4D4F21743}" type="presParOf" srcId="{80A3AF0C-BD6B-4830-8EF9-DB6465C2F5D5}" destId="{64A83A08-F886-4C60-840D-14EFB2F7D8CF}" srcOrd="4" destOrd="0" presId="urn:microsoft.com/office/officeart/2008/layout/VerticalCurvedList"/>
    <dgm:cxn modelId="{CE0EFB33-671C-45E7-A0E9-00670D073D46}" type="presParOf" srcId="{64A83A08-F886-4C60-840D-14EFB2F7D8CF}" destId="{76E88759-9EFC-4CF7-835E-EF0EDEFF652F}" srcOrd="0" destOrd="0" presId="urn:microsoft.com/office/officeart/2008/layout/VerticalCurvedList"/>
    <dgm:cxn modelId="{00598A4C-B3F7-431E-AA02-6C7FD2A7FCA9}" type="presParOf" srcId="{80A3AF0C-BD6B-4830-8EF9-DB6465C2F5D5}" destId="{9BE739C1-CDF4-47B7-ADED-1D614A3D14C8}" srcOrd="5" destOrd="0" presId="urn:microsoft.com/office/officeart/2008/layout/VerticalCurvedList"/>
    <dgm:cxn modelId="{C060DB91-E040-4F85-91AB-8D4AA608B91E}" type="presParOf" srcId="{80A3AF0C-BD6B-4830-8EF9-DB6465C2F5D5}" destId="{1A3011A9-7B7C-46A0-887E-5040637C6328}" srcOrd="6" destOrd="0" presId="urn:microsoft.com/office/officeart/2008/layout/VerticalCurvedList"/>
    <dgm:cxn modelId="{154AC2CF-9BD4-4C3F-876F-F56E89DF6BD4}" type="presParOf" srcId="{1A3011A9-7B7C-46A0-887E-5040637C6328}" destId="{1A77B5AB-4BED-42B9-8C32-C336432F2117}" srcOrd="0" destOrd="0" presId="urn:microsoft.com/office/officeart/2008/layout/VerticalCurvedList"/>
    <dgm:cxn modelId="{7FE1D0E3-27C9-4E79-8CF6-E492086272FF}" type="presParOf" srcId="{80A3AF0C-BD6B-4830-8EF9-DB6465C2F5D5}" destId="{02B21044-39FB-45E2-8E73-7EF84C1B5670}" srcOrd="7" destOrd="0" presId="urn:microsoft.com/office/officeart/2008/layout/VerticalCurvedList"/>
    <dgm:cxn modelId="{4609F70C-C61A-4D93-AF23-0D5783076ADA}" type="presParOf" srcId="{80A3AF0C-BD6B-4830-8EF9-DB6465C2F5D5}" destId="{FB496396-606E-4D30-94D3-2218D7B87A2D}" srcOrd="8" destOrd="0" presId="urn:microsoft.com/office/officeart/2008/layout/VerticalCurvedList"/>
    <dgm:cxn modelId="{DB59AC70-DA52-4D9C-817C-6110517BF19C}" type="presParOf" srcId="{FB496396-606E-4D30-94D3-2218D7B87A2D}" destId="{991E5CD7-94D1-427E-A8AC-75C71809C3B3}" srcOrd="0" destOrd="0" presId="urn:microsoft.com/office/officeart/2008/layout/VerticalCurvedList"/>
    <dgm:cxn modelId="{E164E1C9-4A1D-4739-877C-E25565CC8214}" type="presParOf" srcId="{80A3AF0C-BD6B-4830-8EF9-DB6465C2F5D5}" destId="{B1405E51-B739-46D4-8F50-874682CF8176}" srcOrd="9" destOrd="0" presId="urn:microsoft.com/office/officeart/2008/layout/VerticalCurvedList"/>
    <dgm:cxn modelId="{85178797-66F6-4E22-B7D8-4AF1F49CD25A}" type="presParOf" srcId="{80A3AF0C-BD6B-4830-8EF9-DB6465C2F5D5}" destId="{0B533184-2FE7-4C47-ABA1-109C3346CFED}" srcOrd="10" destOrd="0" presId="urn:microsoft.com/office/officeart/2008/layout/VerticalCurvedList"/>
    <dgm:cxn modelId="{C65435E3-D5A4-40B4-BBEB-DBDB2A4851A3}" type="presParOf" srcId="{0B533184-2FE7-4C47-ABA1-109C3346CFED}" destId="{9D8CF1E8-9ACC-4206-865D-85AD06B0EDB0}" srcOrd="0" destOrd="0" presId="urn:microsoft.com/office/officeart/2008/layout/VerticalCurvedList"/>
    <dgm:cxn modelId="{E53BF132-2602-4AA3-8AD4-69EB7716C8DD}" type="presParOf" srcId="{80A3AF0C-BD6B-4830-8EF9-DB6465C2F5D5}" destId="{7D13DFA1-D5C8-4925-AF23-3541A0B2BA10}" srcOrd="11" destOrd="0" presId="urn:microsoft.com/office/officeart/2008/layout/VerticalCurvedList"/>
    <dgm:cxn modelId="{79819899-0099-4F9F-B908-950564C92F0E}" type="presParOf" srcId="{80A3AF0C-BD6B-4830-8EF9-DB6465C2F5D5}" destId="{4B376864-1601-473F-9210-12740B788E21}" srcOrd="12" destOrd="0" presId="urn:microsoft.com/office/officeart/2008/layout/VerticalCurvedList"/>
    <dgm:cxn modelId="{1517A7E7-1C07-45B1-BA70-4F5616335FF4}" type="presParOf" srcId="{4B376864-1601-473F-9210-12740B788E21}" destId="{252FA5BA-29ED-4595-AA94-E6A6E7CCFE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469905-CDE5-4B1A-B76D-D4343476CC2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79F0DF9-F203-4015-9FBB-F4AF4B7F2468}">
      <dgm:prSet phldrT="[Text]" custT="1"/>
      <dgm:spPr>
        <a:solidFill>
          <a:srgbClr val="3F9FFF"/>
        </a:solidFill>
      </dgm:spPr>
      <dgm:t>
        <a:bodyPr/>
        <a:lstStyle/>
        <a:p>
          <a:pPr algn="l"/>
          <a:r>
            <a:rPr lang="en-US" sz="1400" b="1" dirty="0"/>
            <a:t>Not feeling like they belong at school</a:t>
          </a:r>
        </a:p>
      </dgm:t>
    </dgm:pt>
    <dgm:pt modelId="{42986D8C-FF23-4D22-BE80-669C0C238D5A}" type="parTrans" cxnId="{86C78479-9932-42EA-84B0-ECA83E997E00}">
      <dgm:prSet/>
      <dgm:spPr/>
      <dgm:t>
        <a:bodyPr/>
        <a:lstStyle/>
        <a:p>
          <a:pPr algn="ctr"/>
          <a:endParaRPr lang="en-US" sz="2000" b="0"/>
        </a:p>
      </dgm:t>
    </dgm:pt>
    <dgm:pt modelId="{A3D34837-6585-4C6D-9748-7A18980E5044}" type="sibTrans" cxnId="{86C78479-9932-42EA-84B0-ECA83E997E00}">
      <dgm:prSet/>
      <dgm:spPr/>
      <dgm:t>
        <a:bodyPr/>
        <a:lstStyle/>
        <a:p>
          <a:pPr algn="ctr"/>
          <a:endParaRPr lang="en-US" sz="2000" b="0"/>
        </a:p>
      </dgm:t>
    </dgm:pt>
    <dgm:pt modelId="{5C6D1D6E-0B91-42C7-A6E1-90A4A442CCDB}">
      <dgm:prSet phldrT="[Text]" custT="1"/>
      <dgm:spPr>
        <a:solidFill>
          <a:srgbClr val="438CF7"/>
        </a:solidFill>
      </dgm:spPr>
      <dgm:t>
        <a:bodyPr/>
        <a:lstStyle/>
        <a:p>
          <a:pPr algn="l"/>
          <a:r>
            <a:rPr lang="en-US" sz="1400" b="1" dirty="0"/>
            <a:t>Being bullied</a:t>
          </a:r>
        </a:p>
      </dgm:t>
    </dgm:pt>
    <dgm:pt modelId="{A865E0BA-1600-4E75-9C4E-A4B8A27A0A34}" type="parTrans" cxnId="{3A259670-2A7F-4BAE-B5AB-F32859F5FB4C}">
      <dgm:prSet/>
      <dgm:spPr/>
      <dgm:t>
        <a:bodyPr/>
        <a:lstStyle/>
        <a:p>
          <a:pPr algn="ctr"/>
          <a:endParaRPr lang="en-US" sz="2000" b="0"/>
        </a:p>
      </dgm:t>
    </dgm:pt>
    <dgm:pt modelId="{3DC69CC2-2F03-4E3F-B690-EFC8DA520C04}" type="sibTrans" cxnId="{3A259670-2A7F-4BAE-B5AB-F32859F5FB4C}">
      <dgm:prSet/>
      <dgm:spPr/>
      <dgm:t>
        <a:bodyPr/>
        <a:lstStyle/>
        <a:p>
          <a:pPr algn="ctr"/>
          <a:endParaRPr lang="en-US" sz="2000" b="0"/>
        </a:p>
      </dgm:t>
    </dgm:pt>
    <dgm:pt modelId="{1AC3C8A4-66C4-4CEF-9695-F7C9D0E9742F}">
      <dgm:prSet custT="1"/>
      <dgm:spPr>
        <a:solidFill>
          <a:srgbClr val="0582FF"/>
        </a:solidFill>
      </dgm:spPr>
      <dgm:t>
        <a:bodyPr/>
        <a:lstStyle/>
        <a:p>
          <a:pPr algn="l"/>
          <a:r>
            <a:rPr lang="en-US" sz="1400" b="1" dirty="0"/>
            <a:t>Bullying others</a:t>
          </a:r>
        </a:p>
      </dgm:t>
    </dgm:pt>
    <dgm:pt modelId="{6C2103C2-6E8C-480C-972A-2CED553AC31D}" type="parTrans" cxnId="{261262C2-A792-4705-943E-00AD116DCB5E}">
      <dgm:prSet/>
      <dgm:spPr/>
      <dgm:t>
        <a:bodyPr/>
        <a:lstStyle/>
        <a:p>
          <a:pPr algn="ctr"/>
          <a:endParaRPr lang="en-US" sz="2000" b="0"/>
        </a:p>
      </dgm:t>
    </dgm:pt>
    <dgm:pt modelId="{6908384B-9206-495E-A0B9-E99A3D7AD069}" type="sibTrans" cxnId="{261262C2-A792-4705-943E-00AD116DCB5E}">
      <dgm:prSet/>
      <dgm:spPr/>
      <dgm:t>
        <a:bodyPr/>
        <a:lstStyle/>
        <a:p>
          <a:pPr algn="ctr"/>
          <a:endParaRPr lang="en-US" sz="2000" b="0"/>
        </a:p>
      </dgm:t>
    </dgm:pt>
    <dgm:pt modelId="{A7AE1BDF-7C53-451E-B8B7-51D07BA93B07}">
      <dgm:prSet custT="1"/>
      <dgm:spPr>
        <a:solidFill>
          <a:srgbClr val="106FE2"/>
        </a:solidFill>
      </dgm:spPr>
      <dgm:t>
        <a:bodyPr/>
        <a:lstStyle/>
        <a:p>
          <a:pPr algn="l"/>
          <a:r>
            <a:rPr lang="en-US" sz="1400" b="1" dirty="0"/>
            <a:t>Being depressed</a:t>
          </a:r>
        </a:p>
      </dgm:t>
    </dgm:pt>
    <dgm:pt modelId="{6CBC40D8-35EA-4F34-B96D-9F1DD0B54741}" type="parTrans" cxnId="{073469C4-B205-4D83-8661-4425B829DF85}">
      <dgm:prSet/>
      <dgm:spPr/>
      <dgm:t>
        <a:bodyPr/>
        <a:lstStyle/>
        <a:p>
          <a:pPr algn="ctr"/>
          <a:endParaRPr lang="en-US" sz="2000" b="0"/>
        </a:p>
      </dgm:t>
    </dgm:pt>
    <dgm:pt modelId="{E16D2B35-3A8A-4B28-A130-DDB93BD43905}" type="sibTrans" cxnId="{073469C4-B205-4D83-8661-4425B829DF85}">
      <dgm:prSet/>
      <dgm:spPr/>
      <dgm:t>
        <a:bodyPr/>
        <a:lstStyle/>
        <a:p>
          <a:pPr algn="ctr"/>
          <a:endParaRPr lang="en-US" sz="2000" b="0"/>
        </a:p>
      </dgm:t>
    </dgm:pt>
    <dgm:pt modelId="{A41B1B03-10F3-4BBB-BDD8-C0C5160D39AF}">
      <dgm:prSet custT="1"/>
      <dgm:spPr>
        <a:solidFill>
          <a:schemeClr val="accent4"/>
        </a:solidFill>
      </dgm:spPr>
      <dgm:t>
        <a:bodyPr/>
        <a:lstStyle/>
        <a:p>
          <a:pPr algn="l"/>
          <a:r>
            <a:rPr lang="en-US" sz="1400" b="1" dirty="0"/>
            <a:t>Self-harm</a:t>
          </a:r>
        </a:p>
      </dgm:t>
    </dgm:pt>
    <dgm:pt modelId="{A095209A-DF27-49EB-9675-8FF2BCA0061A}" type="parTrans" cxnId="{37726CB8-193E-450C-B1FD-E6DDA2C7903C}">
      <dgm:prSet/>
      <dgm:spPr/>
      <dgm:t>
        <a:bodyPr/>
        <a:lstStyle/>
        <a:p>
          <a:pPr algn="ctr"/>
          <a:endParaRPr lang="en-US" sz="2000" b="0"/>
        </a:p>
      </dgm:t>
    </dgm:pt>
    <dgm:pt modelId="{8D4AD7A7-1C2E-4BC5-82F5-CD7F6DA0DB49}" type="sibTrans" cxnId="{37726CB8-193E-450C-B1FD-E6DDA2C7903C}">
      <dgm:prSet/>
      <dgm:spPr/>
      <dgm:t>
        <a:bodyPr/>
        <a:lstStyle/>
        <a:p>
          <a:pPr algn="ctr"/>
          <a:endParaRPr lang="en-US" sz="2000" b="0"/>
        </a:p>
      </dgm:t>
    </dgm:pt>
    <dgm:pt modelId="{954B21A8-3C18-4281-9901-0E2A09F3CB6B}" type="pres">
      <dgm:prSet presAssocID="{F4469905-CDE5-4B1A-B76D-D4343476CC2A}" presName="Name0" presStyleCnt="0">
        <dgm:presLayoutVars>
          <dgm:chMax val="7"/>
          <dgm:chPref val="7"/>
          <dgm:dir/>
        </dgm:presLayoutVars>
      </dgm:prSet>
      <dgm:spPr/>
    </dgm:pt>
    <dgm:pt modelId="{80A3AF0C-BD6B-4830-8EF9-DB6465C2F5D5}" type="pres">
      <dgm:prSet presAssocID="{F4469905-CDE5-4B1A-B76D-D4343476CC2A}" presName="Name1" presStyleCnt="0"/>
      <dgm:spPr/>
    </dgm:pt>
    <dgm:pt modelId="{74811D4A-04C7-4289-8D76-35DA78AFE024}" type="pres">
      <dgm:prSet presAssocID="{F4469905-CDE5-4B1A-B76D-D4343476CC2A}" presName="cycle" presStyleCnt="0"/>
      <dgm:spPr/>
    </dgm:pt>
    <dgm:pt modelId="{1B8DE1C9-2D99-4C52-A5AC-875A21726E92}" type="pres">
      <dgm:prSet presAssocID="{F4469905-CDE5-4B1A-B76D-D4343476CC2A}" presName="srcNode" presStyleLbl="node1" presStyleIdx="0" presStyleCnt="5"/>
      <dgm:spPr/>
    </dgm:pt>
    <dgm:pt modelId="{ECEC5698-CA39-44CB-A7C9-A5C2A2E76085}" type="pres">
      <dgm:prSet presAssocID="{F4469905-CDE5-4B1A-B76D-D4343476CC2A}" presName="conn" presStyleLbl="parChTrans1D2" presStyleIdx="0" presStyleCnt="1"/>
      <dgm:spPr/>
    </dgm:pt>
    <dgm:pt modelId="{A89951EC-692C-415F-AFF4-2DA807738D28}" type="pres">
      <dgm:prSet presAssocID="{F4469905-CDE5-4B1A-B76D-D4343476CC2A}" presName="extraNode" presStyleLbl="node1" presStyleIdx="0" presStyleCnt="5"/>
      <dgm:spPr/>
    </dgm:pt>
    <dgm:pt modelId="{C537F6C2-9596-43F3-951C-2FD081EAA464}" type="pres">
      <dgm:prSet presAssocID="{F4469905-CDE5-4B1A-B76D-D4343476CC2A}" presName="dstNode" presStyleLbl="node1" presStyleIdx="0" presStyleCnt="5"/>
      <dgm:spPr/>
    </dgm:pt>
    <dgm:pt modelId="{E308A7FD-CD0C-4B9D-AACE-A6BC27E68834}" type="pres">
      <dgm:prSet presAssocID="{679F0DF9-F203-4015-9FBB-F4AF4B7F2468}" presName="text_1" presStyleLbl="node1" presStyleIdx="0" presStyleCnt="5" custScaleY="126540">
        <dgm:presLayoutVars>
          <dgm:bulletEnabled val="1"/>
        </dgm:presLayoutVars>
      </dgm:prSet>
      <dgm:spPr/>
    </dgm:pt>
    <dgm:pt modelId="{BFB9DDE3-7F15-4EFE-868B-0E263FB7B78C}" type="pres">
      <dgm:prSet presAssocID="{679F0DF9-F203-4015-9FBB-F4AF4B7F2468}" presName="accent_1" presStyleCnt="0"/>
      <dgm:spPr/>
    </dgm:pt>
    <dgm:pt modelId="{39B8233F-237D-41B2-B3DB-20064AE17609}" type="pres">
      <dgm:prSet presAssocID="{679F0DF9-F203-4015-9FBB-F4AF4B7F2468}" presName="accentRepeatNode" presStyleLbl="solidFgAcc1" presStyleIdx="0" presStyleCnt="5"/>
      <dgm:spPr>
        <a:ln>
          <a:solidFill>
            <a:schemeClr val="accent4"/>
          </a:solidFill>
        </a:ln>
      </dgm:spPr>
    </dgm:pt>
    <dgm:pt modelId="{8A301B3A-5AAC-4E4B-857A-0B789649720E}" type="pres">
      <dgm:prSet presAssocID="{5C6D1D6E-0B91-42C7-A6E1-90A4A442CCDB}" presName="text_2" presStyleLbl="node1" presStyleIdx="1" presStyleCnt="5" custScaleY="126617">
        <dgm:presLayoutVars>
          <dgm:bulletEnabled val="1"/>
        </dgm:presLayoutVars>
      </dgm:prSet>
      <dgm:spPr/>
    </dgm:pt>
    <dgm:pt modelId="{64A83A08-F886-4C60-840D-14EFB2F7D8CF}" type="pres">
      <dgm:prSet presAssocID="{5C6D1D6E-0B91-42C7-A6E1-90A4A442CCDB}" presName="accent_2" presStyleCnt="0"/>
      <dgm:spPr/>
    </dgm:pt>
    <dgm:pt modelId="{76E88759-9EFC-4CF7-835E-EF0EDEFF652F}" type="pres">
      <dgm:prSet presAssocID="{5C6D1D6E-0B91-42C7-A6E1-90A4A442CCDB}" presName="accentRepeatNode" presStyleLbl="solidFgAcc1" presStyleIdx="1" presStyleCnt="5"/>
      <dgm:spPr>
        <a:ln>
          <a:solidFill>
            <a:schemeClr val="accent4"/>
          </a:solidFill>
        </a:ln>
      </dgm:spPr>
    </dgm:pt>
    <dgm:pt modelId="{9BE739C1-CDF4-47B7-ADED-1D614A3D14C8}" type="pres">
      <dgm:prSet presAssocID="{1AC3C8A4-66C4-4CEF-9695-F7C9D0E9742F}" presName="text_3" presStyleLbl="node1" presStyleIdx="2" presStyleCnt="5" custScaleY="123701">
        <dgm:presLayoutVars>
          <dgm:bulletEnabled val="1"/>
        </dgm:presLayoutVars>
      </dgm:prSet>
      <dgm:spPr/>
    </dgm:pt>
    <dgm:pt modelId="{1A3011A9-7B7C-46A0-887E-5040637C6328}" type="pres">
      <dgm:prSet presAssocID="{1AC3C8A4-66C4-4CEF-9695-F7C9D0E9742F}" presName="accent_3" presStyleCnt="0"/>
      <dgm:spPr/>
    </dgm:pt>
    <dgm:pt modelId="{1A77B5AB-4BED-42B9-8C32-C336432F2117}" type="pres">
      <dgm:prSet presAssocID="{1AC3C8A4-66C4-4CEF-9695-F7C9D0E9742F}" presName="accentRepeatNode" presStyleLbl="solidFgAcc1" presStyleIdx="2" presStyleCnt="5"/>
      <dgm:spPr>
        <a:ln>
          <a:solidFill>
            <a:schemeClr val="accent2">
              <a:lumMod val="60000"/>
              <a:lumOff val="40000"/>
            </a:schemeClr>
          </a:solidFill>
        </a:ln>
      </dgm:spPr>
    </dgm:pt>
    <dgm:pt modelId="{02B21044-39FB-45E2-8E73-7EF84C1B5670}" type="pres">
      <dgm:prSet presAssocID="{A7AE1BDF-7C53-451E-B8B7-51D07BA93B07}" presName="text_4" presStyleLbl="node1" presStyleIdx="3" presStyleCnt="5" custScaleY="126616">
        <dgm:presLayoutVars>
          <dgm:bulletEnabled val="1"/>
        </dgm:presLayoutVars>
      </dgm:prSet>
      <dgm:spPr/>
    </dgm:pt>
    <dgm:pt modelId="{FB496396-606E-4D30-94D3-2218D7B87A2D}" type="pres">
      <dgm:prSet presAssocID="{A7AE1BDF-7C53-451E-B8B7-51D07BA93B07}" presName="accent_4" presStyleCnt="0"/>
      <dgm:spPr/>
    </dgm:pt>
    <dgm:pt modelId="{991E5CD7-94D1-427E-A8AC-75C71809C3B3}" type="pres">
      <dgm:prSet presAssocID="{A7AE1BDF-7C53-451E-B8B7-51D07BA93B07}" presName="accentRepeatNode" presStyleLbl="solidFgAcc1" presStyleIdx="3" presStyleCnt="5"/>
      <dgm:spPr>
        <a:ln>
          <a:solidFill>
            <a:srgbClr val="2A5F95"/>
          </a:solidFill>
        </a:ln>
      </dgm:spPr>
    </dgm:pt>
    <dgm:pt modelId="{B1405E51-B739-46D4-8F50-874682CF8176}" type="pres">
      <dgm:prSet presAssocID="{A41B1B03-10F3-4BBB-BDD8-C0C5160D39AF}" presName="text_5" presStyleLbl="node1" presStyleIdx="4" presStyleCnt="5" custScaleY="121501">
        <dgm:presLayoutVars>
          <dgm:bulletEnabled val="1"/>
        </dgm:presLayoutVars>
      </dgm:prSet>
      <dgm:spPr/>
    </dgm:pt>
    <dgm:pt modelId="{0B533184-2FE7-4C47-ABA1-109C3346CFED}" type="pres">
      <dgm:prSet presAssocID="{A41B1B03-10F3-4BBB-BDD8-C0C5160D39AF}" presName="accent_5" presStyleCnt="0"/>
      <dgm:spPr/>
    </dgm:pt>
    <dgm:pt modelId="{9D8CF1E8-9ACC-4206-865D-85AD06B0EDB0}" type="pres">
      <dgm:prSet presAssocID="{A41B1B03-10F3-4BBB-BDD8-C0C5160D39AF}" presName="accentRepeatNode" presStyleLbl="solidFgAcc1" presStyleIdx="4" presStyleCnt="5"/>
      <dgm:spPr>
        <a:ln>
          <a:solidFill>
            <a:srgbClr val="2A5F95"/>
          </a:solidFill>
        </a:ln>
      </dgm:spPr>
    </dgm:pt>
  </dgm:ptLst>
  <dgm:cxnLst>
    <dgm:cxn modelId="{7CEFF624-C7B6-47B3-94DB-76B68EBC1758}" type="presOf" srcId="{A41B1B03-10F3-4BBB-BDD8-C0C5160D39AF}" destId="{B1405E51-B739-46D4-8F50-874682CF8176}" srcOrd="0" destOrd="0" presId="urn:microsoft.com/office/officeart/2008/layout/VerticalCurvedList"/>
    <dgm:cxn modelId="{DF726534-E9AC-40F4-971A-B313DB744B14}" type="presOf" srcId="{1AC3C8A4-66C4-4CEF-9695-F7C9D0E9742F}" destId="{9BE739C1-CDF4-47B7-ADED-1D614A3D14C8}" srcOrd="0" destOrd="0" presId="urn:microsoft.com/office/officeart/2008/layout/VerticalCurvedList"/>
    <dgm:cxn modelId="{F46DC241-68DA-4D36-BABD-6427619423B5}" type="presOf" srcId="{A7AE1BDF-7C53-451E-B8B7-51D07BA93B07}" destId="{02B21044-39FB-45E2-8E73-7EF84C1B5670}" srcOrd="0" destOrd="0" presId="urn:microsoft.com/office/officeart/2008/layout/VerticalCurvedList"/>
    <dgm:cxn modelId="{3A259670-2A7F-4BAE-B5AB-F32859F5FB4C}" srcId="{F4469905-CDE5-4B1A-B76D-D4343476CC2A}" destId="{5C6D1D6E-0B91-42C7-A6E1-90A4A442CCDB}" srcOrd="1" destOrd="0" parTransId="{A865E0BA-1600-4E75-9C4E-A4B8A27A0A34}" sibTransId="{3DC69CC2-2F03-4E3F-B690-EFC8DA520C04}"/>
    <dgm:cxn modelId="{E99DF173-A610-4158-8E79-EB25A97013A7}" type="presOf" srcId="{F4469905-CDE5-4B1A-B76D-D4343476CC2A}" destId="{954B21A8-3C18-4281-9901-0E2A09F3CB6B}" srcOrd="0" destOrd="0" presId="urn:microsoft.com/office/officeart/2008/layout/VerticalCurvedList"/>
    <dgm:cxn modelId="{86C78479-9932-42EA-84B0-ECA83E997E00}" srcId="{F4469905-CDE5-4B1A-B76D-D4343476CC2A}" destId="{679F0DF9-F203-4015-9FBB-F4AF4B7F2468}" srcOrd="0" destOrd="0" parTransId="{42986D8C-FF23-4D22-BE80-669C0C238D5A}" sibTransId="{A3D34837-6585-4C6D-9748-7A18980E5044}"/>
    <dgm:cxn modelId="{8216D97C-375B-4C5F-99FA-EA4D2D6F73DC}" type="presOf" srcId="{679F0DF9-F203-4015-9FBB-F4AF4B7F2468}" destId="{E308A7FD-CD0C-4B9D-AACE-A6BC27E68834}" srcOrd="0" destOrd="0" presId="urn:microsoft.com/office/officeart/2008/layout/VerticalCurvedList"/>
    <dgm:cxn modelId="{37726CB8-193E-450C-B1FD-E6DDA2C7903C}" srcId="{F4469905-CDE5-4B1A-B76D-D4343476CC2A}" destId="{A41B1B03-10F3-4BBB-BDD8-C0C5160D39AF}" srcOrd="4" destOrd="0" parTransId="{A095209A-DF27-49EB-9675-8FF2BCA0061A}" sibTransId="{8D4AD7A7-1C2E-4BC5-82F5-CD7F6DA0DB49}"/>
    <dgm:cxn modelId="{261262C2-A792-4705-943E-00AD116DCB5E}" srcId="{F4469905-CDE5-4B1A-B76D-D4343476CC2A}" destId="{1AC3C8A4-66C4-4CEF-9695-F7C9D0E9742F}" srcOrd="2" destOrd="0" parTransId="{6C2103C2-6E8C-480C-972A-2CED553AC31D}" sibTransId="{6908384B-9206-495E-A0B9-E99A3D7AD069}"/>
    <dgm:cxn modelId="{073469C4-B205-4D83-8661-4425B829DF85}" srcId="{F4469905-CDE5-4B1A-B76D-D4343476CC2A}" destId="{A7AE1BDF-7C53-451E-B8B7-51D07BA93B07}" srcOrd="3" destOrd="0" parTransId="{6CBC40D8-35EA-4F34-B96D-9F1DD0B54741}" sibTransId="{E16D2B35-3A8A-4B28-A130-DDB93BD43905}"/>
    <dgm:cxn modelId="{E9E398D9-E887-4A45-9248-DA2D056BF146}" type="presOf" srcId="{5C6D1D6E-0B91-42C7-A6E1-90A4A442CCDB}" destId="{8A301B3A-5AAC-4E4B-857A-0B789649720E}" srcOrd="0" destOrd="0" presId="urn:microsoft.com/office/officeart/2008/layout/VerticalCurvedList"/>
    <dgm:cxn modelId="{20891EE8-DD91-4861-8B78-ABC14C0E8FE3}" type="presOf" srcId="{A3D34837-6585-4C6D-9748-7A18980E5044}" destId="{ECEC5698-CA39-44CB-A7C9-A5C2A2E76085}" srcOrd="0" destOrd="0" presId="urn:microsoft.com/office/officeart/2008/layout/VerticalCurvedList"/>
    <dgm:cxn modelId="{891E1F1D-73EC-420A-96C9-513EE2E241C8}" type="presParOf" srcId="{954B21A8-3C18-4281-9901-0E2A09F3CB6B}" destId="{80A3AF0C-BD6B-4830-8EF9-DB6465C2F5D5}" srcOrd="0" destOrd="0" presId="urn:microsoft.com/office/officeart/2008/layout/VerticalCurvedList"/>
    <dgm:cxn modelId="{C5755794-A2C6-4F1D-A1A7-50E11543219A}" type="presParOf" srcId="{80A3AF0C-BD6B-4830-8EF9-DB6465C2F5D5}" destId="{74811D4A-04C7-4289-8D76-35DA78AFE024}" srcOrd="0" destOrd="0" presId="urn:microsoft.com/office/officeart/2008/layout/VerticalCurvedList"/>
    <dgm:cxn modelId="{D7B2B36F-8AAC-48D3-8586-C59C3B33A0D9}" type="presParOf" srcId="{74811D4A-04C7-4289-8D76-35DA78AFE024}" destId="{1B8DE1C9-2D99-4C52-A5AC-875A21726E92}" srcOrd="0" destOrd="0" presId="urn:microsoft.com/office/officeart/2008/layout/VerticalCurvedList"/>
    <dgm:cxn modelId="{F22655F9-AA17-4539-8447-041235E8528A}" type="presParOf" srcId="{74811D4A-04C7-4289-8D76-35DA78AFE024}" destId="{ECEC5698-CA39-44CB-A7C9-A5C2A2E76085}" srcOrd="1" destOrd="0" presId="urn:microsoft.com/office/officeart/2008/layout/VerticalCurvedList"/>
    <dgm:cxn modelId="{98A020E5-4095-44B9-ABE4-D1E42C6C05B1}" type="presParOf" srcId="{74811D4A-04C7-4289-8D76-35DA78AFE024}" destId="{A89951EC-692C-415F-AFF4-2DA807738D28}" srcOrd="2" destOrd="0" presId="urn:microsoft.com/office/officeart/2008/layout/VerticalCurvedList"/>
    <dgm:cxn modelId="{25A83D43-52DE-400B-8DF9-799331316B14}" type="presParOf" srcId="{74811D4A-04C7-4289-8D76-35DA78AFE024}" destId="{C537F6C2-9596-43F3-951C-2FD081EAA464}" srcOrd="3" destOrd="0" presId="urn:microsoft.com/office/officeart/2008/layout/VerticalCurvedList"/>
    <dgm:cxn modelId="{E11B102B-D042-450A-9A0A-117A9D6AA4B2}" type="presParOf" srcId="{80A3AF0C-BD6B-4830-8EF9-DB6465C2F5D5}" destId="{E308A7FD-CD0C-4B9D-AACE-A6BC27E68834}" srcOrd="1" destOrd="0" presId="urn:microsoft.com/office/officeart/2008/layout/VerticalCurvedList"/>
    <dgm:cxn modelId="{476A251D-B9A6-4D94-B4A0-B7C91CBCBC97}" type="presParOf" srcId="{80A3AF0C-BD6B-4830-8EF9-DB6465C2F5D5}" destId="{BFB9DDE3-7F15-4EFE-868B-0E263FB7B78C}" srcOrd="2" destOrd="0" presId="urn:microsoft.com/office/officeart/2008/layout/VerticalCurvedList"/>
    <dgm:cxn modelId="{4424ABB0-736D-4563-A88D-579C54DEF7AD}" type="presParOf" srcId="{BFB9DDE3-7F15-4EFE-868B-0E263FB7B78C}" destId="{39B8233F-237D-41B2-B3DB-20064AE17609}" srcOrd="0" destOrd="0" presId="urn:microsoft.com/office/officeart/2008/layout/VerticalCurvedList"/>
    <dgm:cxn modelId="{3F8F90F7-2A11-4F5D-B208-A1C588C83976}" type="presParOf" srcId="{80A3AF0C-BD6B-4830-8EF9-DB6465C2F5D5}" destId="{8A301B3A-5AAC-4E4B-857A-0B789649720E}" srcOrd="3" destOrd="0" presId="urn:microsoft.com/office/officeart/2008/layout/VerticalCurvedList"/>
    <dgm:cxn modelId="{5C9781E9-C559-41BE-9B6A-71B4D4F21743}" type="presParOf" srcId="{80A3AF0C-BD6B-4830-8EF9-DB6465C2F5D5}" destId="{64A83A08-F886-4C60-840D-14EFB2F7D8CF}" srcOrd="4" destOrd="0" presId="urn:microsoft.com/office/officeart/2008/layout/VerticalCurvedList"/>
    <dgm:cxn modelId="{CE0EFB33-671C-45E7-A0E9-00670D073D46}" type="presParOf" srcId="{64A83A08-F886-4C60-840D-14EFB2F7D8CF}" destId="{76E88759-9EFC-4CF7-835E-EF0EDEFF652F}" srcOrd="0" destOrd="0" presId="urn:microsoft.com/office/officeart/2008/layout/VerticalCurvedList"/>
    <dgm:cxn modelId="{00598A4C-B3F7-431E-AA02-6C7FD2A7FCA9}" type="presParOf" srcId="{80A3AF0C-BD6B-4830-8EF9-DB6465C2F5D5}" destId="{9BE739C1-CDF4-47B7-ADED-1D614A3D14C8}" srcOrd="5" destOrd="0" presId="urn:microsoft.com/office/officeart/2008/layout/VerticalCurvedList"/>
    <dgm:cxn modelId="{C060DB91-E040-4F85-91AB-8D4AA608B91E}" type="presParOf" srcId="{80A3AF0C-BD6B-4830-8EF9-DB6465C2F5D5}" destId="{1A3011A9-7B7C-46A0-887E-5040637C6328}" srcOrd="6" destOrd="0" presId="urn:microsoft.com/office/officeart/2008/layout/VerticalCurvedList"/>
    <dgm:cxn modelId="{154AC2CF-9BD4-4C3F-876F-F56E89DF6BD4}" type="presParOf" srcId="{1A3011A9-7B7C-46A0-887E-5040637C6328}" destId="{1A77B5AB-4BED-42B9-8C32-C336432F2117}" srcOrd="0" destOrd="0" presId="urn:microsoft.com/office/officeart/2008/layout/VerticalCurvedList"/>
    <dgm:cxn modelId="{7FE1D0E3-27C9-4E79-8CF6-E492086272FF}" type="presParOf" srcId="{80A3AF0C-BD6B-4830-8EF9-DB6465C2F5D5}" destId="{02B21044-39FB-45E2-8E73-7EF84C1B5670}" srcOrd="7" destOrd="0" presId="urn:microsoft.com/office/officeart/2008/layout/VerticalCurvedList"/>
    <dgm:cxn modelId="{4609F70C-C61A-4D93-AF23-0D5783076ADA}" type="presParOf" srcId="{80A3AF0C-BD6B-4830-8EF9-DB6465C2F5D5}" destId="{FB496396-606E-4D30-94D3-2218D7B87A2D}" srcOrd="8" destOrd="0" presId="urn:microsoft.com/office/officeart/2008/layout/VerticalCurvedList"/>
    <dgm:cxn modelId="{DB59AC70-DA52-4D9C-817C-6110517BF19C}" type="presParOf" srcId="{FB496396-606E-4D30-94D3-2218D7B87A2D}" destId="{991E5CD7-94D1-427E-A8AC-75C71809C3B3}" srcOrd="0" destOrd="0" presId="urn:microsoft.com/office/officeart/2008/layout/VerticalCurvedList"/>
    <dgm:cxn modelId="{E164E1C9-4A1D-4739-877C-E25565CC8214}" type="presParOf" srcId="{80A3AF0C-BD6B-4830-8EF9-DB6465C2F5D5}" destId="{B1405E51-B739-46D4-8F50-874682CF8176}" srcOrd="9" destOrd="0" presId="urn:microsoft.com/office/officeart/2008/layout/VerticalCurvedList"/>
    <dgm:cxn modelId="{85178797-66F6-4E22-B7D8-4AF1F49CD25A}" type="presParOf" srcId="{80A3AF0C-BD6B-4830-8EF9-DB6465C2F5D5}" destId="{0B533184-2FE7-4C47-ABA1-109C3346CFED}" srcOrd="10" destOrd="0" presId="urn:microsoft.com/office/officeart/2008/layout/VerticalCurvedList"/>
    <dgm:cxn modelId="{C65435E3-D5A4-40B4-BBEB-DBDB2A4851A3}" type="presParOf" srcId="{0B533184-2FE7-4C47-ABA1-109C3346CFED}" destId="{9D8CF1E8-9ACC-4206-865D-85AD06B0EDB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C5698-CA39-44CB-A7C9-A5C2A2E76085}">
      <dsp:nvSpPr>
        <dsp:cNvPr id="0" name=""/>
        <dsp:cNvSpPr/>
      </dsp:nvSpPr>
      <dsp:spPr>
        <a:xfrm>
          <a:off x="-5382446" y="-824221"/>
          <a:ext cx="6409034" cy="6409034"/>
        </a:xfrm>
        <a:prstGeom prst="blockArc">
          <a:avLst>
            <a:gd name="adj1" fmla="val 18900000"/>
            <a:gd name="adj2" fmla="val 2700000"/>
            <a:gd name="adj3" fmla="val 33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08A7FD-CD0C-4B9D-AACE-A6BC27E68834}">
      <dsp:nvSpPr>
        <dsp:cNvPr id="0" name=""/>
        <dsp:cNvSpPr/>
      </dsp:nvSpPr>
      <dsp:spPr>
        <a:xfrm>
          <a:off x="382735" y="192005"/>
          <a:ext cx="5591534" cy="618569"/>
        </a:xfrm>
        <a:prstGeom prst="rect">
          <a:avLst/>
        </a:prstGeom>
        <a:solidFill>
          <a:srgbClr val="3F9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824"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Not feel as if they belong at school </a:t>
          </a:r>
          <a:r>
            <a:rPr lang="en-US" sz="1400" b="0" kern="1200" dirty="0"/>
            <a:t>	</a:t>
          </a:r>
        </a:p>
      </dsp:txBody>
      <dsp:txXfrm>
        <a:off x="382735" y="192005"/>
        <a:ext cx="5591534" cy="618569"/>
      </dsp:txXfrm>
    </dsp:sp>
    <dsp:sp modelId="{39B8233F-237D-41B2-B3DB-20064AE17609}">
      <dsp:nvSpPr>
        <dsp:cNvPr id="0" name=""/>
        <dsp:cNvSpPr/>
      </dsp:nvSpPr>
      <dsp:spPr>
        <a:xfrm>
          <a:off x="69488" y="188043"/>
          <a:ext cx="626493" cy="626493"/>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8A301B3A-5AAC-4E4B-857A-0B789649720E}">
      <dsp:nvSpPr>
        <dsp:cNvPr id="0" name=""/>
        <dsp:cNvSpPr/>
      </dsp:nvSpPr>
      <dsp:spPr>
        <a:xfrm>
          <a:off x="795002" y="922196"/>
          <a:ext cx="5179267" cy="661582"/>
        </a:xfrm>
        <a:prstGeom prst="rect">
          <a:avLst/>
        </a:prstGeom>
        <a:solidFill>
          <a:srgbClr val="438C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824"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Be bullied</a:t>
          </a:r>
        </a:p>
      </dsp:txBody>
      <dsp:txXfrm>
        <a:off x="795002" y="922196"/>
        <a:ext cx="5179267" cy="661582"/>
      </dsp:txXfrm>
    </dsp:sp>
    <dsp:sp modelId="{76E88759-9EFC-4CF7-835E-EF0EDEFF652F}">
      <dsp:nvSpPr>
        <dsp:cNvPr id="0" name=""/>
        <dsp:cNvSpPr/>
      </dsp:nvSpPr>
      <dsp:spPr>
        <a:xfrm>
          <a:off x="481755" y="939740"/>
          <a:ext cx="626493" cy="626493"/>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9BE739C1-CDF4-47B7-ADED-1D614A3D14C8}">
      <dsp:nvSpPr>
        <dsp:cNvPr id="0" name=""/>
        <dsp:cNvSpPr/>
      </dsp:nvSpPr>
      <dsp:spPr>
        <a:xfrm>
          <a:off x="983521" y="1685160"/>
          <a:ext cx="4990747" cy="639048"/>
        </a:xfrm>
        <a:prstGeom prst="rect">
          <a:avLst/>
        </a:prstGeom>
        <a:solidFill>
          <a:srgbClr val="058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824"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Be sexually harassed </a:t>
          </a:r>
        </a:p>
      </dsp:txBody>
      <dsp:txXfrm>
        <a:off x="983521" y="1685160"/>
        <a:ext cx="4990747" cy="639048"/>
      </dsp:txXfrm>
    </dsp:sp>
    <dsp:sp modelId="{1A77B5AB-4BED-42B9-8C32-C336432F2117}">
      <dsp:nvSpPr>
        <dsp:cNvPr id="0" name=""/>
        <dsp:cNvSpPr/>
      </dsp:nvSpPr>
      <dsp:spPr>
        <a:xfrm>
          <a:off x="670274" y="1691437"/>
          <a:ext cx="626493" cy="626493"/>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02B21044-39FB-45E2-8E73-7EF84C1B5670}">
      <dsp:nvSpPr>
        <dsp:cNvPr id="0" name=""/>
        <dsp:cNvSpPr/>
      </dsp:nvSpPr>
      <dsp:spPr>
        <a:xfrm>
          <a:off x="983521" y="2444383"/>
          <a:ext cx="4990747" cy="623045"/>
        </a:xfrm>
        <a:prstGeom prst="rect">
          <a:avLst/>
        </a:prstGeom>
        <a:solidFill>
          <a:srgbClr val="106F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824"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Be depressed</a:t>
          </a:r>
          <a:r>
            <a:rPr lang="en-US" sz="1400" b="0" kern="1200" dirty="0"/>
            <a:t> </a:t>
          </a:r>
        </a:p>
      </dsp:txBody>
      <dsp:txXfrm>
        <a:off x="983521" y="2444383"/>
        <a:ext cx="4990747" cy="623045"/>
      </dsp:txXfrm>
    </dsp:sp>
    <dsp:sp modelId="{991E5CD7-94D1-427E-A8AC-75C71809C3B3}">
      <dsp:nvSpPr>
        <dsp:cNvPr id="0" name=""/>
        <dsp:cNvSpPr/>
      </dsp:nvSpPr>
      <dsp:spPr>
        <a:xfrm>
          <a:off x="670274" y="2442659"/>
          <a:ext cx="626493" cy="626493"/>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1405E51-B739-46D4-8F50-874682CF8176}">
      <dsp:nvSpPr>
        <dsp:cNvPr id="0" name=""/>
        <dsp:cNvSpPr/>
      </dsp:nvSpPr>
      <dsp:spPr>
        <a:xfrm>
          <a:off x="795002" y="3189099"/>
          <a:ext cx="5179267" cy="637008"/>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824"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Self-harm</a:t>
          </a:r>
          <a:r>
            <a:rPr lang="en-US" sz="1400" b="0" kern="1200" dirty="0"/>
            <a:t> </a:t>
          </a:r>
        </a:p>
      </dsp:txBody>
      <dsp:txXfrm>
        <a:off x="795002" y="3189099"/>
        <a:ext cx="5179267" cy="637008"/>
      </dsp:txXfrm>
    </dsp:sp>
    <dsp:sp modelId="{9D8CF1E8-9ACC-4206-865D-85AD06B0EDB0}">
      <dsp:nvSpPr>
        <dsp:cNvPr id="0" name=""/>
        <dsp:cNvSpPr/>
      </dsp:nvSpPr>
      <dsp:spPr>
        <a:xfrm>
          <a:off x="481755" y="3194356"/>
          <a:ext cx="626493" cy="626493"/>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7D13DFA1-D5C8-4925-AF23-3541A0B2BA10}">
      <dsp:nvSpPr>
        <dsp:cNvPr id="0" name=""/>
        <dsp:cNvSpPr/>
      </dsp:nvSpPr>
      <dsp:spPr>
        <a:xfrm>
          <a:off x="382735" y="3945938"/>
          <a:ext cx="5591534" cy="626724"/>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824"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Consider suicide </a:t>
          </a:r>
        </a:p>
      </dsp:txBody>
      <dsp:txXfrm>
        <a:off x="382735" y="3945938"/>
        <a:ext cx="5591534" cy="626724"/>
      </dsp:txXfrm>
    </dsp:sp>
    <dsp:sp modelId="{252FA5BA-29ED-4595-AA94-E6A6E7CCFE47}">
      <dsp:nvSpPr>
        <dsp:cNvPr id="0" name=""/>
        <dsp:cNvSpPr/>
      </dsp:nvSpPr>
      <dsp:spPr>
        <a:xfrm>
          <a:off x="69488" y="3946053"/>
          <a:ext cx="626493" cy="626493"/>
        </a:xfrm>
        <a:prstGeom prst="ellipse">
          <a:avLst/>
        </a:prstGeom>
        <a:solidFill>
          <a:schemeClr val="lt1">
            <a:hueOff val="0"/>
            <a:satOff val="0"/>
            <a:lumOff val="0"/>
            <a:alphaOff val="0"/>
          </a:schemeClr>
        </a:solidFill>
        <a:ln w="12700" cap="flat" cmpd="sng" algn="ctr">
          <a:solidFill>
            <a:srgbClr val="2A5F95"/>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C5698-CA39-44CB-A7C9-A5C2A2E76085}">
      <dsp:nvSpPr>
        <dsp:cNvPr id="0" name=""/>
        <dsp:cNvSpPr/>
      </dsp:nvSpPr>
      <dsp:spPr>
        <a:xfrm>
          <a:off x="-5127674" y="-785489"/>
          <a:ext cx="6106384" cy="6106384"/>
        </a:xfrm>
        <a:prstGeom prst="blockArc">
          <a:avLst>
            <a:gd name="adj1" fmla="val 18900000"/>
            <a:gd name="adj2" fmla="val 2700000"/>
            <a:gd name="adj3" fmla="val 35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08A7FD-CD0C-4B9D-AACE-A6BC27E68834}">
      <dsp:nvSpPr>
        <dsp:cNvPr id="0" name=""/>
        <dsp:cNvSpPr/>
      </dsp:nvSpPr>
      <dsp:spPr>
        <a:xfrm>
          <a:off x="428098" y="208117"/>
          <a:ext cx="6622548" cy="717617"/>
        </a:xfrm>
        <a:prstGeom prst="rect">
          <a:avLst/>
        </a:prstGeom>
        <a:solidFill>
          <a:srgbClr val="3F9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141"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Not feeling like they belong at school</a:t>
          </a:r>
        </a:p>
      </dsp:txBody>
      <dsp:txXfrm>
        <a:off x="428098" y="208117"/>
        <a:ext cx="6622548" cy="717617"/>
      </dsp:txXfrm>
    </dsp:sp>
    <dsp:sp modelId="{39B8233F-237D-41B2-B3DB-20064AE17609}">
      <dsp:nvSpPr>
        <dsp:cNvPr id="0" name=""/>
        <dsp:cNvSpPr/>
      </dsp:nvSpPr>
      <dsp:spPr>
        <a:xfrm>
          <a:off x="73657" y="212483"/>
          <a:ext cx="708883" cy="708883"/>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8A301B3A-5AAC-4E4B-857A-0B789649720E}">
      <dsp:nvSpPr>
        <dsp:cNvPr id="0" name=""/>
        <dsp:cNvSpPr/>
      </dsp:nvSpPr>
      <dsp:spPr>
        <a:xfrm>
          <a:off x="834471" y="1058287"/>
          <a:ext cx="6216175" cy="718053"/>
        </a:xfrm>
        <a:prstGeom prst="rect">
          <a:avLst/>
        </a:prstGeom>
        <a:solidFill>
          <a:srgbClr val="438C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141"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Being bullied</a:t>
          </a:r>
        </a:p>
      </dsp:txBody>
      <dsp:txXfrm>
        <a:off x="834471" y="1058287"/>
        <a:ext cx="6216175" cy="718053"/>
      </dsp:txXfrm>
    </dsp:sp>
    <dsp:sp modelId="{76E88759-9EFC-4CF7-835E-EF0EDEFF652F}">
      <dsp:nvSpPr>
        <dsp:cNvPr id="0" name=""/>
        <dsp:cNvSpPr/>
      </dsp:nvSpPr>
      <dsp:spPr>
        <a:xfrm>
          <a:off x="480029" y="1062872"/>
          <a:ext cx="708883" cy="708883"/>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9BE739C1-CDF4-47B7-ADED-1D614A3D14C8}">
      <dsp:nvSpPr>
        <dsp:cNvPr id="0" name=""/>
        <dsp:cNvSpPr/>
      </dsp:nvSpPr>
      <dsp:spPr>
        <a:xfrm>
          <a:off x="959194" y="1916943"/>
          <a:ext cx="6091452" cy="701517"/>
        </a:xfrm>
        <a:prstGeom prst="rect">
          <a:avLst/>
        </a:prstGeom>
        <a:solidFill>
          <a:srgbClr val="058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141"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Bullying others</a:t>
          </a:r>
        </a:p>
      </dsp:txBody>
      <dsp:txXfrm>
        <a:off x="959194" y="1916943"/>
        <a:ext cx="6091452" cy="701517"/>
      </dsp:txXfrm>
    </dsp:sp>
    <dsp:sp modelId="{1A77B5AB-4BED-42B9-8C32-C336432F2117}">
      <dsp:nvSpPr>
        <dsp:cNvPr id="0" name=""/>
        <dsp:cNvSpPr/>
      </dsp:nvSpPr>
      <dsp:spPr>
        <a:xfrm>
          <a:off x="604752" y="1913260"/>
          <a:ext cx="708883" cy="708883"/>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02B21044-39FB-45E2-8E73-7EF84C1B5670}">
      <dsp:nvSpPr>
        <dsp:cNvPr id="0" name=""/>
        <dsp:cNvSpPr/>
      </dsp:nvSpPr>
      <dsp:spPr>
        <a:xfrm>
          <a:off x="834471" y="2759066"/>
          <a:ext cx="6216175" cy="718048"/>
        </a:xfrm>
        <a:prstGeom prst="rect">
          <a:avLst/>
        </a:prstGeom>
        <a:solidFill>
          <a:srgbClr val="106F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141"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Being depressed</a:t>
          </a:r>
        </a:p>
      </dsp:txBody>
      <dsp:txXfrm>
        <a:off x="834471" y="2759066"/>
        <a:ext cx="6216175" cy="718048"/>
      </dsp:txXfrm>
    </dsp:sp>
    <dsp:sp modelId="{991E5CD7-94D1-427E-A8AC-75C71809C3B3}">
      <dsp:nvSpPr>
        <dsp:cNvPr id="0" name=""/>
        <dsp:cNvSpPr/>
      </dsp:nvSpPr>
      <dsp:spPr>
        <a:xfrm>
          <a:off x="480029" y="2763649"/>
          <a:ext cx="708883" cy="708883"/>
        </a:xfrm>
        <a:prstGeom prst="ellipse">
          <a:avLst/>
        </a:prstGeom>
        <a:solidFill>
          <a:schemeClr val="lt1">
            <a:hueOff val="0"/>
            <a:satOff val="0"/>
            <a:lumOff val="0"/>
            <a:alphaOff val="0"/>
          </a:schemeClr>
        </a:solidFill>
        <a:ln w="12700" cap="flat" cmpd="sng" algn="ctr">
          <a:solidFill>
            <a:srgbClr val="2A5F95"/>
          </a:solidFill>
          <a:prstDash val="solid"/>
          <a:miter lim="800000"/>
        </a:ln>
        <a:effectLst/>
      </dsp:spPr>
      <dsp:style>
        <a:lnRef idx="2">
          <a:scrgbClr r="0" g="0" b="0"/>
        </a:lnRef>
        <a:fillRef idx="1">
          <a:scrgbClr r="0" g="0" b="0"/>
        </a:fillRef>
        <a:effectRef idx="0">
          <a:scrgbClr r="0" g="0" b="0"/>
        </a:effectRef>
        <a:fontRef idx="minor"/>
      </dsp:style>
    </dsp:sp>
    <dsp:sp modelId="{B1405E51-B739-46D4-8F50-874682CF8176}">
      <dsp:nvSpPr>
        <dsp:cNvPr id="0" name=""/>
        <dsp:cNvSpPr/>
      </dsp:nvSpPr>
      <dsp:spPr>
        <a:xfrm>
          <a:off x="428098" y="3623959"/>
          <a:ext cx="6622548" cy="68904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141"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Self-harm</a:t>
          </a:r>
        </a:p>
      </dsp:txBody>
      <dsp:txXfrm>
        <a:off x="428098" y="3623959"/>
        <a:ext cx="6622548" cy="689040"/>
      </dsp:txXfrm>
    </dsp:sp>
    <dsp:sp modelId="{9D8CF1E8-9ACC-4206-865D-85AD06B0EDB0}">
      <dsp:nvSpPr>
        <dsp:cNvPr id="0" name=""/>
        <dsp:cNvSpPr/>
      </dsp:nvSpPr>
      <dsp:spPr>
        <a:xfrm>
          <a:off x="73657" y="3614037"/>
          <a:ext cx="708883" cy="708883"/>
        </a:xfrm>
        <a:prstGeom prst="ellipse">
          <a:avLst/>
        </a:prstGeom>
        <a:solidFill>
          <a:schemeClr val="lt1">
            <a:hueOff val="0"/>
            <a:satOff val="0"/>
            <a:lumOff val="0"/>
            <a:alphaOff val="0"/>
          </a:schemeClr>
        </a:solidFill>
        <a:ln w="12700" cap="flat" cmpd="sng" algn="ctr">
          <a:solidFill>
            <a:srgbClr val="2A5F95"/>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6E8C7-E470-4CCA-8398-8355534C5D83}"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C2DEC-68BC-4DCB-A2EE-4F75A9D9045A}" type="slidenum">
              <a:rPr lang="en-US" smtClean="0"/>
              <a:t>‹#›</a:t>
            </a:fld>
            <a:endParaRPr lang="en-US"/>
          </a:p>
        </p:txBody>
      </p:sp>
    </p:spTree>
    <p:extLst>
      <p:ext uri="{BB962C8B-B14F-4D97-AF65-F5344CB8AC3E}">
        <p14:creationId xmlns:p14="http://schemas.microsoft.com/office/powerpoint/2010/main" val="88887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DC2DEC-68BC-4DCB-A2EE-4F75A9D9045A}" type="slidenum">
              <a:rPr lang="en-US" smtClean="0"/>
              <a:t>2</a:t>
            </a:fld>
            <a:endParaRPr lang="en-US"/>
          </a:p>
        </p:txBody>
      </p:sp>
    </p:spTree>
    <p:extLst>
      <p:ext uri="{BB962C8B-B14F-4D97-AF65-F5344CB8AC3E}">
        <p14:creationId xmlns:p14="http://schemas.microsoft.com/office/powerpoint/2010/main" val="137895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DC2DEC-68BC-4DCB-A2EE-4F75A9D9045A}" type="slidenum">
              <a:rPr lang="en-US" smtClean="0"/>
              <a:t>3</a:t>
            </a:fld>
            <a:endParaRPr lang="en-US"/>
          </a:p>
        </p:txBody>
      </p:sp>
    </p:spTree>
    <p:extLst>
      <p:ext uri="{BB962C8B-B14F-4D97-AF65-F5344CB8AC3E}">
        <p14:creationId xmlns:p14="http://schemas.microsoft.com/office/powerpoint/2010/main" val="98439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DC2DEC-68BC-4DCB-A2EE-4F75A9D9045A}" type="slidenum">
              <a:rPr lang="en-US" smtClean="0"/>
              <a:t>7</a:t>
            </a:fld>
            <a:endParaRPr lang="en-US"/>
          </a:p>
        </p:txBody>
      </p:sp>
    </p:spTree>
    <p:extLst>
      <p:ext uri="{BB962C8B-B14F-4D97-AF65-F5344CB8AC3E}">
        <p14:creationId xmlns:p14="http://schemas.microsoft.com/office/powerpoint/2010/main" val="141300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DC2DEC-68BC-4DCB-A2EE-4F75A9D9045A}" type="slidenum">
              <a:rPr lang="en-US" smtClean="0"/>
              <a:t>32</a:t>
            </a:fld>
            <a:endParaRPr lang="en-US"/>
          </a:p>
        </p:txBody>
      </p:sp>
    </p:spTree>
    <p:extLst>
      <p:ext uri="{BB962C8B-B14F-4D97-AF65-F5344CB8AC3E}">
        <p14:creationId xmlns:p14="http://schemas.microsoft.com/office/powerpoint/2010/main" val="363826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DC2DEC-68BC-4DCB-A2EE-4F75A9D9045A}" type="slidenum">
              <a:rPr lang="en-US" smtClean="0"/>
              <a:t>60</a:t>
            </a:fld>
            <a:endParaRPr lang="en-US"/>
          </a:p>
        </p:txBody>
      </p:sp>
    </p:spTree>
    <p:extLst>
      <p:ext uri="{BB962C8B-B14F-4D97-AF65-F5344CB8AC3E}">
        <p14:creationId xmlns:p14="http://schemas.microsoft.com/office/powerpoint/2010/main" val="1963722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 Image">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0" y="942108"/>
            <a:ext cx="12192000" cy="3843431"/>
          </a:xfrm>
        </p:spPr>
        <p:txBody>
          <a:bodyPr/>
          <a:lstStyle/>
          <a:p>
            <a:r>
              <a:rPr lang="en-US"/>
              <a:t>Click icon to add picture</a:t>
            </a:r>
            <a:endParaRPr lang="en-US" dirty="0"/>
          </a:p>
        </p:txBody>
      </p:sp>
      <p:sp>
        <p:nvSpPr>
          <p:cNvPr id="9" name="Text Placeholder 8"/>
          <p:cNvSpPr>
            <a:spLocks noGrp="1"/>
          </p:cNvSpPr>
          <p:nvPr>
            <p:ph type="body" sz="quarter" idx="10" hasCustomPrompt="1"/>
          </p:nvPr>
        </p:nvSpPr>
        <p:spPr>
          <a:xfrm>
            <a:off x="452602" y="5366554"/>
            <a:ext cx="4260800" cy="276940"/>
          </a:xfrm>
        </p:spPr>
        <p:txBody>
          <a:bodyPr>
            <a:normAutofit/>
          </a:bodyPr>
          <a:lstStyle>
            <a:lvl1pPr marL="0" indent="0" algn="ctr">
              <a:lnSpc>
                <a:spcPct val="100000"/>
              </a:lnSpc>
              <a:spcBef>
                <a:spcPts val="0"/>
              </a:spcBef>
              <a:buNone/>
              <a:defRPr sz="1800" b="0"/>
            </a:lvl1pPr>
            <a:lvl2pPr marL="457200" indent="0">
              <a:buNone/>
              <a:defRPr/>
            </a:lvl2pPr>
            <a:lvl3pPr marL="914400" indent="0">
              <a:buNone/>
              <a:defRPr/>
            </a:lvl3pPr>
            <a:lvl4pPr marL="1371600" indent="0">
              <a:buNone/>
              <a:defRPr/>
            </a:lvl4pPr>
            <a:lvl5pPr marL="1828800" indent="0">
              <a:buNone/>
              <a:defRPr/>
            </a:lvl5pPr>
          </a:lstStyle>
          <a:p>
            <a:pPr lvl="0"/>
            <a:r>
              <a:rPr lang="en-US" dirty="0"/>
              <a:t>Prepared for</a:t>
            </a:r>
          </a:p>
        </p:txBody>
      </p:sp>
      <p:sp>
        <p:nvSpPr>
          <p:cNvPr id="2" name="Title 1"/>
          <p:cNvSpPr>
            <a:spLocks noGrp="1"/>
          </p:cNvSpPr>
          <p:nvPr>
            <p:ph type="ctrTitle"/>
          </p:nvPr>
        </p:nvSpPr>
        <p:spPr>
          <a:xfrm>
            <a:off x="0" y="3759199"/>
            <a:ext cx="12192000" cy="1031876"/>
          </a:xfrm>
          <a:solidFill>
            <a:srgbClr val="0052A5">
              <a:alpha val="75000"/>
            </a:srgbClr>
          </a:solidFill>
        </p:spPr>
        <p:txBody>
          <a:bodyPr anchor="b">
            <a:normAutofit/>
          </a:bodyPr>
          <a:lstStyle>
            <a:lvl1pPr algn="r">
              <a:defRPr sz="4000" b="0">
                <a:solidFill>
                  <a:schemeClr val="bg1"/>
                </a:solidFill>
                <a:latin typeface="+mn-lt"/>
              </a:defRPr>
            </a:lvl1pPr>
          </a:lstStyle>
          <a:p>
            <a:r>
              <a:rPr lang="en-US"/>
              <a:t>Click to edit Master title style</a:t>
            </a:r>
            <a:endParaRPr lang="en-US" dirty="0"/>
          </a:p>
        </p:txBody>
      </p:sp>
      <p:sp>
        <p:nvSpPr>
          <p:cNvPr id="12" name="Text Placeholder 8"/>
          <p:cNvSpPr>
            <a:spLocks noGrp="1"/>
          </p:cNvSpPr>
          <p:nvPr>
            <p:ph type="body" sz="quarter" idx="11" hasCustomPrompt="1"/>
          </p:nvPr>
        </p:nvSpPr>
        <p:spPr>
          <a:xfrm>
            <a:off x="7470000" y="5375866"/>
            <a:ext cx="4260800" cy="848642"/>
          </a:xfrm>
        </p:spPr>
        <p:txBody>
          <a:bodyPr anchor="ctr" anchorCtr="0">
            <a:normAutofit/>
          </a:bodyPr>
          <a:lstStyle>
            <a:lvl1pPr marL="0" indent="0" algn="ctr">
              <a:lnSpc>
                <a:spcPct val="100000"/>
              </a:lnSpc>
              <a:spcBef>
                <a:spcPts val="0"/>
              </a:spcBef>
              <a:buNone/>
              <a:defRPr sz="1800" b="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3" name="Text Placeholder 8"/>
          <p:cNvSpPr>
            <a:spLocks noGrp="1"/>
          </p:cNvSpPr>
          <p:nvPr>
            <p:ph type="body" sz="quarter" idx="12" hasCustomPrompt="1"/>
          </p:nvPr>
        </p:nvSpPr>
        <p:spPr>
          <a:xfrm>
            <a:off x="452602" y="5643494"/>
            <a:ext cx="4260800" cy="581014"/>
          </a:xfrm>
        </p:spPr>
        <p:txBody>
          <a:bodyPr>
            <a:normAutofit/>
          </a:bodyPr>
          <a:lstStyle>
            <a:lvl1pPr marL="0" indent="0" algn="ctr">
              <a:lnSpc>
                <a:spcPct val="100000"/>
              </a:lnSpc>
              <a:spcBef>
                <a:spcPts val="0"/>
              </a:spcBef>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CLIENT NAME  </a:t>
            </a:r>
          </a:p>
        </p:txBody>
      </p:sp>
      <p:cxnSp>
        <p:nvCxnSpPr>
          <p:cNvPr id="17" name="Straight Connector 16"/>
          <p:cNvCxnSpPr/>
          <p:nvPr userDrawn="1"/>
        </p:nvCxnSpPr>
        <p:spPr>
          <a:xfrm>
            <a:off x="-10390" y="909203"/>
            <a:ext cx="12202390" cy="0"/>
          </a:xfrm>
          <a:prstGeom prst="line">
            <a:avLst/>
          </a:prstGeom>
          <a:ln w="82550">
            <a:solidFill>
              <a:srgbClr val="0052A5">
                <a:alpha val="75000"/>
              </a:srgb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t="37300" b="37900"/>
          <a:stretch/>
        </p:blipFill>
        <p:spPr>
          <a:xfrm>
            <a:off x="28575" y="61715"/>
            <a:ext cx="2237651" cy="719334"/>
          </a:xfrm>
          <a:prstGeom prst="rect">
            <a:avLst/>
          </a:prstGeom>
        </p:spPr>
      </p:pic>
    </p:spTree>
    <p:extLst>
      <p:ext uri="{BB962C8B-B14F-4D97-AF65-F5344CB8AC3E}">
        <p14:creationId xmlns:p14="http://schemas.microsoft.com/office/powerpoint/2010/main" val="113309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No Im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2602" y="5366554"/>
            <a:ext cx="4260800" cy="276940"/>
          </a:xfrm>
        </p:spPr>
        <p:txBody>
          <a:bodyPr>
            <a:normAutofit/>
          </a:bodyPr>
          <a:lstStyle>
            <a:lvl1pPr marL="0" indent="0" algn="ctr">
              <a:lnSpc>
                <a:spcPct val="100000"/>
              </a:lnSpc>
              <a:spcBef>
                <a:spcPts val="0"/>
              </a:spcBef>
              <a:buNone/>
              <a:defRPr sz="1800" b="0"/>
            </a:lvl1pPr>
            <a:lvl2pPr marL="457200" indent="0">
              <a:buNone/>
              <a:defRPr/>
            </a:lvl2pPr>
            <a:lvl3pPr marL="914400" indent="0">
              <a:buNone/>
              <a:defRPr/>
            </a:lvl3pPr>
            <a:lvl4pPr marL="1371600" indent="0">
              <a:buNone/>
              <a:defRPr/>
            </a:lvl4pPr>
            <a:lvl5pPr marL="1828800" indent="0">
              <a:buNone/>
              <a:defRPr/>
            </a:lvl5pPr>
          </a:lstStyle>
          <a:p>
            <a:pPr lvl="0"/>
            <a:r>
              <a:rPr lang="en-US" dirty="0"/>
              <a:t>Prepared for</a:t>
            </a:r>
          </a:p>
        </p:txBody>
      </p:sp>
      <p:sp>
        <p:nvSpPr>
          <p:cNvPr id="2" name="Title 1"/>
          <p:cNvSpPr>
            <a:spLocks noGrp="1"/>
          </p:cNvSpPr>
          <p:nvPr>
            <p:ph type="ctrTitle"/>
          </p:nvPr>
        </p:nvSpPr>
        <p:spPr>
          <a:xfrm>
            <a:off x="0" y="2166001"/>
            <a:ext cx="12192000" cy="2094057"/>
          </a:xfrm>
          <a:solidFill>
            <a:srgbClr val="0052A5"/>
          </a:solidFill>
        </p:spPr>
        <p:txBody>
          <a:bodyPr anchor="b">
            <a:normAutofit/>
          </a:bodyPr>
          <a:lstStyle>
            <a:lvl1pPr algn="r">
              <a:defRPr sz="4000" b="0">
                <a:solidFill>
                  <a:schemeClr val="bg1"/>
                </a:solidFill>
                <a:latin typeface="+mn-lt"/>
              </a:defRPr>
            </a:lvl1pPr>
          </a:lstStyle>
          <a:p>
            <a:r>
              <a:rPr lang="en-US"/>
              <a:t>Click to edit Master title style</a:t>
            </a:r>
            <a:endParaRPr lang="en-US" dirty="0"/>
          </a:p>
        </p:txBody>
      </p:sp>
      <p:sp>
        <p:nvSpPr>
          <p:cNvPr id="12" name="Text Placeholder 8"/>
          <p:cNvSpPr>
            <a:spLocks noGrp="1"/>
          </p:cNvSpPr>
          <p:nvPr>
            <p:ph type="body" sz="quarter" idx="11" hasCustomPrompt="1"/>
          </p:nvPr>
        </p:nvSpPr>
        <p:spPr>
          <a:xfrm>
            <a:off x="7470000" y="5375866"/>
            <a:ext cx="4260800" cy="848642"/>
          </a:xfrm>
        </p:spPr>
        <p:txBody>
          <a:bodyPr anchor="ctr" anchorCtr="0">
            <a:normAutofit/>
          </a:bodyPr>
          <a:lstStyle>
            <a:lvl1pPr marL="0" indent="0" algn="ctr">
              <a:lnSpc>
                <a:spcPct val="100000"/>
              </a:lnSpc>
              <a:spcBef>
                <a:spcPts val="0"/>
              </a:spcBef>
              <a:buNone/>
              <a:defRPr sz="1800" b="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3" name="Text Placeholder 8"/>
          <p:cNvSpPr>
            <a:spLocks noGrp="1"/>
          </p:cNvSpPr>
          <p:nvPr>
            <p:ph type="body" sz="quarter" idx="12" hasCustomPrompt="1"/>
          </p:nvPr>
        </p:nvSpPr>
        <p:spPr>
          <a:xfrm>
            <a:off x="452602" y="5643494"/>
            <a:ext cx="4260800" cy="581014"/>
          </a:xfrm>
        </p:spPr>
        <p:txBody>
          <a:bodyPr>
            <a:normAutofit/>
          </a:bodyPr>
          <a:lstStyle>
            <a:lvl1pPr marL="0" indent="0" algn="ctr">
              <a:lnSpc>
                <a:spcPct val="100000"/>
              </a:lnSpc>
              <a:spcBef>
                <a:spcPts val="0"/>
              </a:spcBef>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CLIENT NAME  </a:t>
            </a:r>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t="37300" b="37900"/>
          <a:stretch/>
        </p:blipFill>
        <p:spPr>
          <a:xfrm>
            <a:off x="28575" y="61715"/>
            <a:ext cx="2237651" cy="719334"/>
          </a:xfrm>
          <a:prstGeom prst="rect">
            <a:avLst/>
          </a:prstGeom>
        </p:spPr>
      </p:pic>
      <p:cxnSp>
        <p:nvCxnSpPr>
          <p:cNvPr id="11" name="Straight Connector 10"/>
          <p:cNvCxnSpPr/>
          <p:nvPr userDrawn="1"/>
        </p:nvCxnSpPr>
        <p:spPr>
          <a:xfrm>
            <a:off x="-10390" y="890153"/>
            <a:ext cx="12202390" cy="0"/>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97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cxnSp>
        <p:nvCxnSpPr>
          <p:cNvPr id="12" name="Straight Connector 11"/>
          <p:cNvCxnSpPr/>
          <p:nvPr userDrawn="1"/>
        </p:nvCxnSpPr>
        <p:spPr>
          <a:xfrm>
            <a:off x="-10390" y="890153"/>
            <a:ext cx="12202390" cy="0"/>
          </a:xfrm>
          <a:prstGeom prst="line">
            <a:avLst/>
          </a:prstGeom>
          <a:ln w="82550">
            <a:solidFill>
              <a:srgbClr val="0052A5"/>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37300" b="37900"/>
          <a:stretch/>
        </p:blipFill>
        <p:spPr>
          <a:xfrm>
            <a:off x="28575" y="61715"/>
            <a:ext cx="2237651" cy="719334"/>
          </a:xfrm>
          <a:prstGeom prst="rect">
            <a:avLst/>
          </a:prstGeom>
        </p:spPr>
      </p:pic>
      <p:sp>
        <p:nvSpPr>
          <p:cNvPr id="14" name="Title 1"/>
          <p:cNvSpPr>
            <a:spLocks noGrp="1"/>
          </p:cNvSpPr>
          <p:nvPr>
            <p:ph type="ctrTitle"/>
          </p:nvPr>
        </p:nvSpPr>
        <p:spPr>
          <a:xfrm>
            <a:off x="0" y="3390900"/>
            <a:ext cx="12192000" cy="1394638"/>
          </a:xfrm>
          <a:solidFill>
            <a:srgbClr val="0052A5"/>
          </a:solidFill>
        </p:spPr>
        <p:txBody>
          <a:bodyPr anchor="b">
            <a:normAutofit/>
          </a:bodyPr>
          <a:lstStyle>
            <a:lvl1pPr algn="r">
              <a:defRPr sz="4000" b="0">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93188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ide by Side w Title Band">
    <p:spTree>
      <p:nvGrpSpPr>
        <p:cNvPr id="1" name=""/>
        <p:cNvGrpSpPr/>
        <p:nvPr/>
      </p:nvGrpSpPr>
      <p:grpSpPr>
        <a:xfrm>
          <a:off x="0" y="0"/>
          <a:ext cx="0" cy="0"/>
          <a:chOff x="0" y="0"/>
          <a:chExt cx="0" cy="0"/>
        </a:xfrm>
      </p:grpSpPr>
      <p:sp>
        <p:nvSpPr>
          <p:cNvPr id="15" name="TextBox 14"/>
          <p:cNvSpPr txBox="1"/>
          <p:nvPr userDrawn="1"/>
        </p:nvSpPr>
        <p:spPr>
          <a:xfrm>
            <a:off x="1167" y="194602"/>
            <a:ext cx="12192000" cy="661720"/>
          </a:xfrm>
          <a:prstGeom prst="rect">
            <a:avLst/>
          </a:prstGeom>
          <a:solidFill>
            <a:schemeClr val="tx2"/>
          </a:solidFill>
        </p:spPr>
        <p:txBody>
          <a:bodyPr wrap="square" rtlCol="0">
            <a:spAutoFit/>
          </a:bodyPr>
          <a:lstStyle/>
          <a:p>
            <a:endParaRPr lang="en-US" sz="3700" dirty="0"/>
          </a:p>
        </p:txBody>
      </p:sp>
      <p:sp>
        <p:nvSpPr>
          <p:cNvPr id="12" name="TextBox 11"/>
          <p:cNvSpPr txBox="1"/>
          <p:nvPr userDrawn="1"/>
        </p:nvSpPr>
        <p:spPr>
          <a:xfrm>
            <a:off x="1167" y="6201330"/>
            <a:ext cx="12192000" cy="661720"/>
          </a:xfrm>
          <a:prstGeom prst="rect">
            <a:avLst/>
          </a:prstGeom>
          <a:solidFill>
            <a:schemeClr val="accent1"/>
          </a:solidFill>
        </p:spPr>
        <p:txBody>
          <a:bodyPr wrap="square" rtlCol="0">
            <a:spAutoFit/>
          </a:bodyPr>
          <a:lstStyle/>
          <a:p>
            <a:endParaRPr lang="en-US" sz="3700" dirty="0"/>
          </a:p>
        </p:txBody>
      </p:sp>
      <p:sp>
        <p:nvSpPr>
          <p:cNvPr id="2" name="Title 1"/>
          <p:cNvSpPr>
            <a:spLocks noGrp="1"/>
          </p:cNvSpPr>
          <p:nvPr>
            <p:ph type="title"/>
          </p:nvPr>
        </p:nvSpPr>
        <p:spPr>
          <a:xfrm>
            <a:off x="146891" y="222250"/>
            <a:ext cx="11868895" cy="606425"/>
          </a:xfrm>
        </p:spPr>
        <p:txBody>
          <a:bodyPr>
            <a:normAutofit/>
          </a:bodyPr>
          <a:lstStyle>
            <a:lvl1pPr>
              <a:defRPr sz="3200">
                <a:solidFill>
                  <a:schemeClr val="accent2"/>
                </a:solidFill>
              </a:defRPr>
            </a:lvl1pPr>
          </a:lstStyle>
          <a:p>
            <a:r>
              <a:rPr lang="en-US"/>
              <a:t>Click to edit Master title style</a:t>
            </a:r>
          </a:p>
        </p:txBody>
      </p:sp>
      <p:sp>
        <p:nvSpPr>
          <p:cNvPr id="3" name="Content Placeholder 2"/>
          <p:cNvSpPr>
            <a:spLocks noGrp="1"/>
          </p:cNvSpPr>
          <p:nvPr>
            <p:ph sz="half" idx="1"/>
          </p:nvPr>
        </p:nvSpPr>
        <p:spPr>
          <a:xfrm>
            <a:off x="146891" y="1731563"/>
            <a:ext cx="5787184" cy="4351338"/>
          </a:xfrm>
        </p:spPr>
        <p:txBody>
          <a:bodyPr>
            <a:normAutofit/>
          </a:bodyPr>
          <a:lstStyle>
            <a:lvl1pPr marL="0" indent="0">
              <a:buNone/>
              <a:defRPr sz="1600"/>
            </a:lvl1pPr>
            <a:lvl2pPr marL="228600" indent="-228600">
              <a:defRPr sz="1600"/>
            </a:lvl2pPr>
            <a:lvl3pPr marL="457200" indent="-228600">
              <a:defRPr sz="1600"/>
            </a:lvl3pPr>
            <a:lvl4pPr marL="685800" indent="-228600">
              <a:defRPr sz="1600"/>
            </a:lvl4pPr>
            <a:lvl5pPr marL="914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p:cNvSpPr>
            <a:spLocks noGrp="1"/>
          </p:cNvSpPr>
          <p:nvPr>
            <p:ph type="ftr" sz="quarter" idx="11"/>
          </p:nvPr>
        </p:nvSpPr>
        <p:spPr>
          <a:xfrm>
            <a:off x="691307" y="6211886"/>
            <a:ext cx="8405068" cy="646114"/>
          </a:xfrm>
        </p:spPr>
        <p:txBody>
          <a:bodyPr/>
          <a:lstStyle>
            <a:lvl1pPr algn="l">
              <a:defRPr sz="900">
                <a:solidFill>
                  <a:schemeClr val="tx2"/>
                </a:solidFill>
              </a:defRPr>
            </a:lvl1pPr>
          </a:lstStyle>
          <a:p>
            <a:r>
              <a:rPr lang="en-US"/>
              <a:t>List Q#s and relevant subgroups here; if 3 or less Qs, include Q text; if more than 3, just list Q#s like demo slide</a:t>
            </a:r>
            <a:endParaRPr lang="en-US" dirty="0"/>
          </a:p>
        </p:txBody>
      </p:sp>
      <p:sp>
        <p:nvSpPr>
          <p:cNvPr id="9" name="Slide Number Placeholder 6"/>
          <p:cNvSpPr>
            <a:spLocks noGrp="1"/>
          </p:cNvSpPr>
          <p:nvPr>
            <p:ph type="sldNum" sz="quarter" idx="12"/>
          </p:nvPr>
        </p:nvSpPr>
        <p:spPr>
          <a:xfrm>
            <a:off x="9339497" y="6356350"/>
            <a:ext cx="2395303" cy="365125"/>
          </a:xfrm>
        </p:spPr>
        <p:txBody>
          <a:bodyPr/>
          <a:lstStyle>
            <a:lvl1pPr>
              <a:defRPr>
                <a:solidFill>
                  <a:schemeClr val="tx2"/>
                </a:solidFill>
              </a:defRPr>
            </a:lvl1pPr>
          </a:lstStyle>
          <a:p>
            <a:r>
              <a:rPr lang="en-US"/>
              <a:t>Market Street Research | Page </a:t>
            </a:r>
            <a:fld id="{300ED257-06B6-4717-AB39-CFF5462A5EBE}"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7018" t="32500" r="24268" b="31945"/>
          <a:stretch/>
        </p:blipFill>
        <p:spPr>
          <a:xfrm>
            <a:off x="137655" y="6281665"/>
            <a:ext cx="499653" cy="515770"/>
          </a:xfrm>
          <a:prstGeom prst="rect">
            <a:avLst/>
          </a:prstGeom>
        </p:spPr>
      </p:pic>
      <p:sp>
        <p:nvSpPr>
          <p:cNvPr id="14" name="Content Placeholder 2"/>
          <p:cNvSpPr>
            <a:spLocks noGrp="1"/>
          </p:cNvSpPr>
          <p:nvPr>
            <p:ph sz="half" idx="13"/>
          </p:nvPr>
        </p:nvSpPr>
        <p:spPr>
          <a:xfrm>
            <a:off x="6202783" y="1731563"/>
            <a:ext cx="5787184" cy="4351338"/>
          </a:xfrm>
        </p:spPr>
        <p:txBody>
          <a:bodyPr>
            <a:normAutofit/>
          </a:bodyPr>
          <a:lstStyle>
            <a:lvl1pPr marL="0" indent="0">
              <a:buNone/>
              <a:defRPr sz="1600"/>
            </a:lvl1pPr>
            <a:lvl2pPr marL="228600" indent="-228600">
              <a:defRPr sz="1600"/>
            </a:lvl2pPr>
            <a:lvl3pPr marL="457200" indent="-228600">
              <a:defRPr sz="1600"/>
            </a:lvl3pPr>
            <a:lvl4pPr marL="685800" indent="-228600">
              <a:defRPr sz="1600"/>
            </a:lvl4pPr>
            <a:lvl5pPr marL="914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502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ide by Side w Open Title">
    <p:spTree>
      <p:nvGrpSpPr>
        <p:cNvPr id="1" name=""/>
        <p:cNvGrpSpPr/>
        <p:nvPr/>
      </p:nvGrpSpPr>
      <p:grpSpPr>
        <a:xfrm>
          <a:off x="0" y="0"/>
          <a:ext cx="0" cy="0"/>
          <a:chOff x="0" y="0"/>
          <a:chExt cx="0" cy="0"/>
        </a:xfrm>
      </p:grpSpPr>
      <p:sp>
        <p:nvSpPr>
          <p:cNvPr id="11" name="Title 1"/>
          <p:cNvSpPr>
            <a:spLocks noGrp="1"/>
          </p:cNvSpPr>
          <p:nvPr>
            <p:ph type="title"/>
          </p:nvPr>
        </p:nvSpPr>
        <p:spPr>
          <a:xfrm>
            <a:off x="146891" y="222250"/>
            <a:ext cx="11868895" cy="606425"/>
          </a:xfrm>
        </p:spPr>
        <p:txBody>
          <a:bodyPr>
            <a:normAutofit/>
          </a:bodyPr>
          <a:lstStyle>
            <a:lvl1pPr>
              <a:defRPr sz="3200"/>
            </a:lvl1pPr>
          </a:lstStyle>
          <a:p>
            <a:r>
              <a:rPr lang="en-US"/>
              <a:t>Click to edit Master title style</a:t>
            </a:r>
          </a:p>
        </p:txBody>
      </p:sp>
      <p:sp>
        <p:nvSpPr>
          <p:cNvPr id="14" name="Content Placeholder 2"/>
          <p:cNvSpPr>
            <a:spLocks noGrp="1"/>
          </p:cNvSpPr>
          <p:nvPr>
            <p:ph sz="half" idx="1"/>
          </p:nvPr>
        </p:nvSpPr>
        <p:spPr>
          <a:xfrm>
            <a:off x="146891" y="1731563"/>
            <a:ext cx="5787184" cy="4351338"/>
          </a:xfrm>
        </p:spPr>
        <p:txBody>
          <a:bodyPr>
            <a:normAutofit/>
          </a:bodyPr>
          <a:lstStyle>
            <a:lvl1pPr marL="0" indent="0">
              <a:buNone/>
              <a:defRPr sz="1600"/>
            </a:lvl1pPr>
            <a:lvl2pPr marL="228600" indent="-228600">
              <a:defRPr sz="1600"/>
            </a:lvl2pPr>
            <a:lvl3pPr marL="457200" indent="-228600">
              <a:defRPr sz="1600"/>
            </a:lvl3pPr>
            <a:lvl4pPr marL="685800" indent="-228600">
              <a:defRPr sz="1600"/>
            </a:lvl4pPr>
            <a:lvl5pPr marL="914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half" idx="13"/>
          </p:nvPr>
        </p:nvSpPr>
        <p:spPr>
          <a:xfrm>
            <a:off x="6202783" y="1731563"/>
            <a:ext cx="5787184" cy="4351338"/>
          </a:xfrm>
        </p:spPr>
        <p:txBody>
          <a:bodyPr>
            <a:normAutofit/>
          </a:bodyPr>
          <a:lstStyle>
            <a:lvl1pPr marL="0" indent="0">
              <a:buNone/>
              <a:defRPr sz="1600"/>
            </a:lvl1pPr>
            <a:lvl2pPr marL="228600" indent="-228600">
              <a:defRPr sz="1600"/>
            </a:lvl2pPr>
            <a:lvl3pPr marL="457200" indent="-228600">
              <a:defRPr sz="1600"/>
            </a:lvl3pPr>
            <a:lvl4pPr marL="685800" indent="-228600">
              <a:defRPr sz="1600"/>
            </a:lvl4pPr>
            <a:lvl5pPr marL="914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p:cNvSpPr txBox="1"/>
          <p:nvPr userDrawn="1"/>
        </p:nvSpPr>
        <p:spPr>
          <a:xfrm>
            <a:off x="1167" y="6201330"/>
            <a:ext cx="12192000" cy="661720"/>
          </a:xfrm>
          <a:prstGeom prst="rect">
            <a:avLst/>
          </a:prstGeom>
          <a:solidFill>
            <a:schemeClr val="accent1"/>
          </a:solidFill>
        </p:spPr>
        <p:txBody>
          <a:bodyPr wrap="square" rtlCol="0">
            <a:spAutoFit/>
          </a:bodyPr>
          <a:lstStyle/>
          <a:p>
            <a:endParaRPr lang="en-US" sz="3700" dirty="0"/>
          </a:p>
        </p:txBody>
      </p:sp>
      <p:sp>
        <p:nvSpPr>
          <p:cNvPr id="19" name="Footer Placeholder 5"/>
          <p:cNvSpPr>
            <a:spLocks noGrp="1"/>
          </p:cNvSpPr>
          <p:nvPr>
            <p:ph type="ftr" sz="quarter" idx="11"/>
          </p:nvPr>
        </p:nvSpPr>
        <p:spPr>
          <a:xfrm>
            <a:off x="691307" y="6211886"/>
            <a:ext cx="8405068" cy="646114"/>
          </a:xfrm>
        </p:spPr>
        <p:txBody>
          <a:bodyPr/>
          <a:lstStyle>
            <a:lvl1pPr algn="l">
              <a:defRPr sz="900">
                <a:solidFill>
                  <a:schemeClr val="tx2"/>
                </a:solidFill>
              </a:defRPr>
            </a:lvl1pPr>
          </a:lstStyle>
          <a:p>
            <a:r>
              <a:rPr lang="en-US"/>
              <a:t>List Q#s and relevant subgroups here; if 3 or less Qs, include Q text; if more than 3, just list Q#s like demo slide</a:t>
            </a:r>
            <a:endParaRPr lang="en-US" dirty="0"/>
          </a:p>
        </p:txBody>
      </p:sp>
      <p:sp>
        <p:nvSpPr>
          <p:cNvPr id="20" name="Slide Number Placeholder 6"/>
          <p:cNvSpPr>
            <a:spLocks noGrp="1"/>
          </p:cNvSpPr>
          <p:nvPr>
            <p:ph type="sldNum" sz="quarter" idx="12"/>
          </p:nvPr>
        </p:nvSpPr>
        <p:spPr>
          <a:xfrm>
            <a:off x="9339497" y="6356350"/>
            <a:ext cx="2395303" cy="365125"/>
          </a:xfrm>
        </p:spPr>
        <p:txBody>
          <a:bodyPr/>
          <a:lstStyle>
            <a:lvl1pPr>
              <a:defRPr>
                <a:solidFill>
                  <a:schemeClr val="tx2"/>
                </a:solidFill>
              </a:defRPr>
            </a:lvl1pPr>
          </a:lstStyle>
          <a:p>
            <a:r>
              <a:rPr lang="en-US"/>
              <a:t>Market Street Research | Page </a:t>
            </a:r>
            <a:fld id="{300ED257-06B6-4717-AB39-CFF5462A5EBE}" type="slidenum">
              <a:rPr lang="en-US" smtClean="0"/>
              <a:pPr/>
              <a:t>‹#›</a:t>
            </a:fld>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27018" t="32500" r="24268" b="31945"/>
          <a:stretch/>
        </p:blipFill>
        <p:spPr>
          <a:xfrm>
            <a:off x="137655" y="6281665"/>
            <a:ext cx="499653" cy="515770"/>
          </a:xfrm>
          <a:prstGeom prst="rect">
            <a:avLst/>
          </a:prstGeom>
        </p:spPr>
      </p:pic>
    </p:spTree>
    <p:extLst>
      <p:ext uri="{BB962C8B-B14F-4D97-AF65-F5344CB8AC3E}">
        <p14:creationId xmlns:p14="http://schemas.microsoft.com/office/powerpoint/2010/main" val="20286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riad w Title Band">
    <p:spTree>
      <p:nvGrpSpPr>
        <p:cNvPr id="1" name=""/>
        <p:cNvGrpSpPr/>
        <p:nvPr/>
      </p:nvGrpSpPr>
      <p:grpSpPr>
        <a:xfrm>
          <a:off x="0" y="0"/>
          <a:ext cx="0" cy="0"/>
          <a:chOff x="0" y="0"/>
          <a:chExt cx="0" cy="0"/>
        </a:xfrm>
      </p:grpSpPr>
      <p:sp>
        <p:nvSpPr>
          <p:cNvPr id="15" name="Content Placeholder 2"/>
          <p:cNvSpPr>
            <a:spLocks noGrp="1"/>
          </p:cNvSpPr>
          <p:nvPr>
            <p:ph sz="half" idx="1"/>
          </p:nvPr>
        </p:nvSpPr>
        <p:spPr>
          <a:xfrm>
            <a:off x="146890" y="1731563"/>
            <a:ext cx="3679837" cy="4351338"/>
          </a:xfrm>
        </p:spPr>
        <p:txBody>
          <a:bodyPr>
            <a:normAutofit/>
          </a:bodyPr>
          <a:lstStyle>
            <a:lvl1pPr marL="0" indent="0">
              <a:buNone/>
              <a:defRPr sz="1600"/>
            </a:lvl1pPr>
            <a:lvl2pPr marL="228600" indent="-228600">
              <a:defRPr sz="1600"/>
            </a:lvl2pPr>
            <a:lvl3pPr marL="457200" indent="-228600">
              <a:defRPr sz="1600"/>
            </a:lvl3pPr>
            <a:lvl4pPr marL="685800" indent="-228600">
              <a:defRPr sz="1600"/>
            </a:lvl4pPr>
            <a:lvl5pPr marL="914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3"/>
          </p:nvPr>
        </p:nvSpPr>
        <p:spPr>
          <a:xfrm>
            <a:off x="4241419" y="1731563"/>
            <a:ext cx="3679837" cy="4351338"/>
          </a:xfrm>
        </p:spPr>
        <p:txBody>
          <a:bodyPr>
            <a:normAutofit/>
          </a:bodyPr>
          <a:lstStyle>
            <a:lvl1pPr marL="0" indent="0">
              <a:buNone/>
              <a:defRPr sz="1600"/>
            </a:lvl1pPr>
            <a:lvl2pPr marL="228600" indent="-228600">
              <a:defRPr sz="1600"/>
            </a:lvl2pPr>
            <a:lvl3pPr marL="457200" indent="-228600">
              <a:defRPr sz="1600"/>
            </a:lvl3pPr>
            <a:lvl4pPr marL="685800" indent="-228600">
              <a:defRPr sz="1600"/>
            </a:lvl4pPr>
            <a:lvl5pPr marL="914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half" idx="14"/>
          </p:nvPr>
        </p:nvSpPr>
        <p:spPr>
          <a:xfrm>
            <a:off x="8335948" y="1731563"/>
            <a:ext cx="3679837" cy="4351338"/>
          </a:xfrm>
        </p:spPr>
        <p:txBody>
          <a:bodyPr>
            <a:normAutofit/>
          </a:bodyPr>
          <a:lstStyle>
            <a:lvl1pPr marL="0" indent="0">
              <a:buNone/>
              <a:defRPr sz="1600"/>
            </a:lvl1pPr>
            <a:lvl2pPr marL="228600" indent="-228600">
              <a:defRPr sz="1600"/>
            </a:lvl2pPr>
            <a:lvl3pPr marL="457200" indent="-228600">
              <a:defRPr sz="1600"/>
            </a:lvl3pPr>
            <a:lvl4pPr marL="685800" indent="-228600">
              <a:defRPr sz="1600"/>
            </a:lvl4pPr>
            <a:lvl5pPr marL="914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1167" y="194602"/>
            <a:ext cx="12192000" cy="661720"/>
          </a:xfrm>
          <a:prstGeom prst="rect">
            <a:avLst/>
          </a:prstGeom>
          <a:solidFill>
            <a:schemeClr val="tx2"/>
          </a:solidFill>
        </p:spPr>
        <p:txBody>
          <a:bodyPr wrap="square" rtlCol="0">
            <a:spAutoFit/>
          </a:bodyPr>
          <a:lstStyle/>
          <a:p>
            <a:endParaRPr lang="en-US" sz="3700" dirty="0"/>
          </a:p>
        </p:txBody>
      </p:sp>
      <p:sp>
        <p:nvSpPr>
          <p:cNvPr id="11" name="TextBox 10"/>
          <p:cNvSpPr txBox="1"/>
          <p:nvPr userDrawn="1"/>
        </p:nvSpPr>
        <p:spPr>
          <a:xfrm>
            <a:off x="1167" y="6201330"/>
            <a:ext cx="12192000" cy="661720"/>
          </a:xfrm>
          <a:prstGeom prst="rect">
            <a:avLst/>
          </a:prstGeom>
          <a:solidFill>
            <a:schemeClr val="accent1"/>
          </a:solidFill>
        </p:spPr>
        <p:txBody>
          <a:bodyPr wrap="square" rtlCol="0">
            <a:spAutoFit/>
          </a:bodyPr>
          <a:lstStyle/>
          <a:p>
            <a:endParaRPr lang="en-US" sz="3700" dirty="0"/>
          </a:p>
        </p:txBody>
      </p:sp>
      <p:sp>
        <p:nvSpPr>
          <p:cNvPr id="12" name="Title 1"/>
          <p:cNvSpPr>
            <a:spLocks noGrp="1"/>
          </p:cNvSpPr>
          <p:nvPr>
            <p:ph type="title"/>
          </p:nvPr>
        </p:nvSpPr>
        <p:spPr>
          <a:xfrm>
            <a:off x="146891" y="222250"/>
            <a:ext cx="11868895" cy="606425"/>
          </a:xfrm>
        </p:spPr>
        <p:txBody>
          <a:bodyPr>
            <a:normAutofit/>
          </a:bodyPr>
          <a:lstStyle>
            <a:lvl1pPr>
              <a:defRPr sz="3200">
                <a:solidFill>
                  <a:schemeClr val="accent2"/>
                </a:solidFill>
              </a:defRPr>
            </a:lvl1pPr>
          </a:lstStyle>
          <a:p>
            <a:r>
              <a:rPr lang="en-US"/>
              <a:t>Click to edit Master title style</a:t>
            </a:r>
          </a:p>
        </p:txBody>
      </p:sp>
      <p:sp>
        <p:nvSpPr>
          <p:cNvPr id="18" name="Footer Placeholder 5"/>
          <p:cNvSpPr>
            <a:spLocks noGrp="1"/>
          </p:cNvSpPr>
          <p:nvPr>
            <p:ph type="ftr" sz="quarter" idx="11"/>
          </p:nvPr>
        </p:nvSpPr>
        <p:spPr>
          <a:xfrm>
            <a:off x="691307" y="6211886"/>
            <a:ext cx="8405068" cy="646114"/>
          </a:xfrm>
        </p:spPr>
        <p:txBody>
          <a:bodyPr/>
          <a:lstStyle>
            <a:lvl1pPr algn="l">
              <a:defRPr sz="900">
                <a:solidFill>
                  <a:schemeClr val="tx2"/>
                </a:solidFill>
              </a:defRPr>
            </a:lvl1pPr>
          </a:lstStyle>
          <a:p>
            <a:r>
              <a:rPr lang="en-US"/>
              <a:t>List Q#s and relevant subgroups here; if 3 or less Qs, include Q text; if more than 3, just list Q#s like demo slide</a:t>
            </a:r>
            <a:endParaRPr lang="en-US" dirty="0"/>
          </a:p>
        </p:txBody>
      </p:sp>
      <p:sp>
        <p:nvSpPr>
          <p:cNvPr id="19" name="Slide Number Placeholder 6"/>
          <p:cNvSpPr>
            <a:spLocks noGrp="1"/>
          </p:cNvSpPr>
          <p:nvPr>
            <p:ph type="sldNum" sz="quarter" idx="12"/>
          </p:nvPr>
        </p:nvSpPr>
        <p:spPr>
          <a:xfrm>
            <a:off x="9339497" y="6356350"/>
            <a:ext cx="2395303" cy="365125"/>
          </a:xfrm>
        </p:spPr>
        <p:txBody>
          <a:bodyPr/>
          <a:lstStyle>
            <a:lvl1pPr>
              <a:defRPr>
                <a:solidFill>
                  <a:schemeClr val="tx2"/>
                </a:solidFill>
              </a:defRPr>
            </a:lvl1pPr>
          </a:lstStyle>
          <a:p>
            <a:r>
              <a:rPr lang="en-US"/>
              <a:t>Market Street Research | Page </a:t>
            </a:r>
            <a:fld id="{300ED257-06B6-4717-AB39-CFF5462A5EBE}" type="slidenum">
              <a:rPr lang="en-US" smtClean="0"/>
              <a:pPr/>
              <a:t>‹#›</a:t>
            </a:fld>
            <a:endParaRPr lang="en-US" dirty="0"/>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27018" t="32500" r="24268" b="31945"/>
          <a:stretch/>
        </p:blipFill>
        <p:spPr>
          <a:xfrm>
            <a:off x="137655" y="6281665"/>
            <a:ext cx="499653" cy="515770"/>
          </a:xfrm>
          <a:prstGeom prst="rect">
            <a:avLst/>
          </a:prstGeom>
        </p:spPr>
      </p:pic>
    </p:spTree>
    <p:extLst>
      <p:ext uri="{BB962C8B-B14F-4D97-AF65-F5344CB8AC3E}">
        <p14:creationId xmlns:p14="http://schemas.microsoft.com/office/powerpoint/2010/main" val="180522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riad w Open Title">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146890" y="1731563"/>
            <a:ext cx="3679837" cy="4351338"/>
          </a:xfrm>
        </p:spPr>
        <p:txBody>
          <a:bodyPr>
            <a:normAutofit/>
          </a:bodyPr>
          <a:lstStyle>
            <a:lvl1pPr marL="0" indent="0">
              <a:buNone/>
              <a:defRPr sz="1600"/>
            </a:lvl1pPr>
            <a:lvl2pPr marL="228600" indent="-228600">
              <a:defRPr sz="1600"/>
            </a:lvl2pPr>
            <a:lvl3pPr marL="457200" indent="-228600">
              <a:defRPr sz="1600"/>
            </a:lvl3pPr>
            <a:lvl4pPr marL="685800" indent="-228600">
              <a:defRPr sz="1600"/>
            </a:lvl4pPr>
            <a:lvl5pPr marL="914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3"/>
          </p:nvPr>
        </p:nvSpPr>
        <p:spPr>
          <a:xfrm>
            <a:off x="4241419" y="1731563"/>
            <a:ext cx="3679837" cy="4351338"/>
          </a:xfrm>
        </p:spPr>
        <p:txBody>
          <a:bodyPr>
            <a:normAutofit/>
          </a:bodyPr>
          <a:lstStyle>
            <a:lvl1pPr marL="0" indent="0">
              <a:buNone/>
              <a:defRPr sz="1600"/>
            </a:lvl1pPr>
            <a:lvl2pPr marL="228600" indent="-228600">
              <a:defRPr sz="1600"/>
            </a:lvl2pPr>
            <a:lvl3pPr marL="457200" indent="-228600">
              <a:defRPr sz="1600"/>
            </a:lvl3pPr>
            <a:lvl4pPr marL="685800" indent="-228600">
              <a:defRPr sz="1600"/>
            </a:lvl4pPr>
            <a:lvl5pPr marL="914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half" idx="14"/>
          </p:nvPr>
        </p:nvSpPr>
        <p:spPr>
          <a:xfrm>
            <a:off x="8335948" y="1731563"/>
            <a:ext cx="3679837" cy="4351338"/>
          </a:xfrm>
        </p:spPr>
        <p:txBody>
          <a:bodyPr>
            <a:normAutofit/>
          </a:bodyPr>
          <a:lstStyle>
            <a:lvl1pPr marL="0" indent="0">
              <a:buNone/>
              <a:defRPr sz="1600"/>
            </a:lvl1pPr>
            <a:lvl2pPr marL="228600" indent="-228600">
              <a:defRPr sz="1600"/>
            </a:lvl2pPr>
            <a:lvl3pPr marL="457200" indent="-228600">
              <a:defRPr sz="1600"/>
            </a:lvl3pPr>
            <a:lvl4pPr marL="685800" indent="-228600">
              <a:defRPr sz="1600"/>
            </a:lvl4pPr>
            <a:lvl5pPr marL="914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1167" y="6201330"/>
            <a:ext cx="12192000" cy="661720"/>
          </a:xfrm>
          <a:prstGeom prst="rect">
            <a:avLst/>
          </a:prstGeom>
          <a:solidFill>
            <a:schemeClr val="accent1"/>
          </a:solidFill>
        </p:spPr>
        <p:txBody>
          <a:bodyPr wrap="square" rtlCol="0">
            <a:spAutoFit/>
          </a:bodyPr>
          <a:lstStyle/>
          <a:p>
            <a:endParaRPr lang="en-US" sz="3700" dirty="0"/>
          </a:p>
        </p:txBody>
      </p:sp>
      <p:sp>
        <p:nvSpPr>
          <p:cNvPr id="16" name="Footer Placeholder 5"/>
          <p:cNvSpPr>
            <a:spLocks noGrp="1"/>
          </p:cNvSpPr>
          <p:nvPr>
            <p:ph type="ftr" sz="quarter" idx="11"/>
          </p:nvPr>
        </p:nvSpPr>
        <p:spPr>
          <a:xfrm>
            <a:off x="691307" y="6211886"/>
            <a:ext cx="8405068" cy="646114"/>
          </a:xfrm>
        </p:spPr>
        <p:txBody>
          <a:bodyPr/>
          <a:lstStyle>
            <a:lvl1pPr algn="l">
              <a:defRPr sz="900">
                <a:solidFill>
                  <a:schemeClr val="tx2"/>
                </a:solidFill>
              </a:defRPr>
            </a:lvl1pPr>
          </a:lstStyle>
          <a:p>
            <a:r>
              <a:rPr lang="en-US"/>
              <a:t>List Q#s and relevant subgroups here; if 3 or less Qs, include Q text; if more than 3, just list Q#s like demo slide</a:t>
            </a:r>
            <a:endParaRPr lang="en-US" dirty="0"/>
          </a:p>
        </p:txBody>
      </p:sp>
      <p:sp>
        <p:nvSpPr>
          <p:cNvPr id="17" name="Slide Number Placeholder 6"/>
          <p:cNvSpPr>
            <a:spLocks noGrp="1"/>
          </p:cNvSpPr>
          <p:nvPr>
            <p:ph type="sldNum" sz="quarter" idx="12"/>
          </p:nvPr>
        </p:nvSpPr>
        <p:spPr>
          <a:xfrm>
            <a:off x="9339497" y="6356350"/>
            <a:ext cx="2395303" cy="365125"/>
          </a:xfrm>
        </p:spPr>
        <p:txBody>
          <a:bodyPr/>
          <a:lstStyle>
            <a:lvl1pPr>
              <a:defRPr>
                <a:solidFill>
                  <a:schemeClr val="tx2"/>
                </a:solidFill>
              </a:defRPr>
            </a:lvl1pPr>
          </a:lstStyle>
          <a:p>
            <a:r>
              <a:rPr lang="en-US"/>
              <a:t>Market Street Research | Page </a:t>
            </a:r>
            <a:fld id="{300ED257-06B6-4717-AB39-CFF5462A5EBE}" type="slidenum">
              <a:rPr lang="en-US" smtClean="0"/>
              <a:pPr/>
              <a:t>‹#›</a:t>
            </a:fld>
            <a:endParaRPr lang="en-US" dirty="0"/>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018" t="32500" r="24268" b="31945"/>
          <a:stretch/>
        </p:blipFill>
        <p:spPr>
          <a:xfrm>
            <a:off x="137655" y="6281665"/>
            <a:ext cx="499653" cy="515770"/>
          </a:xfrm>
          <a:prstGeom prst="rect">
            <a:avLst/>
          </a:prstGeom>
        </p:spPr>
      </p:pic>
      <p:sp>
        <p:nvSpPr>
          <p:cNvPr id="19" name="Title 1"/>
          <p:cNvSpPr>
            <a:spLocks noGrp="1"/>
          </p:cNvSpPr>
          <p:nvPr>
            <p:ph type="title"/>
          </p:nvPr>
        </p:nvSpPr>
        <p:spPr>
          <a:xfrm>
            <a:off x="146891" y="222250"/>
            <a:ext cx="11868895" cy="606425"/>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32283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6356349"/>
            <a:ext cx="5350164" cy="365125"/>
          </a:xfrm>
          <a:prstGeom prst="rect">
            <a:avLst/>
          </a:prstGeom>
        </p:spPr>
        <p:txBody>
          <a:bodyPr vert="horz" lIns="91440" tIns="45720" rIns="91440" bIns="45720" rtlCol="0" anchor="ctr"/>
          <a:lstStyle>
            <a:lvl1pPr algn="l">
              <a:defRPr sz="1200" b="1">
                <a:solidFill>
                  <a:schemeClr val="tx2"/>
                </a:solidFill>
              </a:defRPr>
            </a:lvl1pPr>
          </a:lstStyle>
          <a:p>
            <a:r>
              <a:rPr lang="en-US"/>
              <a:t>List Q#s and relevant subgroups here; if 3 or less Qs, include Q text; if more than 3, just list Q#s like demo slide</a:t>
            </a:r>
            <a:endParaRPr lang="en-US" dirty="0"/>
          </a:p>
        </p:txBody>
      </p:sp>
      <p:sp>
        <p:nvSpPr>
          <p:cNvPr id="6" name="Slide Number Placeholder 5"/>
          <p:cNvSpPr>
            <a:spLocks noGrp="1"/>
          </p:cNvSpPr>
          <p:nvPr>
            <p:ph type="sldNum" sz="quarter" idx="4"/>
          </p:nvPr>
        </p:nvSpPr>
        <p:spPr>
          <a:xfrm>
            <a:off x="10871200" y="6356350"/>
            <a:ext cx="482600" cy="365125"/>
          </a:xfrm>
          <a:prstGeom prst="rect">
            <a:avLst/>
          </a:prstGeom>
        </p:spPr>
        <p:txBody>
          <a:bodyPr vert="horz" lIns="91440" tIns="45720" rIns="91440" bIns="45720" rtlCol="0" anchor="ctr"/>
          <a:lstStyle>
            <a:lvl1pPr algn="r">
              <a:defRPr sz="1200" b="1">
                <a:solidFill>
                  <a:schemeClr val="tx2"/>
                </a:solidFill>
              </a:defRPr>
            </a:lvl1pPr>
          </a:lstStyle>
          <a:p>
            <a:fld id="{300ED257-06B6-4717-AB39-CFF5462A5EBE}" type="slidenum">
              <a:rPr lang="en-US" smtClean="0"/>
              <a:pPr/>
              <a:t>‹#›</a:t>
            </a:fld>
            <a:endParaRPr lang="en-US"/>
          </a:p>
        </p:txBody>
      </p:sp>
    </p:spTree>
    <p:extLst>
      <p:ext uri="{BB962C8B-B14F-4D97-AF65-F5344CB8AC3E}">
        <p14:creationId xmlns:p14="http://schemas.microsoft.com/office/powerpoint/2010/main" val="18084273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7" r:id="rId5"/>
    <p:sldLayoutId id="2147483653" r:id="rId6"/>
    <p:sldLayoutId id="2147483655" r:id="rId7"/>
  </p:sldLayoutIdLst>
  <p:hf hd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diagramData" Target="../diagrams/data1.xml"/><Relationship Id="rId16" Type="http://schemas.openxmlformats.org/officeDocument/2006/relationships/image" Target="../media/image28.svg"/><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23.png"/><Relationship Id="rId5" Type="http://schemas.openxmlformats.org/officeDocument/2006/relationships/diagramColors" Target="../diagrams/colors1.xml"/><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diagramQuickStyle" Target="../diagrams/quickStyle1.xml"/><Relationship Id="rId9" Type="http://schemas.openxmlformats.org/officeDocument/2006/relationships/image" Target="../media/image21.png"/><Relationship Id="rId14"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3" Type="http://schemas.openxmlformats.org/officeDocument/2006/relationships/diagramLayout" Target="../diagrams/layout2.xml"/><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diagramData" Target="../diagrams/data2.xml"/><Relationship Id="rId16" Type="http://schemas.openxmlformats.org/officeDocument/2006/relationships/image" Target="../media/image22.svg"/><Relationship Id="rId1" Type="http://schemas.openxmlformats.org/officeDocument/2006/relationships/slideLayout" Target="../slideLayouts/slideLayout5.xml"/><Relationship Id="rId6" Type="http://schemas.microsoft.com/office/2007/relationships/diagramDrawing" Target="../diagrams/drawing2.xml"/><Relationship Id="rId11" Type="http://schemas.openxmlformats.org/officeDocument/2006/relationships/image" Target="../media/image27.png"/><Relationship Id="rId5" Type="http://schemas.openxmlformats.org/officeDocument/2006/relationships/diagramColors" Target="../diagrams/colors2.xml"/><Relationship Id="rId1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diagramQuickStyle" Target="../diagrams/quickStyle2.xml"/><Relationship Id="rId9" Type="http://schemas.openxmlformats.org/officeDocument/2006/relationships/image" Target="../media/image25.png"/><Relationship Id="rId14" Type="http://schemas.openxmlformats.org/officeDocument/2006/relationships/image" Target="../media/image3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3.pn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4.xml"/><Relationship Id="rId5" Type="http://schemas.openxmlformats.org/officeDocument/2006/relationships/image" Target="../media/image86.png"/><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0.png"/><Relationship Id="rId1" Type="http://schemas.openxmlformats.org/officeDocument/2006/relationships/slideLayout" Target="../slideLayouts/slideLayout4.xml"/><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0.png"/><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4.xml"/><Relationship Id="rId5" Type="http://schemas.openxmlformats.org/officeDocument/2006/relationships/image" Target="../media/image107.png"/><Relationship Id="rId4" Type="http://schemas.openxmlformats.org/officeDocument/2006/relationships/image" Target="../media/image10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4.xml"/><Relationship Id="rId5" Type="http://schemas.openxmlformats.org/officeDocument/2006/relationships/image" Target="../media/image115.png"/><Relationship Id="rId4" Type="http://schemas.openxmlformats.org/officeDocument/2006/relationships/image" Target="../media/image114.png"/></Relationships>
</file>

<file path=ppt/slides/_rels/slide5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4.xml"/><Relationship Id="rId4" Type="http://schemas.openxmlformats.org/officeDocument/2006/relationships/image" Target="../media/image122.png"/></Relationships>
</file>

<file path=ppt/slides/_rels/slide5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4.xml"/><Relationship Id="rId4" Type="http://schemas.openxmlformats.org/officeDocument/2006/relationships/image" Target="../media/image125.png"/></Relationships>
</file>

<file path=ppt/slides/_rels/slide5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9.png"/></Relationships>
</file>

<file path=ppt/slides/_rels/slide6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4.xml"/><Relationship Id="rId5" Type="http://schemas.openxmlformats.org/officeDocument/2006/relationships/image" Target="../media/image135.png"/><Relationship Id="rId4" Type="http://schemas.openxmlformats.org/officeDocument/2006/relationships/image" Target="../media/image134.png"/></Relationships>
</file>

<file path=ppt/slides/_rels/slide6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4.xml"/><Relationship Id="rId5" Type="http://schemas.openxmlformats.org/officeDocument/2006/relationships/image" Target="../media/image141.png"/><Relationship Id="rId4" Type="http://schemas.openxmlformats.org/officeDocument/2006/relationships/image" Target="../media/image140.png"/></Relationships>
</file>

<file path=ppt/slides/_rels/slide6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4.xml"/><Relationship Id="rId5" Type="http://schemas.openxmlformats.org/officeDocument/2006/relationships/image" Target="../media/image145.png"/><Relationship Id="rId4" Type="http://schemas.openxmlformats.org/officeDocument/2006/relationships/image" Target="../media/image144.png"/></Relationships>
</file>

<file path=ppt/slides/_rels/slide6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4.xml"/><Relationship Id="rId5" Type="http://schemas.openxmlformats.org/officeDocument/2006/relationships/image" Target="../media/image157.png"/><Relationship Id="rId4" Type="http://schemas.openxmlformats.org/officeDocument/2006/relationships/image" Target="../media/image156.png"/></Relationships>
</file>

<file path=ppt/slides/_rels/slide73.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9172" y="5038074"/>
            <a:ext cx="4260800" cy="276940"/>
          </a:xfrm>
        </p:spPr>
        <p:txBody>
          <a:bodyPr>
            <a:normAutofit fontScale="77500" lnSpcReduction="20000"/>
          </a:bodyPr>
          <a:lstStyle/>
          <a:p>
            <a:r>
              <a:rPr lang="en-US" dirty="0"/>
              <a:t>Prepared For</a:t>
            </a:r>
          </a:p>
        </p:txBody>
      </p:sp>
      <p:sp>
        <p:nvSpPr>
          <p:cNvPr id="3" name="Title 2"/>
          <p:cNvSpPr>
            <a:spLocks noGrp="1"/>
          </p:cNvSpPr>
          <p:nvPr>
            <p:ph type="ctrTitle"/>
          </p:nvPr>
        </p:nvSpPr>
        <p:spPr>
          <a:xfrm>
            <a:off x="0" y="1542986"/>
            <a:ext cx="12192000" cy="2849905"/>
          </a:xfrm>
        </p:spPr>
        <p:txBody>
          <a:bodyPr anchor="ctr">
            <a:normAutofit fontScale="90000"/>
          </a:bodyPr>
          <a:lstStyle/>
          <a:p>
            <a:pPr algn="ctr"/>
            <a:br>
              <a:rPr lang="en-US" dirty="0"/>
            </a:br>
            <a:r>
              <a:rPr lang="en-US" dirty="0"/>
              <a:t>YOUTH RISK BEHAVIOR SURVEY </a:t>
            </a:r>
            <a:br>
              <a:rPr lang="en-US" dirty="0"/>
            </a:br>
            <a:r>
              <a:rPr lang="en-US" dirty="0"/>
              <a:t>SUMMARY OF FINDINGS FOR 2024:</a:t>
            </a:r>
            <a:br>
              <a:rPr lang="en-US" dirty="0"/>
            </a:br>
            <a:br>
              <a:rPr lang="en-US" dirty="0"/>
            </a:br>
            <a:br>
              <a:rPr lang="en-US" dirty="0"/>
            </a:br>
            <a:endParaRPr lang="en-US" dirty="0"/>
          </a:p>
        </p:txBody>
      </p:sp>
      <p:sp>
        <p:nvSpPr>
          <p:cNvPr id="4" name="Text Placeholder 3"/>
          <p:cNvSpPr>
            <a:spLocks noGrp="1"/>
          </p:cNvSpPr>
          <p:nvPr>
            <p:ph type="body" sz="quarter" idx="11"/>
          </p:nvPr>
        </p:nvSpPr>
        <p:spPr/>
        <p:txBody>
          <a:bodyPr/>
          <a:lstStyle/>
          <a:p>
            <a:r>
              <a:rPr lang="en-US" dirty="0"/>
              <a:t>Spring 2024</a:t>
            </a:r>
          </a:p>
        </p:txBody>
      </p:sp>
      <p:pic>
        <p:nvPicPr>
          <p:cNvPr id="6" name="Picture 2">
            <a:extLst>
              <a:ext uri="{FF2B5EF4-FFF2-40B4-BE49-F238E27FC236}">
                <a16:creationId xmlns:a16="http://schemas.microsoft.com/office/drawing/2014/main" id="{D2D7013A-65C9-49E4-8D80-816ABDFC0A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54196" y="5568464"/>
            <a:ext cx="2307931" cy="6994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860F506-4587-CE46-696F-84DDE7180EE1}"/>
              </a:ext>
            </a:extLst>
          </p:cNvPr>
          <p:cNvPicPr>
            <a:picLocks noChangeAspect="1"/>
          </p:cNvPicPr>
          <p:nvPr/>
        </p:nvPicPr>
        <p:blipFill>
          <a:blip r:embed="rId3"/>
          <a:stretch>
            <a:fillRect/>
          </a:stretch>
        </p:blipFill>
        <p:spPr>
          <a:xfrm>
            <a:off x="3319800" y="5560435"/>
            <a:ext cx="2307932" cy="707514"/>
          </a:xfrm>
          <a:prstGeom prst="rect">
            <a:avLst/>
          </a:prstGeom>
        </p:spPr>
      </p:pic>
      <p:sp>
        <p:nvSpPr>
          <p:cNvPr id="5" name="TextBox 4">
            <a:extLst>
              <a:ext uri="{FF2B5EF4-FFF2-40B4-BE49-F238E27FC236}">
                <a16:creationId xmlns:a16="http://schemas.microsoft.com/office/drawing/2014/main" id="{83B20D3D-F19B-7D34-3B1D-329DAA1E924B}"/>
              </a:ext>
            </a:extLst>
          </p:cNvPr>
          <p:cNvSpPr txBox="1"/>
          <p:nvPr/>
        </p:nvSpPr>
        <p:spPr>
          <a:xfrm>
            <a:off x="2329598" y="3203989"/>
            <a:ext cx="7532803" cy="584775"/>
          </a:xfrm>
          <a:prstGeom prst="rect">
            <a:avLst/>
          </a:prstGeom>
          <a:noFill/>
        </p:spPr>
        <p:txBody>
          <a:bodyPr wrap="square" rtlCol="0">
            <a:spAutoFit/>
          </a:bodyPr>
          <a:lstStyle/>
          <a:p>
            <a:pPr algn="ctr"/>
            <a:r>
              <a:rPr lang="en-US" sz="3200" dirty="0">
                <a:solidFill>
                  <a:schemeClr val="bg1"/>
                </a:solidFill>
              </a:rPr>
              <a:t>Concord-Carlisle Regional School District</a:t>
            </a:r>
          </a:p>
        </p:txBody>
      </p:sp>
    </p:spTree>
    <p:extLst>
      <p:ext uri="{BB962C8B-B14F-4D97-AF65-F5344CB8AC3E}">
        <p14:creationId xmlns:p14="http://schemas.microsoft.com/office/powerpoint/2010/main" val="144779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778B95-4EDB-4E06-92B8-A2F68B68C6CC}"/>
              </a:ext>
            </a:extLst>
          </p:cNvPr>
          <p:cNvSpPr>
            <a:spLocks noGrp="1"/>
          </p:cNvSpPr>
          <p:nvPr>
            <p:ph type="sldNum" sz="quarter" idx="12"/>
          </p:nvPr>
        </p:nvSpPr>
        <p:spPr/>
        <p:txBody>
          <a:bodyPr/>
          <a:lstStyle/>
          <a:p>
            <a:r>
              <a:rPr lang="en-US"/>
              <a:t>Market Street Research | Page </a:t>
            </a:r>
            <a:fld id="{300ED257-06B6-4717-AB39-CFF5462A5EBE}" type="slidenum">
              <a:rPr lang="en-US" smtClean="0"/>
              <a:pPr/>
              <a:t>10</a:t>
            </a:fld>
            <a:endParaRPr lang="en-US" dirty="0"/>
          </a:p>
        </p:txBody>
      </p:sp>
      <p:grpSp>
        <p:nvGrpSpPr>
          <p:cNvPr id="22" name="Group 21">
            <a:extLst>
              <a:ext uri="{FF2B5EF4-FFF2-40B4-BE49-F238E27FC236}">
                <a16:creationId xmlns:a16="http://schemas.microsoft.com/office/drawing/2014/main" id="{240F1445-7204-4D80-A5C5-6BEA0070E757}"/>
              </a:ext>
            </a:extLst>
          </p:cNvPr>
          <p:cNvGrpSpPr/>
          <p:nvPr/>
        </p:nvGrpSpPr>
        <p:grpSpPr>
          <a:xfrm>
            <a:off x="571989" y="2010398"/>
            <a:ext cx="5911859" cy="3948324"/>
            <a:chOff x="1382125" y="1858434"/>
            <a:chExt cx="5414746" cy="3895163"/>
          </a:xfrm>
        </p:grpSpPr>
        <p:sp>
          <p:nvSpPr>
            <p:cNvPr id="11" name="Rectangle: Rounded Corners 10">
              <a:extLst>
                <a:ext uri="{FF2B5EF4-FFF2-40B4-BE49-F238E27FC236}">
                  <a16:creationId xmlns:a16="http://schemas.microsoft.com/office/drawing/2014/main" id="{A8ED3F54-7157-44BD-B2DE-19DDF921262C}"/>
                </a:ext>
              </a:extLst>
            </p:cNvPr>
            <p:cNvSpPr/>
            <p:nvPr/>
          </p:nvSpPr>
          <p:spPr>
            <a:xfrm>
              <a:off x="1388396" y="1960917"/>
              <a:ext cx="5402203" cy="3792680"/>
            </a:xfrm>
            <a:prstGeom prst="roundRect">
              <a:avLst>
                <a:gd name="adj" fmla="val 10114"/>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A098589C-CB23-481B-994D-F66A92620982}"/>
                </a:ext>
              </a:extLst>
            </p:cNvPr>
            <p:cNvSpPr/>
            <p:nvPr/>
          </p:nvSpPr>
          <p:spPr>
            <a:xfrm>
              <a:off x="1382125" y="1915883"/>
              <a:ext cx="5408474" cy="578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        Risk behaviors and attitudes that have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         decreased compared to previous years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84495AD-A36E-4E68-9C18-3F2F5A4C3FCC}"/>
                </a:ext>
              </a:extLst>
            </p:cNvPr>
            <p:cNvSpPr txBox="1"/>
            <p:nvPr/>
          </p:nvSpPr>
          <p:spPr>
            <a:xfrm>
              <a:off x="1394668" y="2579770"/>
              <a:ext cx="5402203" cy="2854147"/>
            </a:xfrm>
            <a:prstGeom prst="rect">
              <a:avLst/>
            </a:prstGeom>
            <a:noFill/>
          </p:spPr>
          <p:txBody>
            <a:bodyPr wrap="square" rtlCol="0">
              <a:spAutoFit/>
            </a:bodyPr>
            <a:lstStyle/>
            <a:p>
              <a:pPr marL="285750" indent="-285750">
                <a:buFont typeface="Wingdings" panose="05000000000000000000" pitchFamily="2" charset="2"/>
                <a:buChar char="Ø"/>
                <a:defRPr/>
              </a:pPr>
              <a:r>
                <a:rPr lang="en-US" sz="1400" b="1" dirty="0">
                  <a:solidFill>
                    <a:schemeClr val="accent1"/>
                  </a:solidFill>
                  <a:latin typeface="Calibri" panose="020F0502020204030204"/>
                </a:rPr>
                <a:t>Feeling depressed</a:t>
              </a:r>
            </a:p>
            <a:p>
              <a:pPr marL="742950" lvl="1" indent="-285750">
                <a:buClr>
                  <a:schemeClr val="accent1"/>
                </a:buClr>
                <a:buFont typeface="Arial" panose="020B0604020202020204" pitchFamily="34" charset="0"/>
                <a:buChar char="•"/>
                <a:defRPr/>
              </a:pPr>
              <a:r>
                <a:rPr lang="en-US" sz="1400" dirty="0">
                  <a:latin typeface="Calibri" panose="020F0502020204030204"/>
                </a:rPr>
                <a:t>Decreased among 8</a:t>
              </a:r>
              <a:r>
                <a:rPr lang="en-US" sz="1400" baseline="30000" dirty="0">
                  <a:latin typeface="Calibri" panose="020F0502020204030204"/>
                </a:rPr>
                <a:t>th</a:t>
              </a:r>
              <a:r>
                <a:rPr lang="en-US" sz="1400" dirty="0">
                  <a:latin typeface="Calibri" panose="020F0502020204030204"/>
                </a:rPr>
                <a:t> grade and high school students between 2022 and 2024.</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1" dirty="0">
                  <a:solidFill>
                    <a:schemeClr val="accent1"/>
                  </a:solidFill>
                  <a:latin typeface="Calibri" panose="020F0502020204030204"/>
                </a:rPr>
                <a:t>Engaging in self-harm</a:t>
              </a:r>
            </a:p>
            <a:p>
              <a:pPr marL="742950" lvl="1" indent="-285750">
                <a:buClr>
                  <a:schemeClr val="accent1"/>
                </a:buClr>
                <a:buFont typeface="Arial" panose="020B0604020202020204" pitchFamily="34" charset="0"/>
                <a:buChar char="•"/>
                <a:defRPr/>
              </a:pPr>
              <a:r>
                <a:rPr kumimoji="0" lang="en-US" sz="1400" i="0" u="none" strike="noStrike" kern="1200" cap="none" spc="0" normalizeH="0" baseline="0" noProof="0" dirty="0">
                  <a:ln>
                    <a:noFill/>
                  </a:ln>
                  <a:effectLst/>
                  <a:uLnTx/>
                  <a:uFillTx/>
                  <a:latin typeface="Calibri" panose="020F0502020204030204"/>
                  <a:ea typeface="+mn-ea"/>
                  <a:cs typeface="+mn-cs"/>
                </a:rPr>
                <a:t>Decreased among all grades in 2024 compared to 2022.</a:t>
              </a:r>
              <a:endParaRPr kumimoji="0" lang="en-US" sz="1400" i="0" u="none" strike="noStrike" kern="1200" cap="none" spc="0" normalizeH="0" baseline="0" noProof="0" dirty="0">
                <a:ln>
                  <a:noFill/>
                </a:ln>
                <a:effectLst/>
                <a:uLnTx/>
                <a:uFillTx/>
                <a:ea typeface="+mn-ea"/>
                <a:cs typeface="+mn-cs"/>
              </a:endParaRPr>
            </a:p>
            <a:p>
              <a:pPr marL="285750" indent="-285750">
                <a:buFont typeface="Wingdings" panose="05000000000000000000" pitchFamily="2" charset="2"/>
                <a:buChar char="Ø"/>
              </a:pPr>
              <a:r>
                <a:rPr lang="en-US" sz="1400" b="1" dirty="0">
                  <a:solidFill>
                    <a:schemeClr val="accent1"/>
                  </a:solidFill>
                  <a:latin typeface="Calibri" panose="020F0502020204030204"/>
                </a:rPr>
                <a:t>Sexual harassment </a:t>
              </a:r>
            </a:p>
            <a:p>
              <a:pPr marL="742950" lvl="1" indent="-285750">
                <a:buClr>
                  <a:schemeClr val="accent1"/>
                </a:buClr>
                <a:buFont typeface="Arial" panose="020B0604020202020204" pitchFamily="34" charset="0"/>
                <a:buChar char="•"/>
              </a:pPr>
              <a:r>
                <a:rPr lang="en-US" sz="1400" dirty="0">
                  <a:solidFill>
                    <a:srgbClr val="000000"/>
                  </a:solidFill>
                  <a:latin typeface="Calibri" panose="020F0502020204030204"/>
                </a:rPr>
                <a:t>Decreased among high school students and is trending down for 8</a:t>
              </a:r>
              <a:r>
                <a:rPr lang="en-US" sz="1400" baseline="30000" dirty="0">
                  <a:solidFill>
                    <a:srgbClr val="000000"/>
                  </a:solidFill>
                  <a:latin typeface="Calibri" panose="020F0502020204030204"/>
                </a:rPr>
                <a:t>th</a:t>
              </a:r>
              <a:r>
                <a:rPr lang="en-US" sz="1400" dirty="0">
                  <a:solidFill>
                    <a:srgbClr val="000000"/>
                  </a:solidFill>
                  <a:latin typeface="Calibri" panose="020F0502020204030204"/>
                </a:rPr>
                <a:t> grade students since 2022.</a:t>
              </a:r>
            </a:p>
            <a:p>
              <a:pPr marL="285750" indent="-285750">
                <a:buFont typeface="Wingdings" panose="05000000000000000000" pitchFamily="2" charset="2"/>
                <a:buChar char="Ø"/>
              </a:pPr>
              <a:r>
                <a:rPr lang="en-US" sz="1400" b="1" dirty="0">
                  <a:solidFill>
                    <a:schemeClr val="accent1"/>
                  </a:solidFill>
                  <a:latin typeface="Calibri" panose="020F0502020204030204"/>
                </a:rPr>
                <a:t>E-cigarette use at school </a:t>
              </a:r>
            </a:p>
            <a:p>
              <a:pPr marL="742950" lvl="1" indent="-285750">
                <a:buClr>
                  <a:schemeClr val="accent1"/>
                </a:buClr>
                <a:buFont typeface="Arial" panose="020B0604020202020204" pitchFamily="34" charset="0"/>
                <a:buChar char="•"/>
              </a:pPr>
              <a:r>
                <a:rPr lang="en-US" sz="1400" dirty="0">
                  <a:solidFill>
                    <a:srgbClr val="000000"/>
                  </a:solidFill>
                  <a:latin typeface="Calibri" panose="020F0502020204030204"/>
                </a:rPr>
                <a:t>Decreased among 6</a:t>
              </a:r>
              <a:r>
                <a:rPr lang="en-US" sz="1400" baseline="30000" dirty="0">
                  <a:solidFill>
                    <a:srgbClr val="000000"/>
                  </a:solidFill>
                  <a:latin typeface="Calibri" panose="020F0502020204030204"/>
                </a:rPr>
                <a:t>th</a:t>
              </a:r>
              <a:r>
                <a:rPr lang="en-US" sz="1400" dirty="0">
                  <a:solidFill>
                    <a:srgbClr val="000000"/>
                  </a:solidFill>
                  <a:latin typeface="Calibri" panose="020F0502020204030204"/>
                </a:rPr>
                <a:t> grade and high school students and is trending down among 8</a:t>
              </a:r>
              <a:r>
                <a:rPr lang="en-US" sz="1400" baseline="30000" dirty="0">
                  <a:solidFill>
                    <a:srgbClr val="000000"/>
                  </a:solidFill>
                  <a:latin typeface="Calibri" panose="020F0502020204030204"/>
                </a:rPr>
                <a:t>th</a:t>
              </a:r>
              <a:r>
                <a:rPr lang="en-US" sz="1400" dirty="0">
                  <a:solidFill>
                    <a:srgbClr val="000000"/>
                  </a:solidFill>
                  <a:latin typeface="Calibri" panose="020F0502020204030204"/>
                </a:rPr>
                <a:t> graders since 2022.</a:t>
              </a:r>
            </a:p>
            <a:p>
              <a:pPr marL="285750" indent="-285750">
                <a:buFont typeface="Wingdings" panose="05000000000000000000" pitchFamily="2" charset="2"/>
                <a:buChar char="Ø"/>
              </a:pPr>
              <a:r>
                <a:rPr lang="en-US" sz="1400" b="1" dirty="0">
                  <a:solidFill>
                    <a:schemeClr val="accent1"/>
                  </a:solidFill>
                  <a:latin typeface="Calibri" panose="020F0502020204030204"/>
                </a:rPr>
                <a:t>Having a hard time leaving uncomfortable chats online</a:t>
              </a:r>
            </a:p>
            <a:p>
              <a:pPr marL="742950" lvl="1" indent="-285750">
                <a:buClr>
                  <a:schemeClr val="accent1"/>
                </a:buClr>
                <a:buFont typeface="Arial" panose="020B0604020202020204" pitchFamily="34" charset="0"/>
                <a:buChar char="•"/>
              </a:pPr>
              <a:r>
                <a:rPr lang="en-US" sz="1400" dirty="0">
                  <a:latin typeface="Calibri" panose="020F0502020204030204"/>
                </a:rPr>
                <a:t>Decreased among 8</a:t>
              </a:r>
              <a:r>
                <a:rPr lang="en-US" sz="1400" baseline="30000" dirty="0">
                  <a:latin typeface="Calibri" panose="020F0502020204030204"/>
                </a:rPr>
                <a:t>th</a:t>
              </a:r>
              <a:r>
                <a:rPr lang="en-US" sz="1400" dirty="0">
                  <a:latin typeface="Calibri" panose="020F0502020204030204"/>
                </a:rPr>
                <a:t> grade and high school students since 2022. </a:t>
              </a:r>
            </a:p>
          </p:txBody>
        </p:sp>
        <p:pic>
          <p:nvPicPr>
            <p:cNvPr id="14" name="Graphic 13" descr="Bar graph with downward trend with solid fill">
              <a:extLst>
                <a:ext uri="{FF2B5EF4-FFF2-40B4-BE49-F238E27FC236}">
                  <a16:creationId xmlns:a16="http://schemas.microsoft.com/office/drawing/2014/main" id="{70FABCCD-4DEF-4908-8994-5C0DCC00D9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0053" y="1858434"/>
              <a:ext cx="731520" cy="693606"/>
            </a:xfrm>
            <a:prstGeom prst="rect">
              <a:avLst/>
            </a:prstGeom>
          </p:spPr>
        </p:pic>
      </p:grpSp>
      <p:sp>
        <p:nvSpPr>
          <p:cNvPr id="20" name="Title 1">
            <a:extLst>
              <a:ext uri="{FF2B5EF4-FFF2-40B4-BE49-F238E27FC236}">
                <a16:creationId xmlns:a16="http://schemas.microsoft.com/office/drawing/2014/main" id="{456722C6-93DC-4EA0-8242-890C513059E5}"/>
              </a:ext>
            </a:extLst>
          </p:cNvPr>
          <p:cNvSpPr txBox="1">
            <a:spLocks/>
          </p:cNvSpPr>
          <p:nvPr/>
        </p:nvSpPr>
        <p:spPr>
          <a:xfrm>
            <a:off x="207749" y="72254"/>
            <a:ext cx="11934334" cy="10072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r>
              <a:rPr lang="en-US" dirty="0">
                <a:solidFill>
                  <a:schemeClr val="accent2"/>
                </a:solidFill>
              </a:rPr>
              <a:t>Many risky experiences and attitudes have decreased compared to prior years, including sexual harassment and e-cigarette use at school.</a:t>
            </a:r>
          </a:p>
        </p:txBody>
      </p:sp>
      <p:sp>
        <p:nvSpPr>
          <p:cNvPr id="2" name="TextBox 1">
            <a:extLst>
              <a:ext uri="{FF2B5EF4-FFF2-40B4-BE49-F238E27FC236}">
                <a16:creationId xmlns:a16="http://schemas.microsoft.com/office/drawing/2014/main" id="{7FD3BDB2-CE55-B638-7C7B-118510410931}"/>
              </a:ext>
            </a:extLst>
          </p:cNvPr>
          <p:cNvSpPr txBox="1"/>
          <p:nvPr/>
        </p:nvSpPr>
        <p:spPr>
          <a:xfrm>
            <a:off x="362439" y="1031952"/>
            <a:ext cx="10693115" cy="892552"/>
          </a:xfrm>
          <a:prstGeom prst="rect">
            <a:avLst/>
          </a:prstGeom>
          <a:noFill/>
        </p:spPr>
        <p:txBody>
          <a:bodyPr wrap="square" rtlCol="0">
            <a:spAutoFit/>
          </a:bodyPr>
          <a:lstStyle/>
          <a:p>
            <a:pPr>
              <a:spcAft>
                <a:spcPts val="600"/>
              </a:spcAft>
            </a:pPr>
            <a:r>
              <a:rPr lang="en-US" sz="1400" b="1" dirty="0">
                <a:solidFill>
                  <a:schemeClr val="accent1"/>
                </a:solidFill>
              </a:rPr>
              <a:t>Rates of feeling depressed and self-harm have decreased overall. However:</a:t>
            </a:r>
          </a:p>
          <a:p>
            <a:pPr marL="285750" indent="-285750">
              <a:spcAft>
                <a:spcPts val="600"/>
              </a:spcAft>
              <a:buFont typeface="Arial" panose="020B0604020202020204" pitchFamily="34" charset="0"/>
              <a:buChar char="•"/>
            </a:pPr>
            <a:r>
              <a:rPr lang="en-US" sz="1400" dirty="0">
                <a:solidFill>
                  <a:schemeClr val="accent1"/>
                </a:solidFill>
              </a:rPr>
              <a:t>Students with certain identities display disproportionate rates of feeling depressed or self-harm.</a:t>
            </a:r>
          </a:p>
          <a:p>
            <a:pPr marL="285750" indent="-285750">
              <a:spcAft>
                <a:spcPts val="600"/>
              </a:spcAft>
              <a:buFont typeface="Arial" panose="020B0604020202020204" pitchFamily="34" charset="0"/>
              <a:buChar char="•"/>
            </a:pPr>
            <a:r>
              <a:rPr lang="en-US" sz="1400" dirty="0">
                <a:solidFill>
                  <a:schemeClr val="accent1"/>
                </a:solidFill>
              </a:rPr>
              <a:t>Those who feel depressed or consider suicide demonstrate a greater likelihood of engaging in a variety of other risk behaviors and attitudes.</a:t>
            </a:r>
          </a:p>
        </p:txBody>
      </p:sp>
      <p:sp>
        <p:nvSpPr>
          <p:cNvPr id="3" name="Rectangle: Rounded Corners 2">
            <a:extLst>
              <a:ext uri="{FF2B5EF4-FFF2-40B4-BE49-F238E27FC236}">
                <a16:creationId xmlns:a16="http://schemas.microsoft.com/office/drawing/2014/main" id="{471C3A12-AED7-0C2F-96C6-432EA86747D7}"/>
              </a:ext>
            </a:extLst>
          </p:cNvPr>
          <p:cNvSpPr/>
          <p:nvPr/>
        </p:nvSpPr>
        <p:spPr>
          <a:xfrm>
            <a:off x="7052929" y="2102850"/>
            <a:ext cx="4949504" cy="3855872"/>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F732F8FB-F9B3-5E1D-85A6-C333909E4A16}"/>
              </a:ext>
            </a:extLst>
          </p:cNvPr>
          <p:cNvSpPr txBox="1"/>
          <p:nvPr/>
        </p:nvSpPr>
        <p:spPr>
          <a:xfrm>
            <a:off x="7284000" y="2201295"/>
            <a:ext cx="4580290" cy="1954381"/>
          </a:xfrm>
          <a:prstGeom prst="rect">
            <a:avLst/>
          </a:prstGeom>
          <a:noFill/>
        </p:spPr>
        <p:txBody>
          <a:bodyPr wrap="square" rtlCol="0">
            <a:spAutoFit/>
          </a:bodyPr>
          <a:lstStyle/>
          <a:p>
            <a:pPr>
              <a:spcAft>
                <a:spcPts val="600"/>
              </a:spcAft>
            </a:pPr>
            <a:r>
              <a:rPr lang="en-US" sz="1600" b="1" dirty="0">
                <a:solidFill>
                  <a:schemeClr val="accent1"/>
                </a:solidFill>
              </a:rPr>
              <a:t>Those who feel depressed are at a greater risk in other ways, including:</a:t>
            </a:r>
          </a:p>
          <a:p>
            <a:pPr marL="285750" indent="-285750">
              <a:buClr>
                <a:schemeClr val="accent1"/>
              </a:buClr>
              <a:buFont typeface="Arial" panose="020B0604020202020204" pitchFamily="34" charset="0"/>
              <a:buChar char="•"/>
            </a:pPr>
            <a:r>
              <a:rPr lang="en-US" sz="1400" kern="0" dirty="0">
                <a:solidFill>
                  <a:sysClr val="windowText" lastClr="000000"/>
                </a:solidFill>
                <a:latin typeface="Calibri" panose="020F0502020204030204" pitchFamily="34" charset="0"/>
                <a:cs typeface="Calibri" panose="020F0502020204030204" pitchFamily="34" charset="0"/>
              </a:rPr>
              <a:t>Get 5 hours of sleep or less on average (56%)</a:t>
            </a:r>
          </a:p>
          <a:p>
            <a:pPr marL="285750" indent="-285750">
              <a:buClr>
                <a:schemeClr val="accent1"/>
              </a:buClr>
              <a:buFont typeface="Arial" panose="020B0604020202020204" pitchFamily="34" charset="0"/>
              <a:buChar cha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Self-harm (46%) or consider suicide (32%)</a:t>
            </a:r>
          </a:p>
          <a:p>
            <a:pPr marL="285750" indent="-285750">
              <a:buClr>
                <a:schemeClr val="accent1"/>
              </a:buClr>
              <a:buFont typeface="Arial" panose="020B0604020202020204" pitchFamily="34" charset="0"/>
              <a:buChar cha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Not</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feel adults at school can help with bullying (34%)</a:t>
            </a:r>
          </a:p>
          <a:p>
            <a:pPr marL="285750" indent="-285750">
              <a:buClr>
                <a:schemeClr val="accent1"/>
              </a:buClr>
              <a:buFont typeface="Arial" panose="020B0604020202020204" pitchFamily="34" charset="0"/>
              <a:buChar cha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(31%) or cyberbullied (20%)</a:t>
            </a:r>
          </a:p>
          <a:p>
            <a:pPr marL="285750" indent="-285750">
              <a:buClr>
                <a:schemeClr val="accent1"/>
              </a:buClr>
              <a:buFont typeface="Arial" panose="020B0604020202020204" pitchFamily="34" charset="0"/>
              <a:buChar char="•"/>
            </a:pPr>
            <a:r>
              <a:rPr lang="en-US" sz="1400" kern="0" dirty="0">
                <a:solidFill>
                  <a:sysClr val="windowText" lastClr="000000"/>
                </a:solidFill>
                <a:latin typeface="Calibri" panose="020F0502020204030204" pitchFamily="34" charset="0"/>
                <a:cs typeface="Calibri" panose="020F0502020204030204" pitchFamily="34" charset="0"/>
              </a:rPr>
              <a:t>Recently drink alcohol (23%)</a:t>
            </a:r>
          </a:p>
          <a:p>
            <a:pPr marL="285750" indent="-285750">
              <a:buClr>
                <a:schemeClr val="accent1"/>
              </a:buClr>
              <a:buFont typeface="Arial" panose="020B0604020202020204" pitchFamily="34" charset="0"/>
              <a:buChar cha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(19%)</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EB6B8DE-4C55-8115-4BF0-69CB5DBAB6C8}"/>
              </a:ext>
            </a:extLst>
          </p:cNvPr>
          <p:cNvSpPr txBox="1"/>
          <p:nvPr/>
        </p:nvSpPr>
        <p:spPr>
          <a:xfrm>
            <a:off x="7284000" y="4201872"/>
            <a:ext cx="4858083" cy="1492716"/>
          </a:xfrm>
          <a:prstGeom prst="rect">
            <a:avLst/>
          </a:prstGeom>
          <a:noFill/>
        </p:spPr>
        <p:txBody>
          <a:bodyPr wrap="square" rtlCol="0">
            <a:spAutoFit/>
          </a:bodyPr>
          <a:lstStyle/>
          <a:p>
            <a:pPr>
              <a:spcAft>
                <a:spcPts val="600"/>
              </a:spcAft>
            </a:pPr>
            <a:r>
              <a:rPr lang="en-US" sz="1600" b="1" dirty="0">
                <a:solidFill>
                  <a:schemeClr val="accent1"/>
                </a:solidFill>
              </a:rPr>
              <a:t>Similarly, those who self-harm are also likely to:</a:t>
            </a:r>
          </a:p>
          <a:p>
            <a:pPr marL="285750" marR="0" lvl="0" indent="-28575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depressed (51%) or consider suicide (32%)</a:t>
            </a:r>
          </a:p>
          <a:p>
            <a:pPr marL="285750" indent="-285750">
              <a:buClr>
                <a:schemeClr val="accent1"/>
              </a:buClr>
              <a:buFont typeface="Arial" panose="020B0604020202020204" pitchFamily="34" charset="0"/>
              <a:buChar char="•"/>
            </a:pPr>
            <a:r>
              <a:rPr lang="en-US" sz="1400" kern="0" dirty="0">
                <a:solidFill>
                  <a:sysClr val="windowText" lastClr="000000"/>
                </a:solidFill>
                <a:latin typeface="Calibri" panose="020F0502020204030204" pitchFamily="34" charset="0"/>
                <a:cs typeface="Calibri" panose="020F0502020204030204" pitchFamily="34" charset="0"/>
              </a:rPr>
              <a:t>Not feel adults at school can help with bullying (29%)</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(26%) or cyberbullied (16%)</a:t>
            </a:r>
          </a:p>
          <a:p>
            <a:pPr marL="285750" indent="-285750">
              <a:buClr>
                <a:schemeClr val="accent1"/>
              </a:buClr>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Recently drink alcohol (23%)</a:t>
            </a:r>
          </a:p>
          <a:p>
            <a:pPr marL="285750" indent="-285750">
              <a:buClr>
                <a:schemeClr val="accent1"/>
              </a:buClr>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(20%)</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033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85D708F-C811-6D95-A489-F63C2EB65E30}"/>
              </a:ext>
            </a:extLst>
          </p:cNvPr>
          <p:cNvSpPr/>
          <p:nvPr/>
        </p:nvSpPr>
        <p:spPr>
          <a:xfrm>
            <a:off x="7973767" y="1877763"/>
            <a:ext cx="4016580" cy="412420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Rectangle: Rounded Corners 1">
            <a:extLst>
              <a:ext uri="{FF2B5EF4-FFF2-40B4-BE49-F238E27FC236}">
                <a16:creationId xmlns:a16="http://schemas.microsoft.com/office/drawing/2014/main" id="{4A09291F-7FD6-7300-B749-2F0FE25DB11D}"/>
              </a:ext>
            </a:extLst>
          </p:cNvPr>
          <p:cNvSpPr/>
          <p:nvPr/>
        </p:nvSpPr>
        <p:spPr>
          <a:xfrm>
            <a:off x="283071" y="1877764"/>
            <a:ext cx="4004882" cy="4124204"/>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Slide Number Placeholder 4">
            <a:extLst>
              <a:ext uri="{FF2B5EF4-FFF2-40B4-BE49-F238E27FC236}">
                <a16:creationId xmlns:a16="http://schemas.microsoft.com/office/drawing/2014/main" id="{52548621-17A7-4CA4-A253-E503715E4C31}"/>
              </a:ext>
            </a:extLst>
          </p:cNvPr>
          <p:cNvSpPr>
            <a:spLocks noGrp="1"/>
          </p:cNvSpPr>
          <p:nvPr>
            <p:ph type="sldNum" sz="quarter" idx="12"/>
          </p:nvPr>
        </p:nvSpPr>
        <p:spPr/>
        <p:txBody>
          <a:bodyPr/>
          <a:lstStyle/>
          <a:p>
            <a:r>
              <a:rPr lang="en-US"/>
              <a:t>Market Street Research | Page </a:t>
            </a:r>
            <a:fld id="{300ED257-06B6-4717-AB39-CFF5462A5EBE}" type="slidenum">
              <a:rPr lang="en-US" smtClean="0"/>
              <a:pPr/>
              <a:t>11</a:t>
            </a:fld>
            <a:endParaRPr lang="en-US" dirty="0"/>
          </a:p>
        </p:txBody>
      </p:sp>
      <p:grpSp>
        <p:nvGrpSpPr>
          <p:cNvPr id="9" name="Group 8">
            <a:extLst>
              <a:ext uri="{FF2B5EF4-FFF2-40B4-BE49-F238E27FC236}">
                <a16:creationId xmlns:a16="http://schemas.microsoft.com/office/drawing/2014/main" id="{49BEA5C7-A9D9-46C8-81F1-0BB8FF6B7916}"/>
              </a:ext>
            </a:extLst>
          </p:cNvPr>
          <p:cNvGrpSpPr/>
          <p:nvPr/>
        </p:nvGrpSpPr>
        <p:grpSpPr>
          <a:xfrm>
            <a:off x="4724400" y="3427261"/>
            <a:ext cx="2743200" cy="739789"/>
            <a:chOff x="801278" y="3723587"/>
            <a:chExt cx="5410986" cy="606426"/>
          </a:xfrm>
        </p:grpSpPr>
        <p:sp>
          <p:nvSpPr>
            <p:cNvPr id="7" name="Arrow: Right 6">
              <a:extLst>
                <a:ext uri="{FF2B5EF4-FFF2-40B4-BE49-F238E27FC236}">
                  <a16:creationId xmlns:a16="http://schemas.microsoft.com/office/drawing/2014/main" id="{EE345800-7479-4F0C-A223-4AA4C2E94F2B}"/>
                </a:ext>
              </a:extLst>
            </p:cNvPr>
            <p:cNvSpPr/>
            <p:nvPr/>
          </p:nvSpPr>
          <p:spPr>
            <a:xfrm>
              <a:off x="3506771" y="3723588"/>
              <a:ext cx="2705493" cy="606425"/>
            </a:xfrm>
            <a:prstGeom prst="rightArrow">
              <a:avLst/>
            </a:prstGeom>
            <a:gradFill>
              <a:gsLst>
                <a:gs pos="0">
                  <a:srgbClr val="387FC7"/>
                </a:gs>
                <a:gs pos="41000">
                  <a:srgbClr val="387FC7"/>
                </a:gs>
                <a:gs pos="83000">
                  <a:schemeClr val="accent3"/>
                </a:gs>
                <a:gs pos="10000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B47D600-0092-4812-B155-C61380D254F9}"/>
                </a:ext>
              </a:extLst>
            </p:cNvPr>
            <p:cNvSpPr/>
            <p:nvPr/>
          </p:nvSpPr>
          <p:spPr>
            <a:xfrm flipH="1">
              <a:off x="801278" y="3723587"/>
              <a:ext cx="2705493" cy="606425"/>
            </a:xfrm>
            <a:prstGeom prst="rightArrow">
              <a:avLst/>
            </a:prstGeom>
            <a:gradFill flip="none" rotWithShape="1">
              <a:gsLst>
                <a:gs pos="0">
                  <a:schemeClr val="accent5">
                    <a:lumMod val="75000"/>
                  </a:schemeClr>
                </a:gs>
                <a:gs pos="74000">
                  <a:schemeClr val="accent5">
                    <a:lumMod val="75000"/>
                  </a:schemeClr>
                </a:gs>
                <a:gs pos="83000">
                  <a:schemeClr val="accent3"/>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0105DF6D-437D-48E2-9284-76E654A806F4}"/>
              </a:ext>
            </a:extLst>
          </p:cNvPr>
          <p:cNvSpPr txBox="1"/>
          <p:nvPr/>
        </p:nvSpPr>
        <p:spPr>
          <a:xfrm>
            <a:off x="323012" y="2165939"/>
            <a:ext cx="3978755" cy="3908762"/>
          </a:xfrm>
          <a:prstGeom prst="rect">
            <a:avLst/>
          </a:prstGeom>
          <a:noFill/>
        </p:spPr>
        <p:txBody>
          <a:bodyPr wrap="square" rtlCol="0">
            <a:spAutoFit/>
          </a:bodyPr>
          <a:lstStyle/>
          <a:p>
            <a:pPr>
              <a:spcAft>
                <a:spcPts val="600"/>
              </a:spcAft>
            </a:pPr>
            <a:r>
              <a:rPr lang="en-US" sz="1400" b="1" dirty="0">
                <a:solidFill>
                  <a:schemeClr val="accent5">
                    <a:lumMod val="75000"/>
                  </a:schemeClr>
                </a:solidFill>
              </a:rPr>
              <a:t>Compared to students in higher grade levels, those in the 6</a:t>
            </a:r>
            <a:r>
              <a:rPr lang="en-US" sz="1400" b="1" baseline="30000" dirty="0">
                <a:solidFill>
                  <a:schemeClr val="accent5">
                    <a:lumMod val="75000"/>
                  </a:schemeClr>
                </a:solidFill>
              </a:rPr>
              <a:t>th</a:t>
            </a:r>
            <a:r>
              <a:rPr lang="en-US" sz="1400" b="1" dirty="0">
                <a:solidFill>
                  <a:schemeClr val="accent5">
                    <a:lumMod val="75000"/>
                  </a:schemeClr>
                </a:solidFill>
              </a:rPr>
              <a:t> grade appear more likely to struggle with:</a:t>
            </a:r>
          </a:p>
          <a:p>
            <a:pPr marL="285750" indent="-285750">
              <a:buFont typeface="Arial" panose="020B0604020202020204" pitchFamily="34" charset="0"/>
              <a:buChar char="•"/>
            </a:pPr>
            <a:r>
              <a:rPr lang="en-US" sz="1400" dirty="0">
                <a:solidFill>
                  <a:schemeClr val="accent5">
                    <a:lumMod val="75000"/>
                  </a:schemeClr>
                </a:solidFill>
              </a:rPr>
              <a:t>Being bullied at school</a:t>
            </a:r>
          </a:p>
          <a:p>
            <a:pPr marL="285750" indent="-285750">
              <a:buFont typeface="Arial" panose="020B0604020202020204" pitchFamily="34" charset="0"/>
              <a:buChar char="•"/>
            </a:pPr>
            <a:r>
              <a:rPr lang="en-US" sz="1400" dirty="0">
                <a:solidFill>
                  <a:schemeClr val="accent5">
                    <a:lumMod val="75000"/>
                  </a:schemeClr>
                </a:solidFill>
              </a:rPr>
              <a:t>Missing school days due to safety concerns</a:t>
            </a:r>
          </a:p>
          <a:p>
            <a:pPr marL="285750" indent="-285750">
              <a:buFont typeface="Arial" panose="020B0604020202020204" pitchFamily="34" charset="0"/>
              <a:buChar char="•"/>
            </a:pPr>
            <a:r>
              <a:rPr lang="en-US" sz="1400" dirty="0">
                <a:solidFill>
                  <a:schemeClr val="accent5">
                    <a:lumMod val="75000"/>
                  </a:schemeClr>
                </a:solidFill>
              </a:rPr>
              <a:t>Feeling depressed</a:t>
            </a:r>
          </a:p>
          <a:p>
            <a:pPr marL="285750" indent="-285750">
              <a:buFont typeface="Arial" panose="020B0604020202020204" pitchFamily="34" charset="0"/>
              <a:buChar char="•"/>
            </a:pPr>
            <a:r>
              <a:rPr lang="en-US" sz="1400" dirty="0">
                <a:solidFill>
                  <a:schemeClr val="accent5">
                    <a:lumMod val="75000"/>
                  </a:schemeClr>
                </a:solidFill>
              </a:rPr>
              <a:t>Experiencing difficulty leaving uncomfortable online chats</a:t>
            </a:r>
          </a:p>
          <a:p>
            <a:pPr marL="285750" indent="-285750">
              <a:buFont typeface="Arial" panose="020B0604020202020204" pitchFamily="34" charset="0"/>
              <a:buChar char="•"/>
            </a:pPr>
            <a:r>
              <a:rPr lang="en-US" sz="1400" dirty="0">
                <a:solidFill>
                  <a:schemeClr val="accent5">
                    <a:lumMod val="75000"/>
                  </a:schemeClr>
                </a:solidFill>
              </a:rPr>
              <a:t>Not feeling supported by adults at school</a:t>
            </a:r>
          </a:p>
          <a:p>
            <a:endParaRPr lang="en-US" sz="1400" dirty="0">
              <a:solidFill>
                <a:schemeClr val="accent5">
                  <a:lumMod val="75000"/>
                </a:schemeClr>
              </a:solidFill>
              <a:highlight>
                <a:srgbClr val="00FF00"/>
              </a:highlight>
            </a:endParaRPr>
          </a:p>
          <a:p>
            <a:pPr>
              <a:spcAft>
                <a:spcPts val="600"/>
              </a:spcAft>
            </a:pPr>
            <a:r>
              <a:rPr lang="en-US" sz="1400" b="1" dirty="0">
                <a:solidFill>
                  <a:schemeClr val="accent5">
                    <a:lumMod val="75000"/>
                  </a:schemeClr>
                </a:solidFill>
              </a:rPr>
              <a:t>However, 6</a:t>
            </a:r>
            <a:r>
              <a:rPr lang="en-US" sz="1400" b="1" baseline="30000" dirty="0">
                <a:solidFill>
                  <a:schemeClr val="accent5">
                    <a:lumMod val="75000"/>
                  </a:schemeClr>
                </a:solidFill>
              </a:rPr>
              <a:t>th</a:t>
            </a:r>
            <a:r>
              <a:rPr lang="en-US" sz="1400" b="1" dirty="0">
                <a:solidFill>
                  <a:schemeClr val="accent5">
                    <a:lumMod val="75000"/>
                  </a:schemeClr>
                </a:solidFill>
              </a:rPr>
              <a:t> graders also appear to have more protection against certain risks including:</a:t>
            </a:r>
          </a:p>
          <a:p>
            <a:pPr marL="285750" indent="-285750">
              <a:buFont typeface="Arial" panose="020B0604020202020204" pitchFamily="34" charset="0"/>
              <a:buChar char="•"/>
            </a:pPr>
            <a:r>
              <a:rPr lang="en-US" sz="1400" dirty="0">
                <a:solidFill>
                  <a:schemeClr val="accent5">
                    <a:lumMod val="75000"/>
                  </a:schemeClr>
                </a:solidFill>
              </a:rPr>
              <a:t>Lower levels of stress due to academic workload</a:t>
            </a:r>
          </a:p>
          <a:p>
            <a:pPr marL="285750" indent="-285750">
              <a:buFont typeface="Arial" panose="020B0604020202020204" pitchFamily="34" charset="0"/>
              <a:buChar char="•"/>
            </a:pPr>
            <a:r>
              <a:rPr lang="en-US" sz="1400" dirty="0">
                <a:solidFill>
                  <a:schemeClr val="accent5">
                    <a:lumMod val="75000"/>
                  </a:schemeClr>
                </a:solidFill>
              </a:rPr>
              <a:t>Greater likelihood of trying to help other students being bullied</a:t>
            </a:r>
          </a:p>
          <a:p>
            <a:pPr marL="285750" indent="-285750">
              <a:buFont typeface="Arial" panose="020B0604020202020204" pitchFamily="34" charset="0"/>
              <a:buChar char="•"/>
            </a:pPr>
            <a:r>
              <a:rPr lang="en-US" sz="1400" dirty="0">
                <a:solidFill>
                  <a:schemeClr val="accent5">
                    <a:lumMod val="75000"/>
                  </a:schemeClr>
                </a:solidFill>
              </a:rPr>
              <a:t>Following the rules their parents set regarding social media use</a:t>
            </a:r>
          </a:p>
          <a:p>
            <a:pPr marL="285750" indent="-285750">
              <a:buFont typeface="Arial" panose="020B0604020202020204" pitchFamily="34" charset="0"/>
              <a:buChar char="•"/>
            </a:pPr>
            <a:endParaRPr lang="en-US" sz="1400" dirty="0">
              <a:solidFill>
                <a:schemeClr val="accent5">
                  <a:lumMod val="75000"/>
                </a:schemeClr>
              </a:solidFill>
            </a:endParaRPr>
          </a:p>
        </p:txBody>
      </p:sp>
      <p:sp>
        <p:nvSpPr>
          <p:cNvPr id="14" name="TextBox 13">
            <a:extLst>
              <a:ext uri="{FF2B5EF4-FFF2-40B4-BE49-F238E27FC236}">
                <a16:creationId xmlns:a16="http://schemas.microsoft.com/office/drawing/2014/main" id="{1B6A1685-24F9-466E-8D90-4968CC995AB9}"/>
              </a:ext>
            </a:extLst>
          </p:cNvPr>
          <p:cNvSpPr txBox="1"/>
          <p:nvPr/>
        </p:nvSpPr>
        <p:spPr>
          <a:xfrm>
            <a:off x="8153188" y="2023956"/>
            <a:ext cx="3755741" cy="3831818"/>
          </a:xfrm>
          <a:prstGeom prst="rect">
            <a:avLst/>
          </a:prstGeom>
          <a:noFill/>
        </p:spPr>
        <p:txBody>
          <a:bodyPr wrap="square" rtlCol="0">
            <a:spAutoFit/>
          </a:bodyPr>
          <a:lstStyle/>
          <a:p>
            <a:pPr>
              <a:spcAft>
                <a:spcPts val="600"/>
              </a:spcAft>
            </a:pPr>
            <a:r>
              <a:rPr lang="en-US" sz="1400" b="1" dirty="0">
                <a:solidFill>
                  <a:srgbClr val="387FC7"/>
                </a:solidFill>
              </a:rPr>
              <a:t>Compared to lower grade levels, high school students appear more likely to engage in several risky experiences or behaviors, including:</a:t>
            </a:r>
          </a:p>
          <a:p>
            <a:pPr marL="285750" indent="-285750">
              <a:buFont typeface="Arial" panose="020B0604020202020204" pitchFamily="34" charset="0"/>
              <a:buChar char="•"/>
            </a:pPr>
            <a:r>
              <a:rPr lang="en-US" sz="1400" dirty="0">
                <a:solidFill>
                  <a:srgbClr val="387FC7"/>
                </a:solidFill>
              </a:rPr>
              <a:t>Parents not monitoring phone or social media use</a:t>
            </a:r>
          </a:p>
          <a:p>
            <a:pPr marL="285750" indent="-285750">
              <a:buFont typeface="Arial" panose="020B0604020202020204" pitchFamily="34" charset="0"/>
              <a:buChar char="•"/>
            </a:pPr>
            <a:r>
              <a:rPr lang="en-US" sz="1400" dirty="0">
                <a:solidFill>
                  <a:srgbClr val="387FC7"/>
                </a:solidFill>
              </a:rPr>
              <a:t>Drinking alcohol</a:t>
            </a:r>
          </a:p>
          <a:p>
            <a:pPr marL="285750" indent="-285750">
              <a:buFont typeface="Arial" panose="020B0604020202020204" pitchFamily="34" charset="0"/>
              <a:buChar char="•"/>
            </a:pPr>
            <a:r>
              <a:rPr lang="en-US" sz="1400" dirty="0">
                <a:solidFill>
                  <a:srgbClr val="387FC7"/>
                </a:solidFill>
              </a:rPr>
              <a:t>Feeling their weight influences how they judge themselves</a:t>
            </a:r>
          </a:p>
          <a:p>
            <a:pPr marL="285750" indent="-285750">
              <a:buFont typeface="Arial" panose="020B0604020202020204" pitchFamily="34" charset="0"/>
              <a:buChar char="•"/>
            </a:pPr>
            <a:r>
              <a:rPr lang="en-US" sz="1400" dirty="0">
                <a:solidFill>
                  <a:srgbClr val="387FC7"/>
                </a:solidFill>
              </a:rPr>
              <a:t>Using e-cigarettes or marijuana</a:t>
            </a:r>
          </a:p>
          <a:p>
            <a:pPr marL="285750" indent="-285750">
              <a:buFont typeface="Arial" panose="020B0604020202020204" pitchFamily="34" charset="0"/>
              <a:buChar char="•"/>
            </a:pPr>
            <a:r>
              <a:rPr lang="en-US" sz="1400" dirty="0">
                <a:solidFill>
                  <a:srgbClr val="387FC7"/>
                </a:solidFill>
              </a:rPr>
              <a:t>Having sexual intercourse </a:t>
            </a:r>
          </a:p>
          <a:p>
            <a:pPr marL="285750" indent="-285750">
              <a:buFont typeface="Arial" panose="020B0604020202020204" pitchFamily="34" charset="0"/>
              <a:buChar char="•"/>
            </a:pPr>
            <a:r>
              <a:rPr lang="en-US" sz="1400" dirty="0">
                <a:solidFill>
                  <a:srgbClr val="387FC7"/>
                </a:solidFill>
              </a:rPr>
              <a:t>Sending or receiving explicit materials</a:t>
            </a:r>
          </a:p>
          <a:p>
            <a:pPr marL="285750" indent="-285750">
              <a:buFont typeface="Arial" panose="020B0604020202020204" pitchFamily="34" charset="0"/>
              <a:buChar char="•"/>
            </a:pPr>
            <a:r>
              <a:rPr lang="en-US" sz="1400" dirty="0">
                <a:solidFill>
                  <a:srgbClr val="387FC7"/>
                </a:solidFill>
              </a:rPr>
              <a:t>Sleeping less than 7 hours on average each night</a:t>
            </a:r>
          </a:p>
          <a:p>
            <a:endParaRPr lang="en-US" sz="1400" dirty="0">
              <a:solidFill>
                <a:srgbClr val="387FC7"/>
              </a:solidFill>
            </a:endParaRPr>
          </a:p>
          <a:p>
            <a:pPr>
              <a:spcAft>
                <a:spcPts val="600"/>
              </a:spcAft>
            </a:pPr>
            <a:r>
              <a:rPr lang="en-US" sz="1400" b="1" dirty="0">
                <a:solidFill>
                  <a:srgbClr val="387FC7"/>
                </a:solidFill>
              </a:rPr>
              <a:t>Additionally, these students indicate being under more stress from their academic workload</a:t>
            </a:r>
          </a:p>
        </p:txBody>
      </p:sp>
      <p:sp>
        <p:nvSpPr>
          <p:cNvPr id="15" name="TextBox 14">
            <a:extLst>
              <a:ext uri="{FF2B5EF4-FFF2-40B4-BE49-F238E27FC236}">
                <a16:creationId xmlns:a16="http://schemas.microsoft.com/office/drawing/2014/main" id="{418D94EF-61C0-49FE-A3E8-C3C4A050A63D}"/>
              </a:ext>
            </a:extLst>
          </p:cNvPr>
          <p:cNvSpPr txBox="1"/>
          <p:nvPr/>
        </p:nvSpPr>
        <p:spPr>
          <a:xfrm>
            <a:off x="283071" y="1123011"/>
            <a:ext cx="7536955" cy="523220"/>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b="1" dirty="0">
                <a:solidFill>
                  <a:schemeClr val="accent1"/>
                </a:solidFill>
              </a:rPr>
              <a:t>As can be expected, there are stark differences in risky behaviors based on grade, with younger and older students dealing with different problems and finding different ways to cope. </a:t>
            </a:r>
          </a:p>
        </p:txBody>
      </p:sp>
      <p:pic>
        <p:nvPicPr>
          <p:cNvPr id="21" name="Graphic 20" descr="School boy with solid fill">
            <a:extLst>
              <a:ext uri="{FF2B5EF4-FFF2-40B4-BE49-F238E27FC236}">
                <a16:creationId xmlns:a16="http://schemas.microsoft.com/office/drawing/2014/main" id="{7F40D7F7-78CE-4EB1-9DC4-0E9E4228F4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3235" y="3477116"/>
            <a:ext cx="640080" cy="640080"/>
          </a:xfrm>
          <a:prstGeom prst="rect">
            <a:avLst/>
          </a:prstGeom>
        </p:spPr>
      </p:pic>
      <p:pic>
        <p:nvPicPr>
          <p:cNvPr id="23" name="Graphic 22" descr="Male profile with solid fill">
            <a:extLst>
              <a:ext uri="{FF2B5EF4-FFF2-40B4-BE49-F238E27FC236}">
                <a16:creationId xmlns:a16="http://schemas.microsoft.com/office/drawing/2014/main" id="{801F1D13-8B2E-46E5-B9FC-15564859F9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3687" y="3477116"/>
            <a:ext cx="640080" cy="640080"/>
          </a:xfrm>
          <a:prstGeom prst="rect">
            <a:avLst/>
          </a:prstGeom>
        </p:spPr>
      </p:pic>
      <p:sp>
        <p:nvSpPr>
          <p:cNvPr id="28" name="Title 1">
            <a:extLst>
              <a:ext uri="{FF2B5EF4-FFF2-40B4-BE49-F238E27FC236}">
                <a16:creationId xmlns:a16="http://schemas.microsoft.com/office/drawing/2014/main" id="{F347C30F-E074-4DE8-957E-AFEA171FBECA}"/>
              </a:ext>
            </a:extLst>
          </p:cNvPr>
          <p:cNvSpPr txBox="1">
            <a:spLocks/>
          </p:cNvSpPr>
          <p:nvPr/>
        </p:nvSpPr>
        <p:spPr>
          <a:xfrm>
            <a:off x="128833" y="65947"/>
            <a:ext cx="11934334" cy="100721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r>
              <a:rPr lang="en-US" dirty="0">
                <a:solidFill>
                  <a:schemeClr val="accent2"/>
                </a:solidFill>
              </a:rPr>
              <a:t>While overall rates of many risky behaviors have decreased over time, as students mature, they show a tendency to engage in certain risky experiences and behaviors. </a:t>
            </a:r>
          </a:p>
        </p:txBody>
      </p:sp>
    </p:spTree>
    <p:extLst>
      <p:ext uri="{BB962C8B-B14F-4D97-AF65-F5344CB8AC3E}">
        <p14:creationId xmlns:p14="http://schemas.microsoft.com/office/powerpoint/2010/main" val="100943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D37C6B5-F174-4D81-B0AE-C810E8B56725}"/>
              </a:ext>
            </a:extLst>
          </p:cNvPr>
          <p:cNvGrpSpPr/>
          <p:nvPr/>
        </p:nvGrpSpPr>
        <p:grpSpPr>
          <a:xfrm>
            <a:off x="352749" y="1378497"/>
            <a:ext cx="6040458" cy="4760591"/>
            <a:chOff x="335175" y="1451295"/>
            <a:chExt cx="6040458" cy="4760591"/>
          </a:xfrm>
        </p:grpSpPr>
        <p:graphicFrame>
          <p:nvGraphicFramePr>
            <p:cNvPr id="12" name="Diagram 11">
              <a:extLst>
                <a:ext uri="{FF2B5EF4-FFF2-40B4-BE49-F238E27FC236}">
                  <a16:creationId xmlns:a16="http://schemas.microsoft.com/office/drawing/2014/main" id="{078F0EEC-591A-4BAD-B45B-F346EB52938A}"/>
                </a:ext>
              </a:extLst>
            </p:cNvPr>
            <p:cNvGraphicFramePr/>
            <p:nvPr/>
          </p:nvGraphicFramePr>
          <p:xfrm>
            <a:off x="335175" y="1451295"/>
            <a:ext cx="6040458" cy="4760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Graphic 12" descr="Thought with solid fill">
              <a:extLst>
                <a:ext uri="{FF2B5EF4-FFF2-40B4-BE49-F238E27FC236}">
                  <a16:creationId xmlns:a16="http://schemas.microsoft.com/office/drawing/2014/main" id="{D2207A98-F7A1-4416-8FDB-CC86F6BC69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8152" y="5456799"/>
              <a:ext cx="486310" cy="486310"/>
            </a:xfrm>
            <a:prstGeom prst="rect">
              <a:avLst/>
            </a:prstGeom>
          </p:spPr>
        </p:pic>
        <p:pic>
          <p:nvPicPr>
            <p:cNvPr id="14" name="Graphic 13" descr="Crying face with solid fill with solid fill">
              <a:extLst>
                <a:ext uri="{FF2B5EF4-FFF2-40B4-BE49-F238E27FC236}">
                  <a16:creationId xmlns:a16="http://schemas.microsoft.com/office/drawing/2014/main" id="{74740BCC-177B-4068-9374-77FF1875BE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2143" y="2439439"/>
              <a:ext cx="548640" cy="548640"/>
            </a:xfrm>
            <a:prstGeom prst="rect">
              <a:avLst/>
            </a:prstGeom>
          </p:spPr>
        </p:pic>
        <p:pic>
          <p:nvPicPr>
            <p:cNvPr id="15" name="Graphic 14" descr="Adhesive Bandage with solid fill">
              <a:extLst>
                <a:ext uri="{FF2B5EF4-FFF2-40B4-BE49-F238E27FC236}">
                  <a16:creationId xmlns:a16="http://schemas.microsoft.com/office/drawing/2014/main" id="{1A28E841-F6E5-46E5-878D-7C969779985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2618" y="4684781"/>
              <a:ext cx="548640" cy="548640"/>
            </a:xfrm>
            <a:prstGeom prst="rect">
              <a:avLst/>
            </a:prstGeom>
          </p:spPr>
        </p:pic>
        <p:pic>
          <p:nvPicPr>
            <p:cNvPr id="16" name="Graphic 15" descr="Wilting Pot Plant with solid fill">
              <a:extLst>
                <a:ext uri="{FF2B5EF4-FFF2-40B4-BE49-F238E27FC236}">
                  <a16:creationId xmlns:a16="http://schemas.microsoft.com/office/drawing/2014/main" id="{BFE0E900-69FE-4061-83EC-03C566DF980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9110" y="3931813"/>
              <a:ext cx="548640" cy="548640"/>
            </a:xfrm>
            <a:prstGeom prst="rect">
              <a:avLst/>
            </a:prstGeom>
          </p:spPr>
        </p:pic>
        <p:pic>
          <p:nvPicPr>
            <p:cNvPr id="18" name="Graphic 17" descr="Schoolhouse with solid fill">
              <a:extLst>
                <a:ext uri="{FF2B5EF4-FFF2-40B4-BE49-F238E27FC236}">
                  <a16:creationId xmlns:a16="http://schemas.microsoft.com/office/drawing/2014/main" id="{954D1580-173B-4BB6-AF63-D778ADC7DA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3182" y="1643479"/>
              <a:ext cx="548640" cy="548640"/>
            </a:xfrm>
            <a:prstGeom prst="rect">
              <a:avLst/>
            </a:prstGeom>
          </p:spPr>
        </p:pic>
      </p:grpSp>
      <p:sp>
        <p:nvSpPr>
          <p:cNvPr id="5" name="Slide Number Placeholder 4">
            <a:extLst>
              <a:ext uri="{FF2B5EF4-FFF2-40B4-BE49-F238E27FC236}">
                <a16:creationId xmlns:a16="http://schemas.microsoft.com/office/drawing/2014/main" id="{4648D629-B576-4140-BDC1-020D2FC46601}"/>
              </a:ext>
            </a:extLst>
          </p:cNvPr>
          <p:cNvSpPr>
            <a:spLocks noGrp="1"/>
          </p:cNvSpPr>
          <p:nvPr>
            <p:ph type="sldNum" sz="quarter" idx="12"/>
          </p:nvPr>
        </p:nvSpPr>
        <p:spPr/>
        <p:txBody>
          <a:bodyPr/>
          <a:lstStyle/>
          <a:p>
            <a:r>
              <a:rPr lang="en-US"/>
              <a:t>Market Street Research | Page </a:t>
            </a:r>
            <a:fld id="{300ED257-06B6-4717-AB39-CFF5462A5EBE}" type="slidenum">
              <a:rPr lang="en-US" smtClean="0"/>
              <a:pPr/>
              <a:t>12</a:t>
            </a:fld>
            <a:endParaRPr lang="en-US" dirty="0"/>
          </a:p>
        </p:txBody>
      </p:sp>
      <p:sp>
        <p:nvSpPr>
          <p:cNvPr id="20" name="TextBox 19">
            <a:extLst>
              <a:ext uri="{FF2B5EF4-FFF2-40B4-BE49-F238E27FC236}">
                <a16:creationId xmlns:a16="http://schemas.microsoft.com/office/drawing/2014/main" id="{F37C10C6-5315-4639-B72C-9D2E78B8DD61}"/>
              </a:ext>
            </a:extLst>
          </p:cNvPr>
          <p:cNvSpPr txBox="1"/>
          <p:nvPr/>
        </p:nvSpPr>
        <p:spPr>
          <a:xfrm>
            <a:off x="815253" y="975391"/>
            <a:ext cx="5577953" cy="584775"/>
          </a:xfrm>
          <a:prstGeom prst="rect">
            <a:avLst/>
          </a:prstGeom>
          <a:noFill/>
        </p:spPr>
        <p:txBody>
          <a:bodyPr wrap="square" rtlCol="0">
            <a:spAutoFit/>
          </a:bodyPr>
          <a:lstStyle/>
          <a:p>
            <a:pPr algn="ctr"/>
            <a:r>
              <a:rPr lang="en-US" sz="1600" b="1" dirty="0"/>
              <a:t>Among other risk factors, those with non-traditional gender identities or sexual orientation are at an increased likelihood to: </a:t>
            </a:r>
          </a:p>
        </p:txBody>
      </p:sp>
      <p:sp>
        <p:nvSpPr>
          <p:cNvPr id="23" name="Title 1">
            <a:extLst>
              <a:ext uri="{FF2B5EF4-FFF2-40B4-BE49-F238E27FC236}">
                <a16:creationId xmlns:a16="http://schemas.microsoft.com/office/drawing/2014/main" id="{744B5444-709D-44E6-9FAB-719F7FCF1A58}"/>
              </a:ext>
            </a:extLst>
          </p:cNvPr>
          <p:cNvSpPr txBox="1">
            <a:spLocks/>
          </p:cNvSpPr>
          <p:nvPr/>
        </p:nvSpPr>
        <p:spPr>
          <a:xfrm>
            <a:off x="128833" y="147071"/>
            <a:ext cx="11934334" cy="73819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r>
              <a:rPr lang="en-US" dirty="0">
                <a:solidFill>
                  <a:schemeClr val="accent2"/>
                </a:solidFill>
              </a:rPr>
              <a:t>Students who identify as transgender, non-binary, or non-heterosexual are especially vulnerable. </a:t>
            </a:r>
          </a:p>
        </p:txBody>
      </p:sp>
      <p:sp>
        <p:nvSpPr>
          <p:cNvPr id="24" name="TextBox 23">
            <a:extLst>
              <a:ext uri="{FF2B5EF4-FFF2-40B4-BE49-F238E27FC236}">
                <a16:creationId xmlns:a16="http://schemas.microsoft.com/office/drawing/2014/main" id="{DD67B1B5-87CB-49C2-AEA0-B536261978F5}"/>
              </a:ext>
            </a:extLst>
          </p:cNvPr>
          <p:cNvSpPr txBox="1"/>
          <p:nvPr/>
        </p:nvSpPr>
        <p:spPr>
          <a:xfrm>
            <a:off x="6498687" y="2189291"/>
            <a:ext cx="5357382" cy="3323987"/>
          </a:xfrm>
          <a:prstGeom prst="rect">
            <a:avLst/>
          </a:prstGeom>
          <a:noFill/>
        </p:spPr>
        <p:txBody>
          <a:bodyPr wrap="square" rtlCol="0">
            <a:spAutoFit/>
          </a:bodyPr>
          <a:lstStyle/>
          <a:p>
            <a:pPr marL="285750" indent="-285750">
              <a:buFont typeface="Wingdings" panose="05000000000000000000" pitchFamily="2" charset="2"/>
              <a:buChar char="Ø"/>
            </a:pPr>
            <a:r>
              <a:rPr lang="en-US" sz="1400" b="1" dirty="0">
                <a:solidFill>
                  <a:schemeClr val="accent1"/>
                </a:solidFill>
              </a:rPr>
              <a:t>Students who identify as transgender, non-binary, or non-heterosexual show a disproportionate rate of incidence for several risk factors. </a:t>
            </a:r>
          </a:p>
          <a:p>
            <a:pPr marL="285750" indent="-285750">
              <a:buFont typeface="Wingdings" panose="05000000000000000000" pitchFamily="2" charset="2"/>
              <a:buChar char="Ø"/>
            </a:pPr>
            <a:endParaRPr lang="en-US" sz="1400" b="1" dirty="0">
              <a:solidFill>
                <a:schemeClr val="accent1"/>
              </a:solidFill>
            </a:endParaRPr>
          </a:p>
          <a:p>
            <a:pPr marL="285750" indent="-285750">
              <a:buFont typeface="Wingdings" panose="05000000000000000000" pitchFamily="2" charset="2"/>
              <a:buChar char="Ø"/>
            </a:pPr>
            <a:r>
              <a:rPr lang="en-US" sz="1400" b="1" dirty="0">
                <a:solidFill>
                  <a:schemeClr val="accent1"/>
                </a:solidFill>
              </a:rPr>
              <a:t>Notably, especially high proportions of these students indicate recently feeling depressed or engaging in self-harm.</a:t>
            </a:r>
          </a:p>
          <a:p>
            <a:pPr marL="285750" indent="-285750">
              <a:buFont typeface="Wingdings" panose="05000000000000000000" pitchFamily="2" charset="2"/>
              <a:buChar char="Ø"/>
            </a:pPr>
            <a:endParaRPr lang="en-US" sz="1400" b="1" dirty="0">
              <a:solidFill>
                <a:schemeClr val="accent1"/>
              </a:solidFill>
            </a:endParaRPr>
          </a:p>
          <a:p>
            <a:pPr marL="285750" indent="-285750">
              <a:buFont typeface="Wingdings" panose="05000000000000000000" pitchFamily="2" charset="2"/>
              <a:buChar char="Ø"/>
            </a:pPr>
            <a:r>
              <a:rPr lang="en-US" sz="1400" b="1" dirty="0">
                <a:solidFill>
                  <a:schemeClr val="accent1"/>
                </a:solidFill>
              </a:rPr>
              <a:t>Most concerningly, just under a quarter of students who identify as transgender or non-binary also indicate having considered suicide at some point in the last 12 months.  </a:t>
            </a:r>
          </a:p>
          <a:p>
            <a:pPr marL="285750" indent="-285750">
              <a:buFont typeface="Wingdings" panose="05000000000000000000" pitchFamily="2" charset="2"/>
              <a:buChar char="Ø"/>
            </a:pPr>
            <a:endParaRPr lang="en-US" sz="1400" b="1" dirty="0">
              <a:solidFill>
                <a:schemeClr val="accent1"/>
              </a:solidFill>
            </a:endParaRPr>
          </a:p>
          <a:p>
            <a:pPr marL="285750" indent="-285750">
              <a:buFont typeface="Wingdings" panose="05000000000000000000" pitchFamily="2" charset="2"/>
              <a:buChar char="Ø"/>
            </a:pPr>
            <a:r>
              <a:rPr lang="en-US" sz="1400" b="1" dirty="0">
                <a:solidFill>
                  <a:schemeClr val="accent1"/>
                </a:solidFill>
              </a:rPr>
              <a:t>These students who identify as non-binary or transgender are more than twice as likely to not know where to go or who to talk to if they had a serious problem, indicating that many suffer in silence. </a:t>
            </a:r>
          </a:p>
        </p:txBody>
      </p:sp>
      <p:pic>
        <p:nvPicPr>
          <p:cNvPr id="4" name="Picture 3">
            <a:extLst>
              <a:ext uri="{FF2B5EF4-FFF2-40B4-BE49-F238E27FC236}">
                <a16:creationId xmlns:a16="http://schemas.microsoft.com/office/drawing/2014/main" id="{36F4C0EF-17A2-4578-9766-0D4E721B312F}"/>
              </a:ext>
            </a:extLst>
          </p:cNvPr>
          <p:cNvPicPr>
            <a:picLocks noChangeAspect="1"/>
          </p:cNvPicPr>
          <p:nvPr/>
        </p:nvPicPr>
        <p:blipFill>
          <a:blip r:embed="rId17"/>
          <a:stretch>
            <a:fillRect/>
          </a:stretch>
        </p:blipFill>
        <p:spPr>
          <a:xfrm>
            <a:off x="1033961" y="3141572"/>
            <a:ext cx="591363" cy="481626"/>
          </a:xfrm>
          <a:prstGeom prst="rect">
            <a:avLst/>
          </a:prstGeom>
        </p:spPr>
      </p:pic>
      <p:sp>
        <p:nvSpPr>
          <p:cNvPr id="2" name="TextBox 1">
            <a:extLst>
              <a:ext uri="{FF2B5EF4-FFF2-40B4-BE49-F238E27FC236}">
                <a16:creationId xmlns:a16="http://schemas.microsoft.com/office/drawing/2014/main" id="{B25A1A48-18B8-09BC-31EB-6A68394DAE4E}"/>
              </a:ext>
            </a:extLst>
          </p:cNvPr>
          <p:cNvSpPr txBox="1"/>
          <p:nvPr/>
        </p:nvSpPr>
        <p:spPr>
          <a:xfrm>
            <a:off x="3803568" y="1560166"/>
            <a:ext cx="3381375" cy="646331"/>
          </a:xfrm>
          <a:prstGeom prst="rect">
            <a:avLst/>
          </a:prstGeom>
          <a:noFill/>
        </p:spPr>
        <p:txBody>
          <a:bodyPr wrap="square" rtlCol="0">
            <a:spAutoFit/>
          </a:bodyPr>
          <a:lstStyle/>
          <a:p>
            <a:r>
              <a:rPr lang="en-US" sz="1200" b="1" dirty="0">
                <a:solidFill>
                  <a:schemeClr val="bg1"/>
                </a:solidFill>
              </a:rPr>
              <a:t>22% of transgender students</a:t>
            </a:r>
          </a:p>
          <a:p>
            <a:r>
              <a:rPr lang="en-US" sz="1200" b="1" dirty="0">
                <a:solidFill>
                  <a:schemeClr val="bg1"/>
                </a:solidFill>
              </a:rPr>
              <a:t>22% of non-binary students</a:t>
            </a:r>
          </a:p>
          <a:p>
            <a:r>
              <a:rPr lang="en-US" sz="1200" b="1" dirty="0">
                <a:solidFill>
                  <a:schemeClr val="bg1"/>
                </a:solidFill>
              </a:rPr>
              <a:t>17% of non-heterosexual students</a:t>
            </a:r>
          </a:p>
        </p:txBody>
      </p:sp>
      <p:sp>
        <p:nvSpPr>
          <p:cNvPr id="3" name="TextBox 2">
            <a:extLst>
              <a:ext uri="{FF2B5EF4-FFF2-40B4-BE49-F238E27FC236}">
                <a16:creationId xmlns:a16="http://schemas.microsoft.com/office/drawing/2014/main" id="{013219B9-A67B-9A46-0C23-7ADC46D7B0FF}"/>
              </a:ext>
            </a:extLst>
          </p:cNvPr>
          <p:cNvSpPr txBox="1"/>
          <p:nvPr/>
        </p:nvSpPr>
        <p:spPr>
          <a:xfrm>
            <a:off x="3803569" y="2317795"/>
            <a:ext cx="2692481" cy="646331"/>
          </a:xfrm>
          <a:prstGeom prst="rect">
            <a:avLst/>
          </a:prstGeom>
          <a:noFill/>
        </p:spPr>
        <p:txBody>
          <a:bodyPr wrap="square" rtlCol="0">
            <a:spAutoFit/>
          </a:bodyPr>
          <a:lstStyle/>
          <a:p>
            <a:r>
              <a:rPr lang="en-US" sz="1200" b="1" dirty="0">
                <a:solidFill>
                  <a:schemeClr val="bg1"/>
                </a:solidFill>
              </a:rPr>
              <a:t>28% of transgender students</a:t>
            </a:r>
          </a:p>
          <a:p>
            <a:r>
              <a:rPr lang="en-US" sz="1200" b="1" dirty="0">
                <a:solidFill>
                  <a:schemeClr val="bg1"/>
                </a:solidFill>
              </a:rPr>
              <a:t>28% of non-binary students</a:t>
            </a:r>
          </a:p>
          <a:p>
            <a:r>
              <a:rPr lang="en-US" sz="1200" b="1" dirty="0">
                <a:solidFill>
                  <a:schemeClr val="bg1"/>
                </a:solidFill>
              </a:rPr>
              <a:t>21% of non-heterosexual students</a:t>
            </a:r>
          </a:p>
        </p:txBody>
      </p:sp>
      <p:sp>
        <p:nvSpPr>
          <p:cNvPr id="6" name="TextBox 5">
            <a:extLst>
              <a:ext uri="{FF2B5EF4-FFF2-40B4-BE49-F238E27FC236}">
                <a16:creationId xmlns:a16="http://schemas.microsoft.com/office/drawing/2014/main" id="{0B5A0453-410E-AD93-1EA7-03EE5FFFD891}"/>
              </a:ext>
            </a:extLst>
          </p:cNvPr>
          <p:cNvSpPr txBox="1"/>
          <p:nvPr/>
        </p:nvSpPr>
        <p:spPr>
          <a:xfrm>
            <a:off x="3803567" y="3075424"/>
            <a:ext cx="2589639" cy="646331"/>
          </a:xfrm>
          <a:prstGeom prst="rect">
            <a:avLst/>
          </a:prstGeom>
          <a:noFill/>
        </p:spPr>
        <p:txBody>
          <a:bodyPr wrap="square" rtlCol="0">
            <a:spAutoFit/>
          </a:bodyPr>
          <a:lstStyle/>
          <a:p>
            <a:r>
              <a:rPr lang="en-US" sz="1200" b="1" dirty="0">
                <a:solidFill>
                  <a:schemeClr val="bg1"/>
                </a:solidFill>
              </a:rPr>
              <a:t>27% of transgender students</a:t>
            </a:r>
          </a:p>
          <a:p>
            <a:r>
              <a:rPr lang="en-US" sz="1200" b="1" dirty="0">
                <a:solidFill>
                  <a:schemeClr val="bg1"/>
                </a:solidFill>
              </a:rPr>
              <a:t>28% of non-binary students</a:t>
            </a:r>
          </a:p>
          <a:p>
            <a:r>
              <a:rPr lang="en-US" sz="1200" b="1" dirty="0">
                <a:solidFill>
                  <a:schemeClr val="bg1"/>
                </a:solidFill>
              </a:rPr>
              <a:t>26% of non-heterosexual students</a:t>
            </a:r>
          </a:p>
        </p:txBody>
      </p:sp>
      <p:sp>
        <p:nvSpPr>
          <p:cNvPr id="7" name="TextBox 6">
            <a:extLst>
              <a:ext uri="{FF2B5EF4-FFF2-40B4-BE49-F238E27FC236}">
                <a16:creationId xmlns:a16="http://schemas.microsoft.com/office/drawing/2014/main" id="{2DFF0490-AACC-F5F9-B9D8-8A9659EBAEE4}"/>
              </a:ext>
            </a:extLst>
          </p:cNvPr>
          <p:cNvSpPr txBox="1"/>
          <p:nvPr/>
        </p:nvSpPr>
        <p:spPr>
          <a:xfrm>
            <a:off x="3803567" y="3810169"/>
            <a:ext cx="2589639" cy="646331"/>
          </a:xfrm>
          <a:prstGeom prst="rect">
            <a:avLst/>
          </a:prstGeom>
          <a:noFill/>
        </p:spPr>
        <p:txBody>
          <a:bodyPr wrap="square" rtlCol="0">
            <a:spAutoFit/>
          </a:bodyPr>
          <a:lstStyle/>
          <a:p>
            <a:r>
              <a:rPr lang="en-US" sz="1200" b="1" dirty="0">
                <a:solidFill>
                  <a:schemeClr val="bg1"/>
                </a:solidFill>
              </a:rPr>
              <a:t>40% of transgender students</a:t>
            </a:r>
          </a:p>
          <a:p>
            <a:r>
              <a:rPr lang="en-US" sz="1200" b="1" dirty="0">
                <a:solidFill>
                  <a:schemeClr val="bg1"/>
                </a:solidFill>
              </a:rPr>
              <a:t>38% of non-binary students</a:t>
            </a:r>
          </a:p>
          <a:p>
            <a:r>
              <a:rPr lang="en-US" sz="1200" b="1" dirty="0">
                <a:solidFill>
                  <a:schemeClr val="bg1"/>
                </a:solidFill>
              </a:rPr>
              <a:t>35% of non-heterosexual students</a:t>
            </a:r>
          </a:p>
        </p:txBody>
      </p:sp>
      <p:sp>
        <p:nvSpPr>
          <p:cNvPr id="8" name="TextBox 7">
            <a:extLst>
              <a:ext uri="{FF2B5EF4-FFF2-40B4-BE49-F238E27FC236}">
                <a16:creationId xmlns:a16="http://schemas.microsoft.com/office/drawing/2014/main" id="{618D4272-32D9-947D-5524-D067B40FEF9E}"/>
              </a:ext>
            </a:extLst>
          </p:cNvPr>
          <p:cNvSpPr txBox="1"/>
          <p:nvPr/>
        </p:nvSpPr>
        <p:spPr>
          <a:xfrm>
            <a:off x="3803567" y="4575479"/>
            <a:ext cx="2589640" cy="646331"/>
          </a:xfrm>
          <a:prstGeom prst="rect">
            <a:avLst/>
          </a:prstGeom>
          <a:noFill/>
        </p:spPr>
        <p:txBody>
          <a:bodyPr wrap="square" rtlCol="0">
            <a:spAutoFit/>
          </a:bodyPr>
          <a:lstStyle/>
          <a:p>
            <a:r>
              <a:rPr lang="en-US" sz="1200" b="1" dirty="0">
                <a:solidFill>
                  <a:schemeClr val="bg1"/>
                </a:solidFill>
              </a:rPr>
              <a:t>35% of transgender students</a:t>
            </a:r>
          </a:p>
          <a:p>
            <a:r>
              <a:rPr lang="en-US" sz="1200" b="1" dirty="0">
                <a:solidFill>
                  <a:schemeClr val="bg1"/>
                </a:solidFill>
              </a:rPr>
              <a:t>42% of non-binary students</a:t>
            </a:r>
          </a:p>
          <a:p>
            <a:r>
              <a:rPr lang="en-US" sz="1200" b="1" dirty="0">
                <a:solidFill>
                  <a:schemeClr val="bg1"/>
                </a:solidFill>
              </a:rPr>
              <a:t>33% of non-heterosexual students</a:t>
            </a:r>
          </a:p>
        </p:txBody>
      </p:sp>
      <p:sp>
        <p:nvSpPr>
          <p:cNvPr id="9" name="TextBox 8">
            <a:extLst>
              <a:ext uri="{FF2B5EF4-FFF2-40B4-BE49-F238E27FC236}">
                <a16:creationId xmlns:a16="http://schemas.microsoft.com/office/drawing/2014/main" id="{EE8036EE-3410-8015-005D-CA95BF070EBE}"/>
              </a:ext>
            </a:extLst>
          </p:cNvPr>
          <p:cNvSpPr txBox="1"/>
          <p:nvPr/>
        </p:nvSpPr>
        <p:spPr>
          <a:xfrm>
            <a:off x="3803566" y="5315034"/>
            <a:ext cx="2589640" cy="646331"/>
          </a:xfrm>
          <a:prstGeom prst="rect">
            <a:avLst/>
          </a:prstGeom>
          <a:noFill/>
        </p:spPr>
        <p:txBody>
          <a:bodyPr wrap="square" rtlCol="0">
            <a:spAutoFit/>
          </a:bodyPr>
          <a:lstStyle/>
          <a:p>
            <a:r>
              <a:rPr lang="en-US" sz="1200" b="1" dirty="0">
                <a:solidFill>
                  <a:schemeClr val="bg1"/>
                </a:solidFill>
              </a:rPr>
              <a:t>23% of transgender students</a:t>
            </a:r>
          </a:p>
          <a:p>
            <a:r>
              <a:rPr lang="en-US" sz="1200" b="1" dirty="0">
                <a:solidFill>
                  <a:schemeClr val="bg1"/>
                </a:solidFill>
              </a:rPr>
              <a:t>24% of non-binary students</a:t>
            </a:r>
          </a:p>
          <a:p>
            <a:r>
              <a:rPr lang="en-US" sz="1200" b="1" dirty="0">
                <a:solidFill>
                  <a:schemeClr val="bg1"/>
                </a:solidFill>
              </a:rPr>
              <a:t>19% of non-heterosexual students</a:t>
            </a:r>
          </a:p>
        </p:txBody>
      </p:sp>
      <p:sp>
        <p:nvSpPr>
          <p:cNvPr id="10" name="Rectangle: Rounded Corners 9">
            <a:extLst>
              <a:ext uri="{FF2B5EF4-FFF2-40B4-BE49-F238E27FC236}">
                <a16:creationId xmlns:a16="http://schemas.microsoft.com/office/drawing/2014/main" id="{620F5D72-86EB-1B5B-6C3F-852178E086FD}"/>
              </a:ext>
            </a:extLst>
          </p:cNvPr>
          <p:cNvSpPr/>
          <p:nvPr/>
        </p:nvSpPr>
        <p:spPr>
          <a:xfrm>
            <a:off x="7439368" y="854984"/>
            <a:ext cx="3625712" cy="1068756"/>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Box 10">
            <a:extLst>
              <a:ext uri="{FF2B5EF4-FFF2-40B4-BE49-F238E27FC236}">
                <a16:creationId xmlns:a16="http://schemas.microsoft.com/office/drawing/2014/main" id="{78360D57-D9F6-B475-52D9-13E3C774655D}"/>
              </a:ext>
            </a:extLst>
          </p:cNvPr>
          <p:cNvSpPr txBox="1"/>
          <p:nvPr/>
        </p:nvSpPr>
        <p:spPr>
          <a:xfrm>
            <a:off x="7364700" y="901443"/>
            <a:ext cx="3775047" cy="954107"/>
          </a:xfrm>
          <a:prstGeom prst="rect">
            <a:avLst/>
          </a:prstGeom>
          <a:noFill/>
        </p:spPr>
        <p:txBody>
          <a:bodyPr wrap="square" rtlCol="0">
            <a:spAutoFit/>
          </a:bodyPr>
          <a:lstStyle/>
          <a:p>
            <a:pPr algn="ctr"/>
            <a:r>
              <a:rPr lang="en-US" sz="1400" b="1" dirty="0"/>
              <a:t>This slide only shows information from the aggregate sample, as Ns for certain racial and ethnic groups are small within the Concord-Carlisle district and may not be generalizable. </a:t>
            </a:r>
          </a:p>
        </p:txBody>
      </p:sp>
    </p:spTree>
    <p:extLst>
      <p:ext uri="{BB962C8B-B14F-4D97-AF65-F5344CB8AC3E}">
        <p14:creationId xmlns:p14="http://schemas.microsoft.com/office/powerpoint/2010/main" val="387923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48D629-B576-4140-BDC1-020D2FC46601}"/>
              </a:ext>
            </a:extLst>
          </p:cNvPr>
          <p:cNvSpPr>
            <a:spLocks noGrp="1"/>
          </p:cNvSpPr>
          <p:nvPr>
            <p:ph type="sldNum" sz="quarter" idx="12"/>
          </p:nvPr>
        </p:nvSpPr>
        <p:spPr/>
        <p:txBody>
          <a:bodyPr/>
          <a:lstStyle/>
          <a:p>
            <a:r>
              <a:rPr lang="en-US"/>
              <a:t>Market Street Research | Page </a:t>
            </a:r>
            <a:fld id="{300ED257-06B6-4717-AB39-CFF5462A5EBE}" type="slidenum">
              <a:rPr lang="en-US" smtClean="0"/>
              <a:pPr/>
              <a:t>13</a:t>
            </a:fld>
            <a:endParaRPr lang="en-US" dirty="0"/>
          </a:p>
        </p:txBody>
      </p:sp>
      <p:sp>
        <p:nvSpPr>
          <p:cNvPr id="23" name="Title 1">
            <a:extLst>
              <a:ext uri="{FF2B5EF4-FFF2-40B4-BE49-F238E27FC236}">
                <a16:creationId xmlns:a16="http://schemas.microsoft.com/office/drawing/2014/main" id="{744B5444-709D-44E6-9FAB-719F7FCF1A58}"/>
              </a:ext>
            </a:extLst>
          </p:cNvPr>
          <p:cNvSpPr txBox="1">
            <a:spLocks/>
          </p:cNvSpPr>
          <p:nvPr/>
        </p:nvSpPr>
        <p:spPr>
          <a:xfrm>
            <a:off x="128833" y="145068"/>
            <a:ext cx="11934334" cy="81796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a:lnSpc>
                <a:spcPct val="110000"/>
              </a:lnSpc>
            </a:pPr>
            <a:r>
              <a:rPr lang="en-US" dirty="0">
                <a:solidFill>
                  <a:schemeClr val="accent2"/>
                </a:solidFill>
              </a:rPr>
              <a:t>Certain racial and ethnic groups also have an increased incidence of several risk factors or behaviors. </a:t>
            </a:r>
          </a:p>
        </p:txBody>
      </p:sp>
      <p:sp>
        <p:nvSpPr>
          <p:cNvPr id="24" name="TextBox 23">
            <a:extLst>
              <a:ext uri="{FF2B5EF4-FFF2-40B4-BE49-F238E27FC236}">
                <a16:creationId xmlns:a16="http://schemas.microsoft.com/office/drawing/2014/main" id="{DD67B1B5-87CB-49C2-AEA0-B536261978F5}"/>
              </a:ext>
            </a:extLst>
          </p:cNvPr>
          <p:cNvSpPr txBox="1"/>
          <p:nvPr/>
        </p:nvSpPr>
        <p:spPr>
          <a:xfrm>
            <a:off x="498061" y="1078584"/>
            <a:ext cx="6658520" cy="523220"/>
          </a:xfrm>
          <a:prstGeom prst="rect">
            <a:avLst/>
          </a:prstGeom>
          <a:noFill/>
        </p:spPr>
        <p:txBody>
          <a:bodyPr wrap="square" rtlCol="0">
            <a:spAutoFit/>
          </a:bodyPr>
          <a:lstStyle/>
          <a:p>
            <a:pPr algn="ctr"/>
            <a:r>
              <a:rPr lang="en-US" sz="1400" b="1" dirty="0"/>
              <a:t>Due to structural racism and other forms of systemic bias, certain racial and ethnic groups display an increased likelihood of substance use and other risks, including:</a:t>
            </a:r>
          </a:p>
        </p:txBody>
      </p:sp>
      <p:grpSp>
        <p:nvGrpSpPr>
          <p:cNvPr id="21" name="Group 20">
            <a:extLst>
              <a:ext uri="{FF2B5EF4-FFF2-40B4-BE49-F238E27FC236}">
                <a16:creationId xmlns:a16="http://schemas.microsoft.com/office/drawing/2014/main" id="{193601CB-347D-4A7C-86FE-DD00F863B82D}"/>
              </a:ext>
            </a:extLst>
          </p:cNvPr>
          <p:cNvGrpSpPr/>
          <p:nvPr/>
        </p:nvGrpSpPr>
        <p:grpSpPr>
          <a:xfrm>
            <a:off x="220608" y="1407001"/>
            <a:ext cx="7113279" cy="4535405"/>
            <a:chOff x="209340" y="2881442"/>
            <a:chExt cx="6040458" cy="3198021"/>
          </a:xfrm>
        </p:grpSpPr>
        <p:graphicFrame>
          <p:nvGraphicFramePr>
            <p:cNvPr id="22" name="Diagram 21">
              <a:extLst>
                <a:ext uri="{FF2B5EF4-FFF2-40B4-BE49-F238E27FC236}">
                  <a16:creationId xmlns:a16="http://schemas.microsoft.com/office/drawing/2014/main" id="{A6C67CEC-9A7E-4B7B-8205-89C426BA68CA}"/>
                </a:ext>
              </a:extLst>
            </p:cNvPr>
            <p:cNvGraphicFramePr/>
            <p:nvPr/>
          </p:nvGraphicFramePr>
          <p:xfrm>
            <a:off x="209340" y="2881442"/>
            <a:ext cx="6040458" cy="3198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 name="Graphic 24" descr="Adhesive Bandage with solid fill">
              <a:extLst>
                <a:ext uri="{FF2B5EF4-FFF2-40B4-BE49-F238E27FC236}">
                  <a16:creationId xmlns:a16="http://schemas.microsoft.com/office/drawing/2014/main" id="{0DD6F1B7-0A9E-4980-8CCA-2CD208FD1D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3899" y="5462038"/>
              <a:ext cx="475608" cy="475608"/>
            </a:xfrm>
            <a:prstGeom prst="rect">
              <a:avLst/>
            </a:prstGeom>
          </p:spPr>
        </p:pic>
        <p:pic>
          <p:nvPicPr>
            <p:cNvPr id="26" name="Graphic 25" descr="Wilting Pot Plant with solid fill">
              <a:extLst>
                <a:ext uri="{FF2B5EF4-FFF2-40B4-BE49-F238E27FC236}">
                  <a16:creationId xmlns:a16="http://schemas.microsoft.com/office/drawing/2014/main" id="{98BF6492-EF0A-4D0F-AE1D-B140DA6B15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8437" y="4836686"/>
              <a:ext cx="482683" cy="482683"/>
            </a:xfrm>
            <a:prstGeom prst="rect">
              <a:avLst/>
            </a:prstGeom>
          </p:spPr>
        </p:pic>
        <p:pic>
          <p:nvPicPr>
            <p:cNvPr id="27" name="Graphic 26" descr="Schoolhouse with solid fill">
              <a:extLst>
                <a:ext uri="{FF2B5EF4-FFF2-40B4-BE49-F238E27FC236}">
                  <a16:creationId xmlns:a16="http://schemas.microsoft.com/office/drawing/2014/main" id="{7DE0AF68-128D-4750-837E-FE3393418E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8314" y="2954840"/>
              <a:ext cx="594695" cy="594695"/>
            </a:xfrm>
            <a:prstGeom prst="rect">
              <a:avLst/>
            </a:prstGeom>
          </p:spPr>
        </p:pic>
      </p:grpSp>
      <p:pic>
        <p:nvPicPr>
          <p:cNvPr id="29" name="Graphic 28" descr="Clenched Fist with solid fill">
            <a:extLst>
              <a:ext uri="{FF2B5EF4-FFF2-40B4-BE49-F238E27FC236}">
                <a16:creationId xmlns:a16="http://schemas.microsoft.com/office/drawing/2014/main" id="{4378E15B-B0AF-47CC-A292-A3E9C3E6A29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rot="5551759">
            <a:off x="871826" y="3347339"/>
            <a:ext cx="662452" cy="662452"/>
          </a:xfrm>
          <a:prstGeom prst="rect">
            <a:avLst/>
          </a:prstGeom>
        </p:spPr>
      </p:pic>
      <p:sp>
        <p:nvSpPr>
          <p:cNvPr id="31" name="TextBox 30">
            <a:extLst>
              <a:ext uri="{FF2B5EF4-FFF2-40B4-BE49-F238E27FC236}">
                <a16:creationId xmlns:a16="http://schemas.microsoft.com/office/drawing/2014/main" id="{12C6379A-51FF-4139-A353-BC5514F0A94C}"/>
              </a:ext>
            </a:extLst>
          </p:cNvPr>
          <p:cNvSpPr txBox="1"/>
          <p:nvPr/>
        </p:nvSpPr>
        <p:spPr>
          <a:xfrm>
            <a:off x="7426887" y="2467048"/>
            <a:ext cx="4484815" cy="2908489"/>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b="1" dirty="0">
                <a:solidFill>
                  <a:schemeClr val="accent1"/>
                </a:solidFill>
              </a:rPr>
              <a:t>While a variety of racial or ethnic groups show higher rates of risk factors and behaviors, this appears to be especially prevalent with Native Hawaiian or Pacific Islander students.</a:t>
            </a:r>
          </a:p>
          <a:p>
            <a:pPr>
              <a:spcAft>
                <a:spcPts val="600"/>
              </a:spcAft>
            </a:pPr>
            <a:endParaRPr lang="en-US" sz="1400" b="1" dirty="0">
              <a:solidFill>
                <a:schemeClr val="accent1"/>
              </a:solidFill>
            </a:endParaRPr>
          </a:p>
          <a:p>
            <a:pPr marL="285750" indent="-285750">
              <a:spcAft>
                <a:spcPts val="600"/>
              </a:spcAft>
              <a:buFont typeface="Wingdings" panose="05000000000000000000" pitchFamily="2" charset="2"/>
              <a:buChar char="Ø"/>
            </a:pPr>
            <a:r>
              <a:rPr lang="en-US" sz="1400" b="1" dirty="0">
                <a:solidFill>
                  <a:schemeClr val="accent1"/>
                </a:solidFill>
              </a:rPr>
              <a:t>Many of these groups also have greater rates of not having a trusted adult at school to talk to and not being willing to seek out an adult when they have a serious problem.</a:t>
            </a:r>
          </a:p>
          <a:p>
            <a:pPr marL="742950" lvl="1" indent="-285750">
              <a:spcAft>
                <a:spcPts val="600"/>
              </a:spcAft>
              <a:buFont typeface="Wingdings" panose="05000000000000000000" pitchFamily="2" charset="2"/>
              <a:buChar char="Ø"/>
            </a:pPr>
            <a:r>
              <a:rPr lang="en-US" sz="1400" b="1" dirty="0">
                <a:solidFill>
                  <a:schemeClr val="accent1"/>
                </a:solidFill>
              </a:rPr>
              <a:t>Given this, consider placing substantial efforts towards ensuring non-white students feel as though they belong and are supported.</a:t>
            </a:r>
          </a:p>
        </p:txBody>
      </p:sp>
      <p:sp>
        <p:nvSpPr>
          <p:cNvPr id="2" name="TextBox 1">
            <a:extLst>
              <a:ext uri="{FF2B5EF4-FFF2-40B4-BE49-F238E27FC236}">
                <a16:creationId xmlns:a16="http://schemas.microsoft.com/office/drawing/2014/main" id="{124756E5-234F-08E0-86CD-3583C9D366D5}"/>
              </a:ext>
            </a:extLst>
          </p:cNvPr>
          <p:cNvSpPr txBox="1"/>
          <p:nvPr/>
        </p:nvSpPr>
        <p:spPr>
          <a:xfrm>
            <a:off x="3952708" y="1780115"/>
            <a:ext cx="3342507" cy="461665"/>
          </a:xfrm>
          <a:prstGeom prst="rect">
            <a:avLst/>
          </a:prstGeom>
          <a:noFill/>
        </p:spPr>
        <p:txBody>
          <a:bodyPr wrap="square" rtlCol="0">
            <a:spAutoFit/>
          </a:bodyPr>
          <a:lstStyle/>
          <a:p>
            <a:r>
              <a:rPr lang="en-US" sz="1200" b="1" dirty="0">
                <a:solidFill>
                  <a:schemeClr val="bg1"/>
                </a:solidFill>
              </a:rPr>
              <a:t>26% of Native Hawaiian/Pacific Islander students</a:t>
            </a:r>
          </a:p>
          <a:p>
            <a:r>
              <a:rPr lang="en-US" sz="1200" b="1" dirty="0">
                <a:solidFill>
                  <a:schemeClr val="bg1"/>
                </a:solidFill>
              </a:rPr>
              <a:t>16% of Black/African American students</a:t>
            </a:r>
          </a:p>
        </p:txBody>
      </p:sp>
      <p:sp>
        <p:nvSpPr>
          <p:cNvPr id="3" name="TextBox 2">
            <a:extLst>
              <a:ext uri="{FF2B5EF4-FFF2-40B4-BE49-F238E27FC236}">
                <a16:creationId xmlns:a16="http://schemas.microsoft.com/office/drawing/2014/main" id="{1BCA0143-9961-CDB4-5400-4AD8267AEDA8}"/>
              </a:ext>
            </a:extLst>
          </p:cNvPr>
          <p:cNvSpPr txBox="1"/>
          <p:nvPr/>
        </p:nvSpPr>
        <p:spPr>
          <a:xfrm>
            <a:off x="3952708" y="2505540"/>
            <a:ext cx="3580205" cy="646331"/>
          </a:xfrm>
          <a:prstGeom prst="rect">
            <a:avLst/>
          </a:prstGeom>
          <a:noFill/>
        </p:spPr>
        <p:txBody>
          <a:bodyPr wrap="square" rtlCol="0">
            <a:spAutoFit/>
          </a:bodyPr>
          <a:lstStyle/>
          <a:p>
            <a:r>
              <a:rPr lang="en-US" sz="1200" b="1" dirty="0">
                <a:solidFill>
                  <a:schemeClr val="bg1"/>
                </a:solidFill>
              </a:rPr>
              <a:t>33% of Native Hawaiian/Pacific Islander students</a:t>
            </a:r>
          </a:p>
          <a:p>
            <a:r>
              <a:rPr lang="en-US" sz="1200" b="1" dirty="0">
                <a:solidFill>
                  <a:schemeClr val="bg1"/>
                </a:solidFill>
              </a:rPr>
              <a:t>24% of Middle Eastern American students</a:t>
            </a:r>
          </a:p>
          <a:p>
            <a:r>
              <a:rPr lang="en-US" sz="1200" b="1" dirty="0">
                <a:solidFill>
                  <a:schemeClr val="bg1"/>
                </a:solidFill>
              </a:rPr>
              <a:t>23% of Black/African American students</a:t>
            </a:r>
          </a:p>
        </p:txBody>
      </p:sp>
      <p:pic>
        <p:nvPicPr>
          <p:cNvPr id="4" name="Graphic 3" descr="Crying face with solid fill with solid fill">
            <a:extLst>
              <a:ext uri="{FF2B5EF4-FFF2-40B4-BE49-F238E27FC236}">
                <a16:creationId xmlns:a16="http://schemas.microsoft.com/office/drawing/2014/main" id="{1F852A77-FFBD-7860-E786-0117DD98AC9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1557" y="2485063"/>
            <a:ext cx="629955" cy="629955"/>
          </a:xfrm>
          <a:prstGeom prst="rect">
            <a:avLst/>
          </a:prstGeom>
        </p:spPr>
      </p:pic>
      <p:sp>
        <p:nvSpPr>
          <p:cNvPr id="6" name="TextBox 5">
            <a:extLst>
              <a:ext uri="{FF2B5EF4-FFF2-40B4-BE49-F238E27FC236}">
                <a16:creationId xmlns:a16="http://schemas.microsoft.com/office/drawing/2014/main" id="{56493219-88DF-5EC3-05E7-C10147BCCD17}"/>
              </a:ext>
            </a:extLst>
          </p:cNvPr>
          <p:cNvSpPr txBox="1"/>
          <p:nvPr/>
        </p:nvSpPr>
        <p:spPr>
          <a:xfrm>
            <a:off x="3952708" y="3429000"/>
            <a:ext cx="3440868" cy="461665"/>
          </a:xfrm>
          <a:prstGeom prst="rect">
            <a:avLst/>
          </a:prstGeom>
          <a:noFill/>
        </p:spPr>
        <p:txBody>
          <a:bodyPr wrap="square" rtlCol="0">
            <a:spAutoFit/>
          </a:bodyPr>
          <a:lstStyle/>
          <a:p>
            <a:r>
              <a:rPr lang="en-US" sz="1200" b="1" dirty="0">
                <a:solidFill>
                  <a:schemeClr val="bg1"/>
                </a:solidFill>
              </a:rPr>
              <a:t>23% of Native Hawaiian/Pacific Islander students</a:t>
            </a:r>
          </a:p>
          <a:p>
            <a:r>
              <a:rPr lang="en-US" sz="1200" b="1" dirty="0">
                <a:solidFill>
                  <a:schemeClr val="bg1"/>
                </a:solidFill>
              </a:rPr>
              <a:t>10% of Middle Eastern American students</a:t>
            </a:r>
          </a:p>
        </p:txBody>
      </p:sp>
      <p:sp>
        <p:nvSpPr>
          <p:cNvPr id="7" name="TextBox 6">
            <a:extLst>
              <a:ext uri="{FF2B5EF4-FFF2-40B4-BE49-F238E27FC236}">
                <a16:creationId xmlns:a16="http://schemas.microsoft.com/office/drawing/2014/main" id="{508ECEE3-CA91-EBE0-901D-ACB335B33FB1}"/>
              </a:ext>
            </a:extLst>
          </p:cNvPr>
          <p:cNvSpPr txBox="1"/>
          <p:nvPr/>
        </p:nvSpPr>
        <p:spPr>
          <a:xfrm>
            <a:off x="3952708" y="4213671"/>
            <a:ext cx="3440868" cy="646331"/>
          </a:xfrm>
          <a:prstGeom prst="rect">
            <a:avLst/>
          </a:prstGeom>
          <a:noFill/>
        </p:spPr>
        <p:txBody>
          <a:bodyPr wrap="square" rtlCol="0">
            <a:spAutoFit/>
          </a:bodyPr>
          <a:lstStyle/>
          <a:p>
            <a:r>
              <a:rPr lang="en-US" sz="1200" b="1" dirty="0">
                <a:solidFill>
                  <a:schemeClr val="bg1"/>
                </a:solidFill>
              </a:rPr>
              <a:t>30% of Southeast Asian American students</a:t>
            </a:r>
          </a:p>
          <a:p>
            <a:r>
              <a:rPr lang="en-US" sz="1200" b="1" dirty="0">
                <a:solidFill>
                  <a:schemeClr val="bg1"/>
                </a:solidFill>
              </a:rPr>
              <a:t>26% of Native Hawaiian/Pacific Islander students</a:t>
            </a:r>
          </a:p>
          <a:p>
            <a:r>
              <a:rPr lang="en-US" sz="1200" b="1" dirty="0">
                <a:solidFill>
                  <a:schemeClr val="bg1"/>
                </a:solidFill>
              </a:rPr>
              <a:t>25% of Hispanic or Latinx students</a:t>
            </a:r>
          </a:p>
        </p:txBody>
      </p:sp>
      <p:sp>
        <p:nvSpPr>
          <p:cNvPr id="8" name="TextBox 7">
            <a:extLst>
              <a:ext uri="{FF2B5EF4-FFF2-40B4-BE49-F238E27FC236}">
                <a16:creationId xmlns:a16="http://schemas.microsoft.com/office/drawing/2014/main" id="{80E4F313-DE83-BD00-59F7-AC0B28B1002C}"/>
              </a:ext>
            </a:extLst>
          </p:cNvPr>
          <p:cNvSpPr txBox="1"/>
          <p:nvPr/>
        </p:nvSpPr>
        <p:spPr>
          <a:xfrm>
            <a:off x="3952709" y="5044311"/>
            <a:ext cx="3440867" cy="646331"/>
          </a:xfrm>
          <a:prstGeom prst="rect">
            <a:avLst/>
          </a:prstGeom>
          <a:noFill/>
        </p:spPr>
        <p:txBody>
          <a:bodyPr wrap="square" rtlCol="0">
            <a:spAutoFit/>
          </a:bodyPr>
          <a:lstStyle/>
          <a:p>
            <a:r>
              <a:rPr lang="en-US" sz="1200" b="1" dirty="0">
                <a:solidFill>
                  <a:schemeClr val="bg1"/>
                </a:solidFill>
              </a:rPr>
              <a:t>32% of Native Hawaiian/Pacific Islander students</a:t>
            </a:r>
          </a:p>
          <a:p>
            <a:r>
              <a:rPr lang="en-US" sz="1200" b="1" dirty="0">
                <a:solidFill>
                  <a:schemeClr val="bg1"/>
                </a:solidFill>
              </a:rPr>
              <a:t>21% of Southeast Asian American students</a:t>
            </a:r>
          </a:p>
          <a:p>
            <a:r>
              <a:rPr lang="en-US" sz="1200" b="1" dirty="0">
                <a:solidFill>
                  <a:schemeClr val="bg1"/>
                </a:solidFill>
              </a:rPr>
              <a:t>19% of American/Indian/Alaska Native students</a:t>
            </a:r>
          </a:p>
        </p:txBody>
      </p:sp>
      <p:sp>
        <p:nvSpPr>
          <p:cNvPr id="9" name="Rectangle: Rounded Corners 8">
            <a:extLst>
              <a:ext uri="{FF2B5EF4-FFF2-40B4-BE49-F238E27FC236}">
                <a16:creationId xmlns:a16="http://schemas.microsoft.com/office/drawing/2014/main" id="{248302AA-4195-305D-8F6D-5F19D3580021}"/>
              </a:ext>
            </a:extLst>
          </p:cNvPr>
          <p:cNvSpPr/>
          <p:nvPr/>
        </p:nvSpPr>
        <p:spPr>
          <a:xfrm>
            <a:off x="7976018" y="1055336"/>
            <a:ext cx="3625712" cy="1068756"/>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extBox 9">
            <a:extLst>
              <a:ext uri="{FF2B5EF4-FFF2-40B4-BE49-F238E27FC236}">
                <a16:creationId xmlns:a16="http://schemas.microsoft.com/office/drawing/2014/main" id="{2C6BE591-D992-A488-4653-9467CDD22F17}"/>
              </a:ext>
            </a:extLst>
          </p:cNvPr>
          <p:cNvSpPr txBox="1"/>
          <p:nvPr/>
        </p:nvSpPr>
        <p:spPr>
          <a:xfrm>
            <a:off x="7901847" y="1112660"/>
            <a:ext cx="3792093" cy="954107"/>
          </a:xfrm>
          <a:prstGeom prst="rect">
            <a:avLst/>
          </a:prstGeom>
          <a:noFill/>
        </p:spPr>
        <p:txBody>
          <a:bodyPr wrap="square" rtlCol="0">
            <a:spAutoFit/>
          </a:bodyPr>
          <a:lstStyle/>
          <a:p>
            <a:pPr algn="ctr"/>
            <a:r>
              <a:rPr lang="en-US" sz="1400" b="1" dirty="0"/>
              <a:t>This slide only shows information from the aggregate sample, as Ns for certain racial and ethnic groups are small within the Concord-Carlisle district and may not be generalizable. </a:t>
            </a:r>
          </a:p>
        </p:txBody>
      </p:sp>
    </p:spTree>
    <p:extLst>
      <p:ext uri="{BB962C8B-B14F-4D97-AF65-F5344CB8AC3E}">
        <p14:creationId xmlns:p14="http://schemas.microsoft.com/office/powerpoint/2010/main" val="441710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95774"/>
            <a:ext cx="12192000" cy="2537190"/>
          </a:xfrm>
          <a:solidFill>
            <a:srgbClr val="245280"/>
          </a:solidFill>
        </p:spPr>
        <p:txBody>
          <a:bodyPr anchor="ctr"/>
          <a:lstStyle/>
          <a:p>
            <a:pPr algn="ctr"/>
            <a:r>
              <a:rPr lang="en-US" dirty="0"/>
              <a:t>Detailed Findings</a:t>
            </a:r>
          </a:p>
        </p:txBody>
      </p:sp>
    </p:spTree>
    <p:extLst>
      <p:ext uri="{BB962C8B-B14F-4D97-AF65-F5344CB8AC3E}">
        <p14:creationId xmlns:p14="http://schemas.microsoft.com/office/powerpoint/2010/main" val="4219668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6FCB01-1AB7-4AB8-AB18-81A832240B9A}"/>
              </a:ext>
            </a:extLst>
          </p:cNvPr>
          <p:cNvSpPr>
            <a:spLocks noGrp="1"/>
          </p:cNvSpPr>
          <p:nvPr>
            <p:ph type="ctrTitle"/>
          </p:nvPr>
        </p:nvSpPr>
        <p:spPr/>
        <p:txBody>
          <a:bodyPr anchor="ctr"/>
          <a:lstStyle/>
          <a:p>
            <a:pPr algn="ctr"/>
            <a:r>
              <a:rPr lang="en-US" dirty="0"/>
              <a:t>Trust and Belonging</a:t>
            </a:r>
          </a:p>
        </p:txBody>
      </p:sp>
    </p:spTree>
    <p:extLst>
      <p:ext uri="{BB962C8B-B14F-4D97-AF65-F5344CB8AC3E}">
        <p14:creationId xmlns:p14="http://schemas.microsoft.com/office/powerpoint/2010/main" val="376484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F6C2D74-EE43-48FF-B986-D8D282A78E26}"/>
              </a:ext>
            </a:extLst>
          </p:cNvPr>
          <p:cNvSpPr/>
          <p:nvPr/>
        </p:nvSpPr>
        <p:spPr>
          <a:xfrm>
            <a:off x="6342077" y="992188"/>
            <a:ext cx="5578679" cy="164403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Rounded Corners 15">
            <a:extLst>
              <a:ext uri="{FF2B5EF4-FFF2-40B4-BE49-F238E27FC236}">
                <a16:creationId xmlns:a16="http://schemas.microsoft.com/office/drawing/2014/main" id="{650BED41-88F1-428A-A74F-92F297D9C15A}"/>
              </a:ext>
            </a:extLst>
          </p:cNvPr>
          <p:cNvSpPr/>
          <p:nvPr/>
        </p:nvSpPr>
        <p:spPr>
          <a:xfrm>
            <a:off x="257938" y="2993537"/>
            <a:ext cx="5719731" cy="3073387"/>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5">
            <a:extLst>
              <a:ext uri="{FF2B5EF4-FFF2-40B4-BE49-F238E27FC236}">
                <a16:creationId xmlns:a16="http://schemas.microsoft.com/office/drawing/2014/main" id="{B2718CCB-E3D5-48C2-A05C-DE24108A7B3A}"/>
              </a:ext>
            </a:extLst>
          </p:cNvPr>
          <p:cNvSpPr>
            <a:spLocks noGrp="1"/>
          </p:cNvSpPr>
          <p:nvPr>
            <p:ph type="title"/>
          </p:nvPr>
        </p:nvSpPr>
        <p:spPr/>
        <p:txBody>
          <a:bodyPr>
            <a:normAutofit/>
          </a:bodyPr>
          <a:lstStyle/>
          <a:p>
            <a:r>
              <a:rPr lang="en-US" dirty="0">
                <a:solidFill>
                  <a:schemeClr val="accent2"/>
                </a:solidFill>
              </a:rPr>
              <a:t>Sources of Support</a:t>
            </a:r>
          </a:p>
        </p:txBody>
      </p:sp>
      <p:sp>
        <p:nvSpPr>
          <p:cNvPr id="6" name="Slide Number Placeholder 5">
            <a:extLst>
              <a:ext uri="{FF2B5EF4-FFF2-40B4-BE49-F238E27FC236}">
                <a16:creationId xmlns:a16="http://schemas.microsoft.com/office/drawing/2014/main" id="{927CDB0E-61D4-43E8-A38A-1F251E851A13}"/>
              </a:ext>
            </a:extLst>
          </p:cNvPr>
          <p:cNvSpPr>
            <a:spLocks noGrp="1"/>
          </p:cNvSpPr>
          <p:nvPr>
            <p:ph type="sldNum" sz="quarter" idx="12"/>
          </p:nvPr>
        </p:nvSpPr>
        <p:spPr/>
        <p:txBody>
          <a:bodyPr/>
          <a:lstStyle/>
          <a:p>
            <a:r>
              <a:rPr lang="en-US"/>
              <a:t>Market Street Research | Page </a:t>
            </a:r>
            <a:fld id="{300ED257-06B6-4717-AB39-CFF5462A5EBE}" type="slidenum">
              <a:rPr lang="en-US" smtClean="0"/>
              <a:pPr/>
              <a:t>16</a:t>
            </a:fld>
            <a:endParaRPr lang="en-US" dirty="0"/>
          </a:p>
        </p:txBody>
      </p:sp>
      <p:sp>
        <p:nvSpPr>
          <p:cNvPr id="18" name="TextBox 17">
            <a:extLst>
              <a:ext uri="{FF2B5EF4-FFF2-40B4-BE49-F238E27FC236}">
                <a16:creationId xmlns:a16="http://schemas.microsoft.com/office/drawing/2014/main" id="{51F53A4C-3EA0-48C6-953C-E163D361F205}"/>
              </a:ext>
            </a:extLst>
          </p:cNvPr>
          <p:cNvSpPr txBox="1"/>
          <p:nvPr/>
        </p:nvSpPr>
        <p:spPr>
          <a:xfrm>
            <a:off x="146891" y="1191524"/>
            <a:ext cx="6108191" cy="1538883"/>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As grade level increases, the proportion of students who feel supported by adults at school also increases.</a:t>
            </a:r>
          </a:p>
          <a:p>
            <a:pPr marL="285750" indent="-285750">
              <a:spcAft>
                <a:spcPts val="600"/>
              </a:spcAft>
              <a:buFont typeface="Wingdings" panose="05000000000000000000" pitchFamily="2" charset="2"/>
              <a:buChar char="Ø"/>
            </a:pPr>
            <a:r>
              <a:rPr lang="en-US" sz="1400" dirty="0">
                <a:solidFill>
                  <a:schemeClr val="accent1"/>
                </a:solidFill>
              </a:rPr>
              <a:t>Among 6</a:t>
            </a:r>
            <a:r>
              <a:rPr lang="en-US" sz="1400" baseline="30000" dirty="0">
                <a:solidFill>
                  <a:schemeClr val="accent1"/>
                </a:solidFill>
              </a:rPr>
              <a:t>th</a:t>
            </a:r>
            <a:r>
              <a:rPr lang="en-US" sz="1400" dirty="0">
                <a:solidFill>
                  <a:schemeClr val="accent1"/>
                </a:solidFill>
              </a:rPr>
              <a:t> grade students, the proportion who agree they feel supported by friends, family, or teachers appears to be trending up since 2022.</a:t>
            </a:r>
          </a:p>
          <a:p>
            <a:pPr marL="285750" indent="-285750">
              <a:spcAft>
                <a:spcPts val="600"/>
              </a:spcAft>
              <a:buFont typeface="Wingdings" panose="05000000000000000000" pitchFamily="2" charset="2"/>
              <a:buChar char="Ø"/>
            </a:pPr>
            <a:r>
              <a:rPr lang="en-US" sz="1400" dirty="0">
                <a:solidFill>
                  <a:schemeClr val="accent1"/>
                </a:solidFill>
              </a:rPr>
              <a:t>Rates of feeling supported by family have increased among high school students over time.</a:t>
            </a:r>
          </a:p>
        </p:txBody>
      </p:sp>
      <p:graphicFrame>
        <p:nvGraphicFramePr>
          <p:cNvPr id="22" name="Table 21">
            <a:extLst>
              <a:ext uri="{FF2B5EF4-FFF2-40B4-BE49-F238E27FC236}">
                <a16:creationId xmlns:a16="http://schemas.microsoft.com/office/drawing/2014/main" id="{1E63DDA6-9742-4A42-BA78-509DE0AD76C1}"/>
              </a:ext>
            </a:extLst>
          </p:cNvPr>
          <p:cNvGraphicFramePr>
            <a:graphicFrameLocks noGrp="1"/>
          </p:cNvGraphicFramePr>
          <p:nvPr/>
        </p:nvGraphicFramePr>
        <p:xfrm>
          <a:off x="669303" y="6416992"/>
          <a:ext cx="8842341" cy="243840"/>
        </p:xfrm>
        <a:graphic>
          <a:graphicData uri="http://schemas.openxmlformats.org/drawingml/2006/table">
            <a:tbl>
              <a:tblPr firstRow="1" bandRow="1">
                <a:tableStyleId>{5C22544A-7EE6-4342-B048-85BDC9FD1C3A}</a:tableStyleId>
              </a:tblPr>
              <a:tblGrid>
                <a:gridCol w="1131216">
                  <a:extLst>
                    <a:ext uri="{9D8B030D-6E8A-4147-A177-3AD203B41FA5}">
                      <a16:colId xmlns:a16="http://schemas.microsoft.com/office/drawing/2014/main" val="20000"/>
                    </a:ext>
                  </a:extLst>
                </a:gridCol>
                <a:gridCol w="5825765">
                  <a:extLst>
                    <a:ext uri="{9D8B030D-6E8A-4147-A177-3AD203B41FA5}">
                      <a16:colId xmlns:a16="http://schemas.microsoft.com/office/drawing/2014/main" val="168637558"/>
                    </a:ext>
                  </a:extLst>
                </a:gridCol>
                <a:gridCol w="475015">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Q27, Q28, Q29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I feel Supported by …my friends, …my family/parents/caregivers, …my teachers and other adults at school.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Rectangle: Rounded Corners 3">
            <a:extLst>
              <a:ext uri="{FF2B5EF4-FFF2-40B4-BE49-F238E27FC236}">
                <a16:creationId xmlns:a16="http://schemas.microsoft.com/office/drawing/2014/main" id="{8D8047BE-2B2A-7B5A-ED7E-0A62922B847C}"/>
              </a:ext>
            </a:extLst>
          </p:cNvPr>
          <p:cNvSpPr/>
          <p:nvPr/>
        </p:nvSpPr>
        <p:spPr>
          <a:xfrm>
            <a:off x="6342075" y="2707814"/>
            <a:ext cx="5578680" cy="164403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Rounded Corners 4">
            <a:extLst>
              <a:ext uri="{FF2B5EF4-FFF2-40B4-BE49-F238E27FC236}">
                <a16:creationId xmlns:a16="http://schemas.microsoft.com/office/drawing/2014/main" id="{498D72FB-30BA-F219-49D2-70E2DB8690A3}"/>
              </a:ext>
            </a:extLst>
          </p:cNvPr>
          <p:cNvSpPr/>
          <p:nvPr/>
        </p:nvSpPr>
        <p:spPr>
          <a:xfrm>
            <a:off x="6342074" y="4423441"/>
            <a:ext cx="5578679" cy="164403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a:extLst>
              <a:ext uri="{FF2B5EF4-FFF2-40B4-BE49-F238E27FC236}">
                <a16:creationId xmlns:a16="http://schemas.microsoft.com/office/drawing/2014/main" id="{A3A940D9-6E6B-F217-C4DB-68B08DB72E36}"/>
              </a:ext>
            </a:extLst>
          </p:cNvPr>
          <p:cNvPicPr>
            <a:picLocks noChangeAspect="1"/>
          </p:cNvPicPr>
          <p:nvPr/>
        </p:nvPicPr>
        <p:blipFill rotWithShape="1">
          <a:blip r:embed="rId2"/>
          <a:srcRect l="2743" t="933" b="1905"/>
          <a:stretch/>
        </p:blipFill>
        <p:spPr>
          <a:xfrm>
            <a:off x="257938" y="3026172"/>
            <a:ext cx="5648059" cy="2980345"/>
          </a:xfrm>
          <a:prstGeom prst="rect">
            <a:avLst/>
          </a:prstGeom>
        </p:spPr>
      </p:pic>
      <p:pic>
        <p:nvPicPr>
          <p:cNvPr id="9" name="Picture 8">
            <a:extLst>
              <a:ext uri="{FF2B5EF4-FFF2-40B4-BE49-F238E27FC236}">
                <a16:creationId xmlns:a16="http://schemas.microsoft.com/office/drawing/2014/main" id="{FF441B40-CAC2-7D9C-836B-8D729F46003C}"/>
              </a:ext>
            </a:extLst>
          </p:cNvPr>
          <p:cNvPicPr>
            <a:picLocks noChangeAspect="1"/>
          </p:cNvPicPr>
          <p:nvPr/>
        </p:nvPicPr>
        <p:blipFill rotWithShape="1">
          <a:blip r:embed="rId3"/>
          <a:srcRect l="5587" t="1689" b="10321"/>
          <a:stretch/>
        </p:blipFill>
        <p:spPr>
          <a:xfrm>
            <a:off x="6769916" y="2636222"/>
            <a:ext cx="4819406" cy="1726576"/>
          </a:xfrm>
          <a:prstGeom prst="rect">
            <a:avLst/>
          </a:prstGeom>
        </p:spPr>
      </p:pic>
      <p:pic>
        <p:nvPicPr>
          <p:cNvPr id="10" name="Picture 9">
            <a:extLst>
              <a:ext uri="{FF2B5EF4-FFF2-40B4-BE49-F238E27FC236}">
                <a16:creationId xmlns:a16="http://schemas.microsoft.com/office/drawing/2014/main" id="{62F25A0E-96D2-ADD8-05E1-4C5CB4D01744}"/>
              </a:ext>
            </a:extLst>
          </p:cNvPr>
          <p:cNvPicPr>
            <a:picLocks noChangeAspect="1"/>
          </p:cNvPicPr>
          <p:nvPr/>
        </p:nvPicPr>
        <p:blipFill rotWithShape="1">
          <a:blip r:embed="rId4"/>
          <a:srcRect l="5627" t="4758" b="9113"/>
          <a:stretch/>
        </p:blipFill>
        <p:spPr>
          <a:xfrm>
            <a:off x="6769916" y="4412491"/>
            <a:ext cx="4784155" cy="1654433"/>
          </a:xfrm>
          <a:prstGeom prst="rect">
            <a:avLst/>
          </a:prstGeom>
        </p:spPr>
      </p:pic>
      <p:pic>
        <p:nvPicPr>
          <p:cNvPr id="2" name="Picture 1">
            <a:extLst>
              <a:ext uri="{FF2B5EF4-FFF2-40B4-BE49-F238E27FC236}">
                <a16:creationId xmlns:a16="http://schemas.microsoft.com/office/drawing/2014/main" id="{AEE55985-C3AD-9691-BF92-663343057833}"/>
              </a:ext>
            </a:extLst>
          </p:cNvPr>
          <p:cNvPicPr>
            <a:picLocks noChangeAspect="1"/>
          </p:cNvPicPr>
          <p:nvPr/>
        </p:nvPicPr>
        <p:blipFill>
          <a:blip r:embed="rId5"/>
          <a:stretch>
            <a:fillRect/>
          </a:stretch>
        </p:blipFill>
        <p:spPr>
          <a:xfrm>
            <a:off x="6353013" y="900579"/>
            <a:ext cx="5334000" cy="1827252"/>
          </a:xfrm>
          <a:prstGeom prst="rect">
            <a:avLst/>
          </a:prstGeom>
        </p:spPr>
      </p:pic>
      <p:sp>
        <p:nvSpPr>
          <p:cNvPr id="3" name="Rectangle: Rounded Corners 2">
            <a:extLst>
              <a:ext uri="{FF2B5EF4-FFF2-40B4-BE49-F238E27FC236}">
                <a16:creationId xmlns:a16="http://schemas.microsoft.com/office/drawing/2014/main" id="{2640D83D-E31A-1C75-EC54-CA757AF26D7D}"/>
              </a:ext>
            </a:extLst>
          </p:cNvPr>
          <p:cNvSpPr/>
          <p:nvPr/>
        </p:nvSpPr>
        <p:spPr>
          <a:xfrm>
            <a:off x="10698012" y="3183606"/>
            <a:ext cx="761350" cy="1059281"/>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923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50BED41-88F1-428A-A74F-92F297D9C15A}"/>
              </a:ext>
            </a:extLst>
          </p:cNvPr>
          <p:cNvSpPr/>
          <p:nvPr/>
        </p:nvSpPr>
        <p:spPr>
          <a:xfrm>
            <a:off x="242025" y="3076902"/>
            <a:ext cx="5719731" cy="3024971"/>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5">
            <a:extLst>
              <a:ext uri="{FF2B5EF4-FFF2-40B4-BE49-F238E27FC236}">
                <a16:creationId xmlns:a16="http://schemas.microsoft.com/office/drawing/2014/main" id="{B2718CCB-E3D5-48C2-A05C-DE24108A7B3A}"/>
              </a:ext>
            </a:extLst>
          </p:cNvPr>
          <p:cNvSpPr>
            <a:spLocks noGrp="1"/>
          </p:cNvSpPr>
          <p:nvPr>
            <p:ph type="title"/>
          </p:nvPr>
        </p:nvSpPr>
        <p:spPr/>
        <p:txBody>
          <a:bodyPr>
            <a:normAutofit/>
          </a:bodyPr>
          <a:lstStyle/>
          <a:p>
            <a:r>
              <a:rPr lang="en-US" dirty="0">
                <a:solidFill>
                  <a:schemeClr val="accent2"/>
                </a:solidFill>
              </a:rPr>
              <a:t>Sources of Safety</a:t>
            </a:r>
          </a:p>
        </p:txBody>
      </p:sp>
      <p:sp>
        <p:nvSpPr>
          <p:cNvPr id="6" name="Slide Number Placeholder 5">
            <a:extLst>
              <a:ext uri="{FF2B5EF4-FFF2-40B4-BE49-F238E27FC236}">
                <a16:creationId xmlns:a16="http://schemas.microsoft.com/office/drawing/2014/main" id="{927CDB0E-61D4-43E8-A38A-1F251E851A13}"/>
              </a:ext>
            </a:extLst>
          </p:cNvPr>
          <p:cNvSpPr>
            <a:spLocks noGrp="1"/>
          </p:cNvSpPr>
          <p:nvPr>
            <p:ph type="sldNum" sz="quarter" idx="12"/>
          </p:nvPr>
        </p:nvSpPr>
        <p:spPr/>
        <p:txBody>
          <a:bodyPr/>
          <a:lstStyle/>
          <a:p>
            <a:r>
              <a:rPr lang="en-US"/>
              <a:t>Market Street Research | Page </a:t>
            </a:r>
            <a:fld id="{300ED257-06B6-4717-AB39-CFF5462A5EBE}" type="slidenum">
              <a:rPr lang="en-US" smtClean="0"/>
              <a:pPr/>
              <a:t>17</a:t>
            </a:fld>
            <a:endParaRPr lang="en-US" dirty="0"/>
          </a:p>
        </p:txBody>
      </p:sp>
      <p:graphicFrame>
        <p:nvGraphicFramePr>
          <p:cNvPr id="22" name="Table 21">
            <a:extLst>
              <a:ext uri="{FF2B5EF4-FFF2-40B4-BE49-F238E27FC236}">
                <a16:creationId xmlns:a16="http://schemas.microsoft.com/office/drawing/2014/main" id="{1E63DDA6-9742-4A42-BA78-509DE0AD76C1}"/>
              </a:ext>
            </a:extLst>
          </p:cNvPr>
          <p:cNvGraphicFramePr>
            <a:graphicFrameLocks noGrp="1"/>
          </p:cNvGraphicFramePr>
          <p:nvPr/>
        </p:nvGraphicFramePr>
        <p:xfrm>
          <a:off x="659876" y="6416992"/>
          <a:ext cx="8842341" cy="243840"/>
        </p:xfrm>
        <a:graphic>
          <a:graphicData uri="http://schemas.openxmlformats.org/drawingml/2006/table">
            <a:tbl>
              <a:tblPr firstRow="1" bandRow="1">
                <a:tableStyleId>{5C22544A-7EE6-4342-B048-85BDC9FD1C3A}</a:tableStyleId>
              </a:tblPr>
              <a:tblGrid>
                <a:gridCol w="1131216">
                  <a:extLst>
                    <a:ext uri="{9D8B030D-6E8A-4147-A177-3AD203B41FA5}">
                      <a16:colId xmlns:a16="http://schemas.microsoft.com/office/drawing/2014/main" val="20000"/>
                    </a:ext>
                  </a:extLst>
                </a:gridCol>
                <a:gridCol w="5825765">
                  <a:extLst>
                    <a:ext uri="{9D8B030D-6E8A-4147-A177-3AD203B41FA5}">
                      <a16:colId xmlns:a16="http://schemas.microsoft.com/office/drawing/2014/main" val="168637558"/>
                    </a:ext>
                  </a:extLst>
                </a:gridCol>
                <a:gridCol w="475015">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91979">
                <a:tc>
                  <a:txBody>
                    <a:bodyPr/>
                    <a:lstStyle/>
                    <a:p>
                      <a:pPr algn="ctr"/>
                      <a:r>
                        <a:rPr lang="en-US" sz="1000" b="1" i="1" dirty="0">
                          <a:solidFill>
                            <a:schemeClr val="bg1"/>
                          </a:solidFill>
                          <a:latin typeface="Calibri" panose="020F0502020204030204" pitchFamily="34" charset="0"/>
                          <a:cs typeface="Calibri" panose="020F0502020204030204" pitchFamily="34" charset="0"/>
                        </a:rPr>
                        <a:t>Q31, Q32, Q33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I feel safe when I am  …with friends, …with my family/parents/caregivers,… at school.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sp>
        <p:nvSpPr>
          <p:cNvPr id="4" name="Rectangle: Rounded Corners 3">
            <a:extLst>
              <a:ext uri="{FF2B5EF4-FFF2-40B4-BE49-F238E27FC236}">
                <a16:creationId xmlns:a16="http://schemas.microsoft.com/office/drawing/2014/main" id="{415EB4AA-2B10-4618-1C03-D4EE955E4613}"/>
              </a:ext>
            </a:extLst>
          </p:cNvPr>
          <p:cNvSpPr/>
          <p:nvPr/>
        </p:nvSpPr>
        <p:spPr>
          <a:xfrm>
            <a:off x="6173734" y="992188"/>
            <a:ext cx="5842052" cy="164403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Rounded Corners 4">
            <a:extLst>
              <a:ext uri="{FF2B5EF4-FFF2-40B4-BE49-F238E27FC236}">
                <a16:creationId xmlns:a16="http://schemas.microsoft.com/office/drawing/2014/main" id="{549C5109-9D3C-895E-477D-0BF5ECF5638F}"/>
              </a:ext>
            </a:extLst>
          </p:cNvPr>
          <p:cNvSpPr/>
          <p:nvPr/>
        </p:nvSpPr>
        <p:spPr>
          <a:xfrm>
            <a:off x="6173734" y="2707814"/>
            <a:ext cx="5842052" cy="164403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Rounded Corners 6">
            <a:extLst>
              <a:ext uri="{FF2B5EF4-FFF2-40B4-BE49-F238E27FC236}">
                <a16:creationId xmlns:a16="http://schemas.microsoft.com/office/drawing/2014/main" id="{2ED98EFA-E813-795A-86A7-4086B30638E1}"/>
              </a:ext>
            </a:extLst>
          </p:cNvPr>
          <p:cNvSpPr/>
          <p:nvPr/>
        </p:nvSpPr>
        <p:spPr>
          <a:xfrm>
            <a:off x="6173734" y="4423441"/>
            <a:ext cx="5842052" cy="164403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B5388D70-C979-4002-1012-7D2A7A8ABAF3}"/>
              </a:ext>
            </a:extLst>
          </p:cNvPr>
          <p:cNvSpPr txBox="1"/>
          <p:nvPr/>
        </p:nvSpPr>
        <p:spPr>
          <a:xfrm>
            <a:off x="176214" y="1178191"/>
            <a:ext cx="5890974" cy="1538883"/>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feeling safe with family or caregivers, with friends, or at school  are trending up among 6</a:t>
            </a:r>
            <a:r>
              <a:rPr lang="en-US" sz="1400" baseline="30000" dirty="0">
                <a:solidFill>
                  <a:schemeClr val="accent1"/>
                </a:solidFill>
              </a:rPr>
              <a:t>th</a:t>
            </a:r>
            <a:r>
              <a:rPr lang="en-US" sz="1400" dirty="0">
                <a:solidFill>
                  <a:schemeClr val="accent1"/>
                </a:solidFill>
              </a:rPr>
              <a:t> grade students between 2022 and 2024.</a:t>
            </a:r>
          </a:p>
          <a:p>
            <a:pPr marL="285750" indent="-285750">
              <a:spcAft>
                <a:spcPts val="600"/>
              </a:spcAft>
              <a:buFont typeface="Wingdings" panose="05000000000000000000" pitchFamily="2" charset="2"/>
              <a:buChar char="Ø"/>
            </a:pPr>
            <a:r>
              <a:rPr lang="en-US" sz="1400" dirty="0">
                <a:solidFill>
                  <a:schemeClr val="accent1"/>
                </a:solidFill>
              </a:rPr>
              <a:t>High school students show somewhat higher rates of feeling safe at school compared to younger students.</a:t>
            </a:r>
          </a:p>
          <a:p>
            <a:pPr marL="285750" indent="-285750">
              <a:spcAft>
                <a:spcPts val="600"/>
              </a:spcAft>
              <a:buFont typeface="Wingdings" panose="05000000000000000000" pitchFamily="2" charset="2"/>
              <a:buChar char="Ø"/>
            </a:pPr>
            <a:r>
              <a:rPr lang="en-US" sz="1400" dirty="0">
                <a:solidFill>
                  <a:schemeClr val="accent1"/>
                </a:solidFill>
              </a:rPr>
              <a:t>On the other hand, 6</a:t>
            </a:r>
            <a:r>
              <a:rPr lang="en-US" sz="1400" baseline="30000" dirty="0">
                <a:solidFill>
                  <a:schemeClr val="accent1"/>
                </a:solidFill>
              </a:rPr>
              <a:t>th</a:t>
            </a:r>
            <a:r>
              <a:rPr lang="en-US" sz="1400" dirty="0">
                <a:solidFill>
                  <a:schemeClr val="accent1"/>
                </a:solidFill>
              </a:rPr>
              <a:t> grade students show somewhat higher rates of feeling safe with family or caregivers compared to older students.</a:t>
            </a:r>
          </a:p>
        </p:txBody>
      </p:sp>
      <p:pic>
        <p:nvPicPr>
          <p:cNvPr id="3" name="Picture 2">
            <a:extLst>
              <a:ext uri="{FF2B5EF4-FFF2-40B4-BE49-F238E27FC236}">
                <a16:creationId xmlns:a16="http://schemas.microsoft.com/office/drawing/2014/main" id="{673DF57E-4B67-930A-1D65-727F51442AD6}"/>
              </a:ext>
            </a:extLst>
          </p:cNvPr>
          <p:cNvPicPr>
            <a:picLocks noChangeAspect="1"/>
          </p:cNvPicPr>
          <p:nvPr/>
        </p:nvPicPr>
        <p:blipFill rotWithShape="1">
          <a:blip r:embed="rId2"/>
          <a:srcRect l="8809" t="2536" b="1574"/>
          <a:stretch/>
        </p:blipFill>
        <p:spPr>
          <a:xfrm>
            <a:off x="318782" y="3091345"/>
            <a:ext cx="5567315" cy="2976132"/>
          </a:xfrm>
          <a:prstGeom prst="rect">
            <a:avLst/>
          </a:prstGeom>
        </p:spPr>
      </p:pic>
      <p:pic>
        <p:nvPicPr>
          <p:cNvPr id="8" name="Picture 7">
            <a:extLst>
              <a:ext uri="{FF2B5EF4-FFF2-40B4-BE49-F238E27FC236}">
                <a16:creationId xmlns:a16="http://schemas.microsoft.com/office/drawing/2014/main" id="{93A089AA-FD07-F3BA-2C6C-A2619A11733D}"/>
              </a:ext>
            </a:extLst>
          </p:cNvPr>
          <p:cNvPicPr>
            <a:picLocks noChangeAspect="1"/>
          </p:cNvPicPr>
          <p:nvPr/>
        </p:nvPicPr>
        <p:blipFill rotWithShape="1">
          <a:blip r:embed="rId3"/>
          <a:srcRect l="5744" t="4880" b="7268"/>
          <a:stretch/>
        </p:blipFill>
        <p:spPr>
          <a:xfrm>
            <a:off x="6300132" y="992188"/>
            <a:ext cx="5552598" cy="1654983"/>
          </a:xfrm>
          <a:prstGeom prst="rect">
            <a:avLst/>
          </a:prstGeom>
        </p:spPr>
      </p:pic>
      <p:pic>
        <p:nvPicPr>
          <p:cNvPr id="9" name="Picture 8">
            <a:extLst>
              <a:ext uri="{FF2B5EF4-FFF2-40B4-BE49-F238E27FC236}">
                <a16:creationId xmlns:a16="http://schemas.microsoft.com/office/drawing/2014/main" id="{F9E1742F-76E2-E978-043C-E96DBB890D6C}"/>
              </a:ext>
            </a:extLst>
          </p:cNvPr>
          <p:cNvPicPr>
            <a:picLocks noChangeAspect="1"/>
          </p:cNvPicPr>
          <p:nvPr/>
        </p:nvPicPr>
        <p:blipFill rotWithShape="1">
          <a:blip r:embed="rId4"/>
          <a:srcRect l="5430" t="12004" b="3649"/>
          <a:stretch/>
        </p:blipFill>
        <p:spPr>
          <a:xfrm>
            <a:off x="6493078" y="2707813"/>
            <a:ext cx="5106263" cy="1654985"/>
          </a:xfrm>
          <a:prstGeom prst="rect">
            <a:avLst/>
          </a:prstGeom>
        </p:spPr>
      </p:pic>
      <p:pic>
        <p:nvPicPr>
          <p:cNvPr id="11" name="Picture 10">
            <a:extLst>
              <a:ext uri="{FF2B5EF4-FFF2-40B4-BE49-F238E27FC236}">
                <a16:creationId xmlns:a16="http://schemas.microsoft.com/office/drawing/2014/main" id="{27CC87A4-E021-E369-7314-1BF398D651CC}"/>
              </a:ext>
            </a:extLst>
          </p:cNvPr>
          <p:cNvPicPr>
            <a:picLocks noChangeAspect="1"/>
          </p:cNvPicPr>
          <p:nvPr/>
        </p:nvPicPr>
        <p:blipFill rotWithShape="1">
          <a:blip r:embed="rId5"/>
          <a:srcRect l="5455" t="18747" b="8247"/>
          <a:stretch/>
        </p:blipFill>
        <p:spPr>
          <a:xfrm>
            <a:off x="6300132" y="4412491"/>
            <a:ext cx="5529669" cy="1644035"/>
          </a:xfrm>
          <a:prstGeom prst="rect">
            <a:avLst/>
          </a:prstGeom>
        </p:spPr>
      </p:pic>
    </p:spTree>
    <p:extLst>
      <p:ext uri="{BB962C8B-B14F-4D97-AF65-F5344CB8AC3E}">
        <p14:creationId xmlns:p14="http://schemas.microsoft.com/office/powerpoint/2010/main" val="1242814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B85BE96-FE1B-4C4C-B4AE-26ECF1675C2B}"/>
              </a:ext>
            </a:extLst>
          </p:cNvPr>
          <p:cNvSpPr/>
          <p:nvPr/>
        </p:nvSpPr>
        <p:spPr>
          <a:xfrm>
            <a:off x="254874" y="3181742"/>
            <a:ext cx="5899867" cy="2925864"/>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itle 5">
            <a:extLst>
              <a:ext uri="{FF2B5EF4-FFF2-40B4-BE49-F238E27FC236}">
                <a16:creationId xmlns:a16="http://schemas.microsoft.com/office/drawing/2014/main" id="{90B646E6-5A87-4AA8-A0CE-DBACD9122A5C}"/>
              </a:ext>
            </a:extLst>
          </p:cNvPr>
          <p:cNvSpPr>
            <a:spLocks noGrp="1"/>
          </p:cNvSpPr>
          <p:nvPr>
            <p:ph type="title"/>
          </p:nvPr>
        </p:nvSpPr>
        <p:spPr/>
        <p:txBody>
          <a:bodyPr>
            <a:normAutofit/>
          </a:bodyPr>
          <a:lstStyle/>
          <a:p>
            <a:r>
              <a:rPr lang="en-US" dirty="0">
                <a:solidFill>
                  <a:schemeClr val="accent2"/>
                </a:solidFill>
              </a:rPr>
              <a:t>Trusted Adults Outside of School </a:t>
            </a:r>
          </a:p>
        </p:txBody>
      </p:sp>
      <p:sp>
        <p:nvSpPr>
          <p:cNvPr id="5" name="Slide Number Placeholder 4">
            <a:extLst>
              <a:ext uri="{FF2B5EF4-FFF2-40B4-BE49-F238E27FC236}">
                <a16:creationId xmlns:a16="http://schemas.microsoft.com/office/drawing/2014/main" id="{09180E08-7520-4BA0-A9E0-3ECE80BBE9AC}"/>
              </a:ext>
            </a:extLst>
          </p:cNvPr>
          <p:cNvSpPr>
            <a:spLocks noGrp="1"/>
          </p:cNvSpPr>
          <p:nvPr>
            <p:ph type="sldNum" sz="quarter" idx="12"/>
          </p:nvPr>
        </p:nvSpPr>
        <p:spPr/>
        <p:txBody>
          <a:bodyPr/>
          <a:lstStyle/>
          <a:p>
            <a:r>
              <a:rPr lang="en-US"/>
              <a:t>Market Street Research | Page </a:t>
            </a:r>
            <a:fld id="{300ED257-06B6-4717-AB39-CFF5462A5EBE}" type="slidenum">
              <a:rPr lang="en-US" smtClean="0"/>
              <a:pPr/>
              <a:t>18</a:t>
            </a:fld>
            <a:endParaRPr lang="en-US" dirty="0"/>
          </a:p>
        </p:txBody>
      </p:sp>
      <p:sp>
        <p:nvSpPr>
          <p:cNvPr id="21" name="TextBox 20">
            <a:extLst>
              <a:ext uri="{FF2B5EF4-FFF2-40B4-BE49-F238E27FC236}">
                <a16:creationId xmlns:a16="http://schemas.microsoft.com/office/drawing/2014/main" id="{82CA13D8-F696-4224-B951-D825E6953AE7}"/>
              </a:ext>
            </a:extLst>
          </p:cNvPr>
          <p:cNvSpPr txBox="1"/>
          <p:nvPr/>
        </p:nvSpPr>
        <p:spPr>
          <a:xfrm>
            <a:off x="291596" y="5545029"/>
            <a:ext cx="5826422" cy="523220"/>
          </a:xfrm>
          <a:prstGeom prst="rect">
            <a:avLst/>
          </a:prstGeom>
          <a:noFill/>
          <a:ln>
            <a:noFill/>
          </a:ln>
        </p:spPr>
        <p:txBody>
          <a:bodyPr wrap="square" rtlCol="0">
            <a:spAutoFit/>
          </a:bodyPr>
          <a:lstStyle/>
          <a:p>
            <a:pPr algn="ctr"/>
            <a:r>
              <a:rPr lang="en-US" sz="1400" dirty="0"/>
              <a:t>Additionally,  </a:t>
            </a:r>
            <a:r>
              <a:rPr lang="en-US" sz="1400" b="1" dirty="0">
                <a:solidFill>
                  <a:schemeClr val="accent5">
                    <a:lumMod val="75000"/>
                  </a:schemeClr>
                </a:solidFill>
              </a:rPr>
              <a:t>6% of 6</a:t>
            </a:r>
            <a:r>
              <a:rPr lang="en-US" sz="1400" b="1" baseline="30000" dirty="0">
                <a:solidFill>
                  <a:schemeClr val="accent5">
                    <a:lumMod val="75000"/>
                  </a:schemeClr>
                </a:solidFill>
              </a:rPr>
              <a:t>th</a:t>
            </a:r>
            <a:r>
              <a:rPr lang="en-US" sz="1400" b="1" dirty="0">
                <a:solidFill>
                  <a:schemeClr val="accent5">
                    <a:lumMod val="75000"/>
                  </a:schemeClr>
                </a:solidFill>
              </a:rPr>
              <a:t> graders</a:t>
            </a:r>
            <a:r>
              <a:rPr lang="en-US" sz="1400" dirty="0"/>
              <a:t>, </a:t>
            </a:r>
            <a:r>
              <a:rPr lang="en-US" sz="1400" b="1" dirty="0">
                <a:solidFill>
                  <a:schemeClr val="accent3"/>
                </a:solidFill>
              </a:rPr>
              <a:t>4% of 8</a:t>
            </a:r>
            <a:r>
              <a:rPr lang="en-US" sz="1400" b="1" baseline="30000" dirty="0">
                <a:solidFill>
                  <a:schemeClr val="accent3"/>
                </a:solidFill>
              </a:rPr>
              <a:t>th</a:t>
            </a:r>
            <a:r>
              <a:rPr lang="en-US" sz="1400" b="1" dirty="0">
                <a:solidFill>
                  <a:schemeClr val="accent3"/>
                </a:solidFill>
              </a:rPr>
              <a:t> graders</a:t>
            </a:r>
            <a:r>
              <a:rPr lang="en-US" sz="1400" dirty="0">
                <a:solidFill>
                  <a:schemeClr val="accent3"/>
                </a:solidFill>
              </a:rPr>
              <a:t>, </a:t>
            </a:r>
            <a:r>
              <a:rPr lang="en-US" sz="1400" dirty="0"/>
              <a:t>and </a:t>
            </a:r>
            <a:r>
              <a:rPr lang="en-US" sz="1400" b="1" dirty="0">
                <a:solidFill>
                  <a:srgbClr val="367FC8"/>
                </a:solidFill>
              </a:rPr>
              <a:t>5% of high schoolers</a:t>
            </a:r>
            <a:r>
              <a:rPr lang="en-US" sz="1400" dirty="0"/>
              <a:t> in 2024 were not sure if they had an adult outside of school they could talk to.  </a:t>
            </a:r>
          </a:p>
        </p:txBody>
      </p:sp>
      <p:graphicFrame>
        <p:nvGraphicFramePr>
          <p:cNvPr id="24" name="Table 23">
            <a:extLst>
              <a:ext uri="{FF2B5EF4-FFF2-40B4-BE49-F238E27FC236}">
                <a16:creationId xmlns:a16="http://schemas.microsoft.com/office/drawing/2014/main" id="{B1A15134-7DD2-45C1-8C73-245A85F19301}"/>
              </a:ext>
            </a:extLst>
          </p:cNvPr>
          <p:cNvGraphicFramePr>
            <a:graphicFrameLocks noGrp="1"/>
          </p:cNvGraphicFramePr>
          <p:nvPr>
            <p:extLst>
              <p:ext uri="{D42A27DB-BD31-4B8C-83A1-F6EECF244321}">
                <p14:modId xmlns:p14="http://schemas.microsoft.com/office/powerpoint/2010/main" val="1164210708"/>
              </p:ext>
            </p:extLst>
          </p:nvPr>
        </p:nvGraphicFramePr>
        <p:xfrm>
          <a:off x="725963" y="6416992"/>
          <a:ext cx="8712234" cy="2438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152427">
                  <a:extLst>
                    <a:ext uri="{9D8B030D-6E8A-4147-A177-3AD203B41FA5}">
                      <a16:colId xmlns:a16="http://schemas.microsoft.com/office/drawing/2014/main" val="168637558"/>
                    </a:ext>
                  </a:extLst>
                </a:gridCol>
                <a:gridCol w="543464">
                  <a:extLst>
                    <a:ext uri="{9D8B030D-6E8A-4147-A177-3AD203B41FA5}">
                      <a16:colId xmlns:a16="http://schemas.microsoft.com/office/drawing/2014/main" val="20001"/>
                    </a:ext>
                  </a:extLst>
                </a:gridCol>
                <a:gridCol w="621102">
                  <a:extLst>
                    <a:ext uri="{9D8B030D-6E8A-4147-A177-3AD203B41FA5}">
                      <a16:colId xmlns:a16="http://schemas.microsoft.com/office/drawing/2014/main" val="20002"/>
                    </a:ext>
                  </a:extLst>
                </a:gridCol>
                <a:gridCol w="500332">
                  <a:extLst>
                    <a:ext uri="{9D8B030D-6E8A-4147-A177-3AD203B41FA5}">
                      <a16:colId xmlns:a16="http://schemas.microsoft.com/office/drawing/2014/main" val="20003"/>
                    </a:ext>
                  </a:extLst>
                </a:gridCol>
                <a:gridCol w="491706">
                  <a:extLst>
                    <a:ext uri="{9D8B030D-6E8A-4147-A177-3AD203B41FA5}">
                      <a16:colId xmlns:a16="http://schemas.microsoft.com/office/drawing/2014/main" val="3303147599"/>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Is there at least one adult in your life outside of school that you could talk to if you had a problem?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sp>
        <p:nvSpPr>
          <p:cNvPr id="26" name="TextBox 25">
            <a:extLst>
              <a:ext uri="{FF2B5EF4-FFF2-40B4-BE49-F238E27FC236}">
                <a16:creationId xmlns:a16="http://schemas.microsoft.com/office/drawing/2014/main" id="{3F2BE369-D64B-4D62-B67C-F0529A602C4E}"/>
              </a:ext>
            </a:extLst>
          </p:cNvPr>
          <p:cNvSpPr txBox="1"/>
          <p:nvPr/>
        </p:nvSpPr>
        <p:spPr>
          <a:xfrm>
            <a:off x="75502" y="896143"/>
            <a:ext cx="6371286" cy="2046714"/>
          </a:xfrm>
          <a:prstGeom prst="rect">
            <a:avLst/>
          </a:prstGeom>
          <a:noFill/>
        </p:spPr>
        <p:txBody>
          <a:bodyPr wrap="square">
            <a:spAutoFit/>
          </a:bodyPr>
          <a:lstStyle/>
          <a:p>
            <a:pPr marL="285750" indent="-285750">
              <a:spcAft>
                <a:spcPts val="600"/>
              </a:spcAft>
              <a:buFont typeface="Wingdings" panose="05000000000000000000" pitchFamily="2" charset="2"/>
              <a:buChar char="Ø"/>
            </a:pPr>
            <a:r>
              <a:rPr lang="en-US" sz="1400" dirty="0">
                <a:solidFill>
                  <a:schemeClr val="accent1"/>
                </a:solidFill>
              </a:rPr>
              <a:t>Overall, 93% of students feel they have an adult outside of school that they can talk to if experiencing a problem. </a:t>
            </a:r>
          </a:p>
          <a:p>
            <a:pPr marL="285750" indent="-285750">
              <a:spcAft>
                <a:spcPts val="600"/>
              </a:spcAft>
              <a:buFont typeface="Wingdings" panose="05000000000000000000" pitchFamily="2" charset="2"/>
              <a:buChar char="Ø"/>
            </a:pPr>
            <a:r>
              <a:rPr lang="en-US" sz="1400" dirty="0">
                <a:solidFill>
                  <a:schemeClr val="accent1"/>
                </a:solidFill>
              </a:rPr>
              <a:t>The proportion of those who feel they do not have a trusted adult is low and appears to be trending down among high schoolers compared to 2022. </a:t>
            </a:r>
          </a:p>
          <a:p>
            <a:pPr marL="285750" indent="-285750">
              <a:spcAft>
                <a:spcPts val="600"/>
              </a:spcAft>
              <a:buFont typeface="Wingdings" panose="05000000000000000000" pitchFamily="2" charset="2"/>
              <a:buChar char="Ø"/>
            </a:pPr>
            <a:r>
              <a:rPr lang="en-US" sz="1400" dirty="0">
                <a:solidFill>
                  <a:schemeClr val="accent1"/>
                </a:solidFill>
              </a:rPr>
              <a:t>In the aggregate sample, those who do not have an adult outside of school have an increased incidence of depression, self-harm, and suicide consideration. </a:t>
            </a:r>
          </a:p>
          <a:p>
            <a:pPr marL="742950" lvl="1" indent="-285750">
              <a:spcAft>
                <a:spcPts val="600"/>
              </a:spcAft>
              <a:buFont typeface="Wingdings" panose="05000000000000000000" pitchFamily="2" charset="2"/>
              <a:buChar char="Ø"/>
            </a:pPr>
            <a:r>
              <a:rPr lang="en-US" sz="1400" dirty="0">
                <a:solidFill>
                  <a:schemeClr val="accent1"/>
                </a:solidFill>
              </a:rPr>
              <a:t>Additionally, half of those who report not having an adult outside of school to talk to also report not having an adult or teacher at school to talk to. </a:t>
            </a:r>
          </a:p>
        </p:txBody>
      </p:sp>
      <p:sp>
        <p:nvSpPr>
          <p:cNvPr id="2" name="Rectangle: Rounded Corners 1">
            <a:extLst>
              <a:ext uri="{FF2B5EF4-FFF2-40B4-BE49-F238E27FC236}">
                <a16:creationId xmlns:a16="http://schemas.microsoft.com/office/drawing/2014/main" id="{8D58649D-4364-D763-25BC-895DCD12732F}"/>
              </a:ext>
            </a:extLst>
          </p:cNvPr>
          <p:cNvSpPr/>
          <p:nvPr/>
        </p:nvSpPr>
        <p:spPr>
          <a:xfrm>
            <a:off x="6484168" y="939548"/>
            <a:ext cx="5490338" cy="1004494"/>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Not </a:t>
            </a:r>
            <a:r>
              <a:rPr lang="en-US" dirty="0">
                <a:latin typeface="Calibri" panose="020F0502020204030204" pitchFamily="34" charset="0"/>
                <a:cs typeface="Calibri" panose="020F0502020204030204" pitchFamily="34" charset="0"/>
              </a:rPr>
              <a:t>H</a:t>
            </a:r>
            <a:r>
              <a:rPr lang="en-US" sz="1800" dirty="0">
                <a:latin typeface="Calibri" panose="020F0502020204030204" pitchFamily="34" charset="0"/>
                <a:cs typeface="Calibri" panose="020F0502020204030204" pitchFamily="34" charset="0"/>
              </a:rPr>
              <a:t>aving a Trusted Adult </a:t>
            </a:r>
            <a:r>
              <a:rPr lang="en-US" dirty="0">
                <a:latin typeface="Calibri" panose="020F0502020204030204" pitchFamily="34" charset="0"/>
                <a:cs typeface="Calibri" panose="020F0502020204030204" pitchFamily="34" charset="0"/>
              </a:rPr>
              <a:t>O</a:t>
            </a:r>
            <a:r>
              <a:rPr lang="en-US" sz="1800" dirty="0">
                <a:latin typeface="Calibri" panose="020F0502020204030204" pitchFamily="34" charset="0"/>
                <a:cs typeface="Calibri" panose="020F0502020204030204" pitchFamily="34" charset="0"/>
              </a:rPr>
              <a:t>utside of School</a:t>
            </a:r>
          </a:p>
          <a:p>
            <a:pPr lvl="0" algn="ctr">
              <a:spcAft>
                <a:spcPts val="0"/>
              </a:spcAft>
            </a:pPr>
            <a:r>
              <a:rPr lang="en-US" dirty="0">
                <a:latin typeface="Calibri" panose="020F0502020204030204" pitchFamily="34" charset="0"/>
                <a:cs typeface="Calibri" panose="020F0502020204030204" pitchFamily="34" charset="0"/>
              </a:rPr>
              <a:t>(4% of the population)</a:t>
            </a:r>
            <a:endParaRPr lang="en-US" sz="1800" dirty="0">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8EDD2458-2332-A09D-0DB8-D3F2A3234CB0}"/>
              </a:ext>
            </a:extLst>
          </p:cNvPr>
          <p:cNvSpPr/>
          <p:nvPr/>
        </p:nvSpPr>
        <p:spPr>
          <a:xfrm>
            <a:off x="6484169" y="1990093"/>
            <a:ext cx="5490338" cy="1363671"/>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Demographics</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18% of those who identify as Native Hawaiian or Pacific Islander</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12% of those who identify as Southeast Asian American</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10% of those who identify as American Indian or Alaska Native</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10% of those who identify as transgender </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7% of those who identify as non-binary </a:t>
            </a:r>
          </a:p>
        </p:txBody>
      </p:sp>
      <p:sp>
        <p:nvSpPr>
          <p:cNvPr id="7" name="Rectangle: Rounded Corners 6">
            <a:extLst>
              <a:ext uri="{FF2B5EF4-FFF2-40B4-BE49-F238E27FC236}">
                <a16:creationId xmlns:a16="http://schemas.microsoft.com/office/drawing/2014/main" id="{42DA3A63-6484-4B3B-8D73-5EB9D351D413}"/>
              </a:ext>
            </a:extLst>
          </p:cNvPr>
          <p:cNvSpPr/>
          <p:nvPr/>
        </p:nvSpPr>
        <p:spPr>
          <a:xfrm>
            <a:off x="6484169" y="3414407"/>
            <a:ext cx="5490338" cy="2648790"/>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lacking a trusted adult outside of school are also likely to: </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Not have a trusted adult or teacher at school (50%)</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View pornography (40%)</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Feel depressed (39%), self-harm (32%), or consider suicide (25%)</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Be sexually harassed (26%)</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Have been bullied (25%) or cyberbullied (19%)</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Send or receive sexual messages (22%)</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Engage in unhealthy dieting (19%)</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Have sexual intercourse (16%)</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Bully (10%) or cyberbully others (8%)</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Use e-cigarettes (7%)</a:t>
            </a:r>
          </a:p>
        </p:txBody>
      </p:sp>
      <p:pic>
        <p:nvPicPr>
          <p:cNvPr id="4" name="Picture 3">
            <a:extLst>
              <a:ext uri="{FF2B5EF4-FFF2-40B4-BE49-F238E27FC236}">
                <a16:creationId xmlns:a16="http://schemas.microsoft.com/office/drawing/2014/main" id="{2723444B-EDAA-A070-690F-2586A5051FBE}"/>
              </a:ext>
            </a:extLst>
          </p:cNvPr>
          <p:cNvPicPr>
            <a:picLocks noChangeAspect="1"/>
          </p:cNvPicPr>
          <p:nvPr/>
        </p:nvPicPr>
        <p:blipFill rotWithShape="1">
          <a:blip r:embed="rId2"/>
          <a:srcRect t="43807" b="7601"/>
          <a:stretch/>
        </p:blipFill>
        <p:spPr>
          <a:xfrm>
            <a:off x="403999" y="3181742"/>
            <a:ext cx="5601615" cy="1421732"/>
          </a:xfrm>
          <a:prstGeom prst="rect">
            <a:avLst/>
          </a:prstGeom>
        </p:spPr>
      </p:pic>
      <p:pic>
        <p:nvPicPr>
          <p:cNvPr id="6" name="Picture 5">
            <a:extLst>
              <a:ext uri="{FF2B5EF4-FFF2-40B4-BE49-F238E27FC236}">
                <a16:creationId xmlns:a16="http://schemas.microsoft.com/office/drawing/2014/main" id="{C355EE29-640B-B0C6-5AA6-64B41EE2F126}"/>
              </a:ext>
            </a:extLst>
          </p:cNvPr>
          <p:cNvPicPr>
            <a:picLocks noChangeAspect="1"/>
          </p:cNvPicPr>
          <p:nvPr/>
        </p:nvPicPr>
        <p:blipFill rotWithShape="1">
          <a:blip r:embed="rId3"/>
          <a:srcRect l="5753" t="57823" b="7779"/>
          <a:stretch/>
        </p:blipFill>
        <p:spPr>
          <a:xfrm>
            <a:off x="291596" y="4832059"/>
            <a:ext cx="5804404" cy="620785"/>
          </a:xfrm>
          <a:prstGeom prst="rect">
            <a:avLst/>
          </a:prstGeom>
        </p:spPr>
      </p:pic>
      <p:sp>
        <p:nvSpPr>
          <p:cNvPr id="8" name="Rectangle: Rounded Corners 7">
            <a:extLst>
              <a:ext uri="{FF2B5EF4-FFF2-40B4-BE49-F238E27FC236}">
                <a16:creationId xmlns:a16="http://schemas.microsoft.com/office/drawing/2014/main" id="{9054CF2B-5517-967C-B934-2373B294C110}"/>
              </a:ext>
            </a:extLst>
          </p:cNvPr>
          <p:cNvSpPr/>
          <p:nvPr/>
        </p:nvSpPr>
        <p:spPr>
          <a:xfrm>
            <a:off x="530555" y="4842359"/>
            <a:ext cx="1222744" cy="459266"/>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942F888-EFCA-FC73-AC45-8C19FAE53F16}"/>
              </a:ext>
            </a:extLst>
          </p:cNvPr>
          <p:cNvSpPr/>
          <p:nvPr/>
        </p:nvSpPr>
        <p:spPr>
          <a:xfrm>
            <a:off x="4223108" y="4825809"/>
            <a:ext cx="1665963" cy="459266"/>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51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DC43F60C-5FAC-4909-A6A0-987C4D8B90E7}"/>
              </a:ext>
            </a:extLst>
          </p:cNvPr>
          <p:cNvSpPr/>
          <p:nvPr/>
        </p:nvSpPr>
        <p:spPr>
          <a:xfrm>
            <a:off x="257418" y="2660173"/>
            <a:ext cx="6109991" cy="3446558"/>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itle 5">
            <a:extLst>
              <a:ext uri="{FF2B5EF4-FFF2-40B4-BE49-F238E27FC236}">
                <a16:creationId xmlns:a16="http://schemas.microsoft.com/office/drawing/2014/main" id="{A82F30C6-F0A4-4545-861D-93D85AAD9358}"/>
              </a:ext>
            </a:extLst>
          </p:cNvPr>
          <p:cNvSpPr>
            <a:spLocks noGrp="1"/>
          </p:cNvSpPr>
          <p:nvPr>
            <p:ph type="title"/>
          </p:nvPr>
        </p:nvSpPr>
        <p:spPr/>
        <p:txBody>
          <a:bodyPr>
            <a:normAutofit/>
          </a:bodyPr>
          <a:lstStyle/>
          <a:p>
            <a:r>
              <a:rPr lang="en-US" dirty="0">
                <a:solidFill>
                  <a:schemeClr val="accent2"/>
                </a:solidFill>
              </a:rPr>
              <a:t>Trusted Adults at School </a:t>
            </a:r>
          </a:p>
        </p:txBody>
      </p:sp>
      <p:sp>
        <p:nvSpPr>
          <p:cNvPr id="6" name="Slide Number Placeholder 5">
            <a:extLst>
              <a:ext uri="{FF2B5EF4-FFF2-40B4-BE49-F238E27FC236}">
                <a16:creationId xmlns:a16="http://schemas.microsoft.com/office/drawing/2014/main" id="{C56095B8-1747-418A-8192-4DE99E31E259}"/>
              </a:ext>
            </a:extLst>
          </p:cNvPr>
          <p:cNvSpPr>
            <a:spLocks noGrp="1"/>
          </p:cNvSpPr>
          <p:nvPr>
            <p:ph type="sldNum" sz="quarter" idx="12"/>
          </p:nvPr>
        </p:nvSpPr>
        <p:spPr/>
        <p:txBody>
          <a:bodyPr/>
          <a:lstStyle/>
          <a:p>
            <a:r>
              <a:rPr lang="en-US" dirty="0"/>
              <a:t>Market Street Research | Page </a:t>
            </a:r>
            <a:fld id="{300ED257-06B6-4717-AB39-CFF5462A5EBE}" type="slidenum">
              <a:rPr lang="en-US" smtClean="0"/>
              <a:pPr/>
              <a:t>19</a:t>
            </a:fld>
            <a:endParaRPr lang="en-US" dirty="0"/>
          </a:p>
        </p:txBody>
      </p:sp>
      <p:sp>
        <p:nvSpPr>
          <p:cNvPr id="30" name="TextBox 29">
            <a:extLst>
              <a:ext uri="{FF2B5EF4-FFF2-40B4-BE49-F238E27FC236}">
                <a16:creationId xmlns:a16="http://schemas.microsoft.com/office/drawing/2014/main" id="{8364E5F3-EDFC-4AD9-A417-295A651E2027}"/>
              </a:ext>
            </a:extLst>
          </p:cNvPr>
          <p:cNvSpPr txBox="1"/>
          <p:nvPr/>
        </p:nvSpPr>
        <p:spPr>
          <a:xfrm>
            <a:off x="336993" y="5477032"/>
            <a:ext cx="5950840" cy="523220"/>
          </a:xfrm>
          <a:prstGeom prst="rect">
            <a:avLst/>
          </a:prstGeom>
          <a:noFill/>
          <a:ln>
            <a:noFill/>
          </a:ln>
        </p:spPr>
        <p:txBody>
          <a:bodyPr wrap="square" rtlCol="0">
            <a:spAutoFit/>
          </a:bodyPr>
          <a:lstStyle/>
          <a:p>
            <a:pPr algn="ctr"/>
            <a:r>
              <a:rPr lang="en-US" sz="1400" dirty="0"/>
              <a:t>Additionally,  </a:t>
            </a:r>
            <a:r>
              <a:rPr lang="en-US" sz="1400" b="1" dirty="0">
                <a:solidFill>
                  <a:schemeClr val="accent5">
                    <a:lumMod val="75000"/>
                  </a:schemeClr>
                </a:solidFill>
              </a:rPr>
              <a:t>17% of 6</a:t>
            </a:r>
            <a:r>
              <a:rPr lang="en-US" sz="1400" b="1" baseline="30000" dirty="0">
                <a:solidFill>
                  <a:schemeClr val="accent5">
                    <a:lumMod val="75000"/>
                  </a:schemeClr>
                </a:solidFill>
              </a:rPr>
              <a:t>th</a:t>
            </a:r>
            <a:r>
              <a:rPr lang="en-US" sz="1400" b="1" dirty="0">
                <a:solidFill>
                  <a:schemeClr val="accent5">
                    <a:lumMod val="75000"/>
                  </a:schemeClr>
                </a:solidFill>
              </a:rPr>
              <a:t> graders</a:t>
            </a:r>
            <a:r>
              <a:rPr lang="en-US" sz="1400" dirty="0"/>
              <a:t>, </a:t>
            </a:r>
            <a:r>
              <a:rPr lang="en-US" sz="1400" b="1" dirty="0">
                <a:solidFill>
                  <a:schemeClr val="accent3"/>
                </a:solidFill>
              </a:rPr>
              <a:t>11% of 8</a:t>
            </a:r>
            <a:r>
              <a:rPr lang="en-US" sz="1400" b="1" baseline="30000" dirty="0">
                <a:solidFill>
                  <a:schemeClr val="accent3"/>
                </a:solidFill>
              </a:rPr>
              <a:t>th</a:t>
            </a:r>
            <a:r>
              <a:rPr lang="en-US" sz="1400" b="1" dirty="0">
                <a:solidFill>
                  <a:schemeClr val="accent3"/>
                </a:solidFill>
              </a:rPr>
              <a:t> graders</a:t>
            </a:r>
            <a:r>
              <a:rPr lang="en-US" sz="1400" dirty="0">
                <a:solidFill>
                  <a:schemeClr val="accent3"/>
                </a:solidFill>
              </a:rPr>
              <a:t>, </a:t>
            </a:r>
            <a:r>
              <a:rPr lang="en-US" sz="1400" dirty="0"/>
              <a:t>and </a:t>
            </a:r>
            <a:r>
              <a:rPr lang="en-US" sz="1400" b="1" dirty="0">
                <a:solidFill>
                  <a:srgbClr val="367FC8"/>
                </a:solidFill>
              </a:rPr>
              <a:t>9% of high schoolers</a:t>
            </a:r>
            <a:r>
              <a:rPr lang="en-US" sz="1400" dirty="0"/>
              <a:t> in 2024 were </a:t>
            </a:r>
            <a:r>
              <a:rPr lang="en-US" sz="1400" b="1" dirty="0"/>
              <a:t>not sure </a:t>
            </a:r>
            <a:r>
              <a:rPr lang="en-US" sz="1400" dirty="0"/>
              <a:t>if they had a teacher or adult at school to talk to. </a:t>
            </a:r>
          </a:p>
        </p:txBody>
      </p:sp>
      <p:graphicFrame>
        <p:nvGraphicFramePr>
          <p:cNvPr id="32" name="Table 31">
            <a:extLst>
              <a:ext uri="{FF2B5EF4-FFF2-40B4-BE49-F238E27FC236}">
                <a16:creationId xmlns:a16="http://schemas.microsoft.com/office/drawing/2014/main" id="{3B942014-CC25-41F9-8EFF-5D4A313003E1}"/>
              </a:ext>
            </a:extLst>
          </p:cNvPr>
          <p:cNvGraphicFramePr>
            <a:graphicFrameLocks noGrp="1"/>
          </p:cNvGraphicFramePr>
          <p:nvPr>
            <p:extLst>
              <p:ext uri="{D42A27DB-BD31-4B8C-83A1-F6EECF244321}">
                <p14:modId xmlns:p14="http://schemas.microsoft.com/office/powerpoint/2010/main" val="1129997170"/>
              </p:ext>
            </p:extLst>
          </p:nvPr>
        </p:nvGraphicFramePr>
        <p:xfrm>
          <a:off x="661116" y="6416992"/>
          <a:ext cx="8842341" cy="2438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13151">
                  <a:extLst>
                    <a:ext uri="{9D8B030D-6E8A-4147-A177-3AD203B41FA5}">
                      <a16:colId xmlns:a16="http://schemas.microsoft.com/office/drawing/2014/main" val="168637558"/>
                    </a:ext>
                  </a:extLst>
                </a:gridCol>
                <a:gridCol w="515642">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 Is there at least one teacher or other adult in your school that you could talk to if you had a problem?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3" name="TextBox 32">
            <a:extLst>
              <a:ext uri="{FF2B5EF4-FFF2-40B4-BE49-F238E27FC236}">
                <a16:creationId xmlns:a16="http://schemas.microsoft.com/office/drawing/2014/main" id="{550BFF84-5CF2-434E-8CAF-A4EE5DB58281}"/>
              </a:ext>
            </a:extLst>
          </p:cNvPr>
          <p:cNvSpPr txBox="1"/>
          <p:nvPr/>
        </p:nvSpPr>
        <p:spPr>
          <a:xfrm>
            <a:off x="197209" y="901653"/>
            <a:ext cx="5950839" cy="1754326"/>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Overall, just over 4 in 5 students (82%) feel they have a teacher or adult at school they can talk to if they are experiencing a problem.</a:t>
            </a:r>
          </a:p>
          <a:p>
            <a:pPr marL="285750" indent="-285750">
              <a:spcAft>
                <a:spcPts val="600"/>
              </a:spcAft>
              <a:buFont typeface="Wingdings" panose="05000000000000000000" pitchFamily="2" charset="2"/>
              <a:buChar char="Ø"/>
            </a:pPr>
            <a:r>
              <a:rPr lang="en-US" sz="1400" dirty="0">
                <a:solidFill>
                  <a:schemeClr val="accent1"/>
                </a:solidFill>
              </a:rPr>
              <a:t>The proportion of those who do not is small and has decreased since 2022 for all grade levels, significantly so among high schoolers.</a:t>
            </a:r>
          </a:p>
          <a:p>
            <a:pPr marL="285750" indent="-285750">
              <a:spcAft>
                <a:spcPts val="600"/>
              </a:spcAft>
              <a:buFont typeface="Wingdings" panose="05000000000000000000" pitchFamily="2" charset="2"/>
              <a:buChar char="Ø"/>
            </a:pPr>
            <a:r>
              <a:rPr lang="en-US" sz="1400" dirty="0">
                <a:solidFill>
                  <a:schemeClr val="accent1"/>
                </a:solidFill>
              </a:rPr>
              <a:t>In the aggregate sample, just over 1 in 5 (21%) of those who do not have a teacher or adult to talk to at school also indicate not having an adult outside of school.  </a:t>
            </a:r>
          </a:p>
        </p:txBody>
      </p:sp>
      <p:sp>
        <p:nvSpPr>
          <p:cNvPr id="2" name="Rectangle: Rounded Corners 1">
            <a:extLst>
              <a:ext uri="{FF2B5EF4-FFF2-40B4-BE49-F238E27FC236}">
                <a16:creationId xmlns:a16="http://schemas.microsoft.com/office/drawing/2014/main" id="{21581B86-AB4B-BEF8-F380-EB8F52C108D2}"/>
              </a:ext>
            </a:extLst>
          </p:cNvPr>
          <p:cNvSpPr/>
          <p:nvPr/>
        </p:nvSpPr>
        <p:spPr>
          <a:xfrm>
            <a:off x="6504452" y="933830"/>
            <a:ext cx="5490337" cy="1129792"/>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Not Having a Trusted Teacher or </a:t>
            </a:r>
            <a:r>
              <a:rPr lang="en-US" dirty="0">
                <a:latin typeface="Calibri" panose="020F0502020204030204" pitchFamily="34" charset="0"/>
                <a:cs typeface="Calibri" panose="020F0502020204030204" pitchFamily="34" charset="0"/>
              </a:rPr>
              <a:t>A</a:t>
            </a:r>
            <a:r>
              <a:rPr lang="en-US" sz="1800" dirty="0">
                <a:latin typeface="Calibri" panose="020F0502020204030204" pitchFamily="34" charset="0"/>
                <a:cs typeface="Calibri" panose="020F0502020204030204" pitchFamily="34" charset="0"/>
              </a:rPr>
              <a:t>dult at School</a:t>
            </a:r>
          </a:p>
          <a:p>
            <a:pPr lvl="0" algn="ctr">
              <a:spcAft>
                <a:spcPts val="0"/>
              </a:spcAft>
            </a:pPr>
            <a:r>
              <a:rPr lang="en-US" dirty="0">
                <a:latin typeface="Calibri" panose="020F0502020204030204" pitchFamily="34" charset="0"/>
                <a:cs typeface="Calibri" panose="020F0502020204030204" pitchFamily="34" charset="0"/>
              </a:rPr>
              <a:t>(9% of the population)</a:t>
            </a:r>
            <a:endParaRPr lang="en-US" sz="1800"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7D0FCC82-7EE0-E276-91C8-C1C58194BDDB}"/>
              </a:ext>
            </a:extLst>
          </p:cNvPr>
          <p:cNvSpPr/>
          <p:nvPr/>
        </p:nvSpPr>
        <p:spPr>
          <a:xfrm>
            <a:off x="6504453" y="2133466"/>
            <a:ext cx="5490338" cy="1540351"/>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Demographics</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19% of those who identify as Native Hawaiian or Pacific Islander</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17% of those who identify as Southeast Asian American</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15% of those who identify as American Indian or Alaska native</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11% of those who identify as transgender </a:t>
            </a:r>
          </a:p>
        </p:txBody>
      </p:sp>
      <p:sp>
        <p:nvSpPr>
          <p:cNvPr id="8" name="Rectangle: Rounded Corners 7">
            <a:extLst>
              <a:ext uri="{FF2B5EF4-FFF2-40B4-BE49-F238E27FC236}">
                <a16:creationId xmlns:a16="http://schemas.microsoft.com/office/drawing/2014/main" id="{B309D6EF-0E29-A0F5-7D15-0CCA9ECB3D16}"/>
              </a:ext>
            </a:extLst>
          </p:cNvPr>
          <p:cNvSpPr/>
          <p:nvPr/>
        </p:nvSpPr>
        <p:spPr>
          <a:xfrm>
            <a:off x="6504454" y="3743661"/>
            <a:ext cx="5490338" cy="2363070"/>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don’t have a teacher or adult at school are also more likely to: </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View pornography (36%)</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Feel depressed (23%), self-harm (20%), or consider suicide (12%)</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Not have a trusted adult outside of school (21%)</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Have been bullied (18%) or cyberbullied (14%)</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Send or receive sexual messages (17%)</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Be sexually harassed (16%)</a:t>
            </a:r>
          </a:p>
        </p:txBody>
      </p:sp>
      <p:pic>
        <p:nvPicPr>
          <p:cNvPr id="3" name="Picture 2">
            <a:extLst>
              <a:ext uri="{FF2B5EF4-FFF2-40B4-BE49-F238E27FC236}">
                <a16:creationId xmlns:a16="http://schemas.microsoft.com/office/drawing/2014/main" id="{B4274881-F0DF-1763-96F4-95CD8C230AFB}"/>
              </a:ext>
            </a:extLst>
          </p:cNvPr>
          <p:cNvPicPr>
            <a:picLocks noChangeAspect="1"/>
          </p:cNvPicPr>
          <p:nvPr/>
        </p:nvPicPr>
        <p:blipFill rotWithShape="1">
          <a:blip r:embed="rId2"/>
          <a:srcRect t="34284" b="8474"/>
          <a:stretch/>
        </p:blipFill>
        <p:spPr>
          <a:xfrm>
            <a:off x="334253" y="2655979"/>
            <a:ext cx="5888858" cy="1765020"/>
          </a:xfrm>
          <a:prstGeom prst="rect">
            <a:avLst/>
          </a:prstGeom>
        </p:spPr>
      </p:pic>
      <p:pic>
        <p:nvPicPr>
          <p:cNvPr id="4" name="Picture 3">
            <a:extLst>
              <a:ext uri="{FF2B5EF4-FFF2-40B4-BE49-F238E27FC236}">
                <a16:creationId xmlns:a16="http://schemas.microsoft.com/office/drawing/2014/main" id="{BE428759-0AE3-5355-AA33-B3664414EBC9}"/>
              </a:ext>
            </a:extLst>
          </p:cNvPr>
          <p:cNvPicPr>
            <a:picLocks noChangeAspect="1"/>
          </p:cNvPicPr>
          <p:nvPr/>
        </p:nvPicPr>
        <p:blipFill rotWithShape="1">
          <a:blip r:embed="rId3"/>
          <a:srcRect l="5664" t="52108" b="6453"/>
          <a:stretch/>
        </p:blipFill>
        <p:spPr>
          <a:xfrm>
            <a:off x="334253" y="4622333"/>
            <a:ext cx="6039398" cy="776821"/>
          </a:xfrm>
          <a:prstGeom prst="rect">
            <a:avLst/>
          </a:prstGeom>
        </p:spPr>
      </p:pic>
      <p:sp>
        <p:nvSpPr>
          <p:cNvPr id="7" name="Rectangle: Rounded Corners 6">
            <a:extLst>
              <a:ext uri="{FF2B5EF4-FFF2-40B4-BE49-F238E27FC236}">
                <a16:creationId xmlns:a16="http://schemas.microsoft.com/office/drawing/2014/main" id="{1DED6FCC-69F4-FEB7-6337-06D7A64A81BB}"/>
              </a:ext>
            </a:extLst>
          </p:cNvPr>
          <p:cNvSpPr/>
          <p:nvPr/>
        </p:nvSpPr>
        <p:spPr>
          <a:xfrm>
            <a:off x="4415375" y="4618139"/>
            <a:ext cx="1732673" cy="590321"/>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03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Table of Contents</a:t>
            </a:r>
          </a:p>
        </p:txBody>
      </p:sp>
      <p:sp>
        <p:nvSpPr>
          <p:cNvPr id="4" name="Content Placeholder 3"/>
          <p:cNvSpPr>
            <a:spLocks noGrp="1"/>
          </p:cNvSpPr>
          <p:nvPr>
            <p:ph sz="half" idx="1"/>
          </p:nvPr>
        </p:nvSpPr>
        <p:spPr>
          <a:xfrm>
            <a:off x="345185" y="1285606"/>
            <a:ext cx="5852160" cy="4286787"/>
          </a:xfrm>
        </p:spPr>
        <p:txBody>
          <a:bodyPr>
            <a:noAutofit/>
          </a:bodyPr>
          <a:lstStyle/>
          <a:p>
            <a:pPr marL="285750" indent="-285750">
              <a:buFont typeface="Arial" panose="020B0604020202020204" pitchFamily="34" charset="0"/>
              <a:buChar char="•"/>
              <a:tabLst>
                <a:tab pos="5486400" algn="l"/>
              </a:tabLst>
            </a:pPr>
            <a:r>
              <a:rPr lang="en-US" sz="1400" dirty="0"/>
              <a:t>Rationale, Objectives, and Methodology</a:t>
            </a:r>
            <a:r>
              <a:rPr lang="en-US" sz="1400" u="dotted" dirty="0"/>
              <a:t>	</a:t>
            </a:r>
            <a:r>
              <a:rPr lang="en-US" sz="1400" dirty="0"/>
              <a:t>3</a:t>
            </a:r>
          </a:p>
          <a:p>
            <a:pPr marL="285750" indent="-285750">
              <a:buFont typeface="Arial" panose="020B0604020202020204" pitchFamily="34" charset="0"/>
              <a:buChar char="•"/>
              <a:tabLst>
                <a:tab pos="5486400" algn="l"/>
              </a:tabLst>
            </a:pPr>
            <a:r>
              <a:rPr lang="en-US" sz="1400" dirty="0"/>
              <a:t>Student Demographic Profile</a:t>
            </a:r>
            <a:r>
              <a:rPr lang="en-US" sz="1400" u="dotted" dirty="0"/>
              <a:t>	</a:t>
            </a:r>
            <a:r>
              <a:rPr lang="en-US" sz="1400" dirty="0"/>
              <a:t>7</a:t>
            </a:r>
          </a:p>
          <a:p>
            <a:pPr marL="285750" indent="-285750">
              <a:buFont typeface="Arial" panose="020B0604020202020204" pitchFamily="34" charset="0"/>
              <a:buChar char="•"/>
              <a:tabLst>
                <a:tab pos="5486400" algn="l"/>
              </a:tabLst>
            </a:pPr>
            <a:r>
              <a:rPr lang="en-US" sz="1400" dirty="0"/>
              <a:t>Overall Summary of Findings</a:t>
            </a:r>
            <a:r>
              <a:rPr lang="en-US" sz="1400" u="dotted" dirty="0"/>
              <a:t>	</a:t>
            </a:r>
            <a:r>
              <a:rPr lang="en-US" sz="1400" dirty="0"/>
              <a:t>8</a:t>
            </a:r>
          </a:p>
          <a:p>
            <a:pPr marL="285750" indent="-285750">
              <a:buFont typeface="Arial" panose="020B0604020202020204" pitchFamily="34" charset="0"/>
              <a:buChar char="•"/>
              <a:tabLst>
                <a:tab pos="5486400" algn="l"/>
              </a:tabLst>
            </a:pPr>
            <a:r>
              <a:rPr lang="en-US" sz="1400" dirty="0"/>
              <a:t>Detailed Findings</a:t>
            </a:r>
            <a:r>
              <a:rPr lang="en-US" sz="1400" u="dotted" dirty="0"/>
              <a:t>	</a:t>
            </a:r>
            <a:r>
              <a:rPr lang="en-US" sz="1400" dirty="0"/>
              <a:t>14</a:t>
            </a:r>
          </a:p>
          <a:p>
            <a:pPr marL="514350" lvl="1" indent="-285750">
              <a:tabLst>
                <a:tab pos="5486400" algn="l"/>
              </a:tabLst>
            </a:pPr>
            <a:r>
              <a:rPr lang="en-US" sz="1400" dirty="0"/>
              <a:t>Trust &amp; Belonging</a:t>
            </a:r>
            <a:r>
              <a:rPr lang="en-US" sz="1400" u="dotted" dirty="0"/>
              <a:t>	</a:t>
            </a:r>
            <a:r>
              <a:rPr lang="en-US" sz="1400" dirty="0"/>
              <a:t>15</a:t>
            </a:r>
          </a:p>
          <a:p>
            <a:pPr marL="514350" lvl="1" indent="-285750">
              <a:tabLst>
                <a:tab pos="5486400" algn="l"/>
              </a:tabLst>
            </a:pPr>
            <a:r>
              <a:rPr lang="en-US" sz="1400" dirty="0"/>
              <a:t>Bullying, Cyberbullying, Threats, &amp; Injury</a:t>
            </a:r>
            <a:r>
              <a:rPr lang="en-US" sz="1400" u="dotted" dirty="0"/>
              <a:t>	</a:t>
            </a:r>
            <a:r>
              <a:rPr lang="en-US" sz="1400" dirty="0"/>
              <a:t>23</a:t>
            </a:r>
          </a:p>
          <a:p>
            <a:pPr marL="514350" lvl="1" indent="-285750">
              <a:tabLst>
                <a:tab pos="5486400" algn="l"/>
              </a:tabLst>
            </a:pPr>
            <a:r>
              <a:rPr lang="en-US" sz="1400" dirty="0"/>
              <a:t>Stress, Depression, &amp; Suicide</a:t>
            </a:r>
            <a:r>
              <a:rPr lang="en-US" sz="1400" u="dotted" dirty="0"/>
              <a:t>	</a:t>
            </a:r>
            <a:r>
              <a:rPr lang="en-US" sz="1400" dirty="0"/>
              <a:t>31</a:t>
            </a:r>
          </a:p>
          <a:p>
            <a:pPr marL="514350" lvl="1" indent="-285750">
              <a:tabLst>
                <a:tab pos="5486400" algn="l"/>
              </a:tabLst>
            </a:pPr>
            <a:r>
              <a:rPr lang="en-US" sz="1400" dirty="0"/>
              <a:t>Sexual Intercourse, Sexual Harassment, and Sexual Assault</a:t>
            </a:r>
            <a:r>
              <a:rPr lang="en-US" sz="1400" u="dotted" dirty="0"/>
              <a:t>	</a:t>
            </a:r>
            <a:r>
              <a:rPr lang="en-US" sz="1400" dirty="0"/>
              <a:t>40</a:t>
            </a:r>
          </a:p>
          <a:p>
            <a:pPr marL="514350" lvl="1" indent="-285750">
              <a:tabLst>
                <a:tab pos="5486400" algn="l"/>
              </a:tabLst>
            </a:pPr>
            <a:r>
              <a:rPr lang="en-US" sz="1400" dirty="0"/>
              <a:t>Drugs &amp; Alcohol</a:t>
            </a:r>
            <a:r>
              <a:rPr lang="en-US" sz="1400" u="dotted" dirty="0"/>
              <a:t>	</a:t>
            </a:r>
            <a:r>
              <a:rPr lang="en-US" sz="1400" dirty="0"/>
              <a:t>45</a:t>
            </a:r>
          </a:p>
          <a:p>
            <a:pPr marL="514350" lvl="1" indent="-285750">
              <a:tabLst>
                <a:tab pos="5486400" algn="l"/>
              </a:tabLst>
            </a:pPr>
            <a:r>
              <a:rPr lang="en-US" sz="1400" dirty="0"/>
              <a:t>Unsafe Driving</a:t>
            </a:r>
            <a:r>
              <a:rPr lang="en-US" sz="1400" u="dotted" dirty="0"/>
              <a:t>	</a:t>
            </a:r>
            <a:r>
              <a:rPr lang="en-US" sz="1400" dirty="0"/>
              <a:t>52</a:t>
            </a:r>
          </a:p>
          <a:p>
            <a:pPr marL="514350" lvl="1" indent="-285750">
              <a:tabLst>
                <a:tab pos="5486400" algn="l"/>
              </a:tabLst>
            </a:pPr>
            <a:r>
              <a:rPr lang="en-US" sz="1400" dirty="0"/>
              <a:t>Body Image &amp; Dieting</a:t>
            </a:r>
            <a:r>
              <a:rPr lang="en-US" sz="1400" u="dotted" dirty="0"/>
              <a:t>	</a:t>
            </a:r>
            <a:r>
              <a:rPr lang="en-US" sz="1400" dirty="0"/>
              <a:t>56</a:t>
            </a:r>
          </a:p>
          <a:p>
            <a:pPr marL="514350" lvl="1" indent="-285750">
              <a:tabLst>
                <a:tab pos="5486400" algn="l"/>
              </a:tabLst>
            </a:pPr>
            <a:r>
              <a:rPr lang="en-US" sz="1400" dirty="0"/>
              <a:t>Social Media &amp; Cellphone Use</a:t>
            </a:r>
            <a:r>
              <a:rPr lang="en-US" sz="1400" u="dotted" dirty="0"/>
              <a:t>	</a:t>
            </a:r>
            <a:r>
              <a:rPr lang="en-US" sz="1400" dirty="0"/>
              <a:t>63</a:t>
            </a:r>
          </a:p>
          <a:p>
            <a:pPr marL="514350" lvl="1" indent="-285750">
              <a:tabLst>
                <a:tab pos="5486400" algn="l"/>
              </a:tabLst>
            </a:pPr>
            <a:r>
              <a:rPr lang="en-US" sz="1400" dirty="0"/>
              <a:t>Lifestyle</a:t>
            </a:r>
            <a:r>
              <a:rPr lang="en-US" sz="1400" u="dotted" dirty="0"/>
              <a:t>	</a:t>
            </a:r>
            <a:r>
              <a:rPr lang="en-US" sz="1400" dirty="0"/>
              <a:t>76</a:t>
            </a:r>
          </a:p>
          <a:p>
            <a:pPr marL="285750" indent="-285750">
              <a:buFont typeface="Arial" panose="020B0604020202020204" pitchFamily="34" charset="0"/>
              <a:buChar char="•"/>
              <a:tabLst>
                <a:tab pos="5486400" algn="l"/>
              </a:tabLst>
            </a:pPr>
            <a:r>
              <a:rPr lang="en-US" sz="1400" dirty="0"/>
              <a:t>Appendix</a:t>
            </a:r>
            <a:r>
              <a:rPr lang="en-US" sz="1400" u="dotted" dirty="0"/>
              <a:t>	</a:t>
            </a:r>
            <a:r>
              <a:rPr lang="en-US" sz="1400" dirty="0"/>
              <a:t>81</a:t>
            </a:r>
          </a:p>
          <a:p>
            <a:pPr marL="514350" lvl="1" indent="-285750">
              <a:tabLst>
                <a:tab pos="5486400" algn="l"/>
              </a:tabLst>
            </a:pPr>
            <a:r>
              <a:rPr lang="en-US" sz="1400" dirty="0"/>
              <a:t>Appendix A: Changes to Questionnaire</a:t>
            </a:r>
            <a:r>
              <a:rPr lang="en-US" sz="1400" u="dotted" dirty="0"/>
              <a:t>	</a:t>
            </a:r>
            <a:r>
              <a:rPr lang="en-US" sz="1400" dirty="0"/>
              <a:t>82</a:t>
            </a:r>
          </a:p>
        </p:txBody>
      </p:sp>
      <p:sp>
        <p:nvSpPr>
          <p:cNvPr id="10" name="Slide Number Placeholder 9"/>
          <p:cNvSpPr>
            <a:spLocks noGrp="1"/>
          </p:cNvSpPr>
          <p:nvPr>
            <p:ph type="sldNum" sz="quarter" idx="12"/>
          </p:nvPr>
        </p:nvSpPr>
        <p:spPr/>
        <p:txBody>
          <a:bodyPr/>
          <a:lstStyle/>
          <a:p>
            <a:r>
              <a:rPr lang="en-US"/>
              <a:t>Market Street Research | Page </a:t>
            </a:r>
            <a:fld id="{300ED257-06B6-4717-AB39-CFF5462A5EBE}" type="slidenum">
              <a:rPr lang="en-US" smtClean="0"/>
              <a:pPr/>
              <a:t>2</a:t>
            </a:fld>
            <a:endParaRPr lang="en-US" dirty="0"/>
          </a:p>
        </p:txBody>
      </p:sp>
    </p:spTree>
    <p:extLst>
      <p:ext uri="{BB962C8B-B14F-4D97-AF65-F5344CB8AC3E}">
        <p14:creationId xmlns:p14="http://schemas.microsoft.com/office/powerpoint/2010/main" val="126379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0CC364BC-C55C-4008-B86B-FE2386A55CEF}"/>
              </a:ext>
            </a:extLst>
          </p:cNvPr>
          <p:cNvSpPr>
            <a:spLocks noGrp="1"/>
          </p:cNvSpPr>
          <p:nvPr>
            <p:ph type="title"/>
          </p:nvPr>
        </p:nvSpPr>
        <p:spPr/>
        <p:txBody>
          <a:bodyPr>
            <a:normAutofit/>
          </a:bodyPr>
          <a:lstStyle/>
          <a:p>
            <a:r>
              <a:rPr lang="en-US" dirty="0">
                <a:solidFill>
                  <a:schemeClr val="accent2"/>
                </a:solidFill>
              </a:rPr>
              <a:t>Seeking Out Adults at School</a:t>
            </a:r>
          </a:p>
        </p:txBody>
      </p:sp>
      <p:sp>
        <p:nvSpPr>
          <p:cNvPr id="6" name="Slide Number Placeholder 5">
            <a:extLst>
              <a:ext uri="{FF2B5EF4-FFF2-40B4-BE49-F238E27FC236}">
                <a16:creationId xmlns:a16="http://schemas.microsoft.com/office/drawing/2014/main" id="{77592DD7-6835-4CD8-AAFE-E3415160C4CD}"/>
              </a:ext>
            </a:extLst>
          </p:cNvPr>
          <p:cNvSpPr>
            <a:spLocks noGrp="1"/>
          </p:cNvSpPr>
          <p:nvPr>
            <p:ph type="sldNum" sz="quarter" idx="12"/>
          </p:nvPr>
        </p:nvSpPr>
        <p:spPr/>
        <p:txBody>
          <a:bodyPr/>
          <a:lstStyle/>
          <a:p>
            <a:r>
              <a:rPr lang="en-US"/>
              <a:t>Market Street Research | Page </a:t>
            </a:r>
            <a:fld id="{300ED257-06B6-4717-AB39-CFF5462A5EBE}" type="slidenum">
              <a:rPr lang="en-US" smtClean="0"/>
              <a:pPr/>
              <a:t>20</a:t>
            </a:fld>
            <a:endParaRPr lang="en-US" dirty="0"/>
          </a:p>
        </p:txBody>
      </p:sp>
      <p:sp>
        <p:nvSpPr>
          <p:cNvPr id="8" name="Rectangle: Rounded Corners 7">
            <a:extLst>
              <a:ext uri="{FF2B5EF4-FFF2-40B4-BE49-F238E27FC236}">
                <a16:creationId xmlns:a16="http://schemas.microsoft.com/office/drawing/2014/main" id="{4BED115F-D237-4C32-A383-22FA6B91A89D}"/>
              </a:ext>
            </a:extLst>
          </p:cNvPr>
          <p:cNvSpPr/>
          <p:nvPr/>
        </p:nvSpPr>
        <p:spPr>
          <a:xfrm>
            <a:off x="2854866" y="1633617"/>
            <a:ext cx="6511592" cy="4160768"/>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79823EF0-4026-48D6-92E8-8E4341C56354}"/>
              </a:ext>
            </a:extLst>
          </p:cNvPr>
          <p:cNvSpPr txBox="1"/>
          <p:nvPr/>
        </p:nvSpPr>
        <p:spPr>
          <a:xfrm>
            <a:off x="146891" y="1074242"/>
            <a:ext cx="10825909" cy="307777"/>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All grades are more likely to seek out an adult at school for help compared to 2020.</a:t>
            </a:r>
          </a:p>
        </p:txBody>
      </p:sp>
      <p:graphicFrame>
        <p:nvGraphicFramePr>
          <p:cNvPr id="13" name="Table 12">
            <a:extLst>
              <a:ext uri="{FF2B5EF4-FFF2-40B4-BE49-F238E27FC236}">
                <a16:creationId xmlns:a16="http://schemas.microsoft.com/office/drawing/2014/main" id="{1F513B2B-418F-4044-A049-BE534949A7C9}"/>
              </a:ext>
            </a:extLst>
          </p:cNvPr>
          <p:cNvGraphicFramePr>
            <a:graphicFrameLocks noGrp="1"/>
          </p:cNvGraphicFramePr>
          <p:nvPr>
            <p:extLst>
              <p:ext uri="{D42A27DB-BD31-4B8C-83A1-F6EECF244321}">
                <p14:modId xmlns:p14="http://schemas.microsoft.com/office/powerpoint/2010/main" val="3346741706"/>
              </p:ext>
            </p:extLst>
          </p:nvPr>
        </p:nvGraphicFramePr>
        <p:xfrm>
          <a:off x="686125" y="6340792"/>
          <a:ext cx="8785680" cy="396240"/>
        </p:xfrm>
        <a:graphic>
          <a:graphicData uri="http://schemas.openxmlformats.org/drawingml/2006/table">
            <a:tbl>
              <a:tblPr firstRow="1" bandRow="1">
                <a:tableStyleId>{5C22544A-7EE6-4342-B048-85BDC9FD1C3A}</a:tableStyleId>
              </a:tblPr>
              <a:tblGrid>
                <a:gridCol w="400619">
                  <a:extLst>
                    <a:ext uri="{9D8B030D-6E8A-4147-A177-3AD203B41FA5}">
                      <a16:colId xmlns:a16="http://schemas.microsoft.com/office/drawing/2014/main" val="20000"/>
                    </a:ext>
                  </a:extLst>
                </a:gridCol>
                <a:gridCol w="6220263">
                  <a:extLst>
                    <a:ext uri="{9D8B030D-6E8A-4147-A177-3AD203B41FA5}">
                      <a16:colId xmlns:a16="http://schemas.microsoft.com/office/drawing/2014/main" val="168637558"/>
                    </a:ext>
                  </a:extLst>
                </a:gridCol>
                <a:gridCol w="505697">
                  <a:extLst>
                    <a:ext uri="{9D8B030D-6E8A-4147-A177-3AD203B41FA5}">
                      <a16:colId xmlns:a16="http://schemas.microsoft.com/office/drawing/2014/main" val="20001"/>
                    </a:ext>
                  </a:extLst>
                </a:gridCol>
                <a:gridCol w="548553">
                  <a:extLst>
                    <a:ext uri="{9D8B030D-6E8A-4147-A177-3AD203B41FA5}">
                      <a16:colId xmlns:a16="http://schemas.microsoft.com/office/drawing/2014/main" val="20002"/>
                    </a:ext>
                  </a:extLst>
                </a:gridCol>
                <a:gridCol w="539982">
                  <a:extLst>
                    <a:ext uri="{9D8B030D-6E8A-4147-A177-3AD203B41FA5}">
                      <a16:colId xmlns:a16="http://schemas.microsoft.com/office/drawing/2014/main" val="20003"/>
                    </a:ext>
                  </a:extLst>
                </a:gridCol>
                <a:gridCol w="570566">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 When you have an issue or problem you need help with how likely are you to seek out a teacher or other adult at school for help?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3" name="Picture 2">
            <a:extLst>
              <a:ext uri="{FF2B5EF4-FFF2-40B4-BE49-F238E27FC236}">
                <a16:creationId xmlns:a16="http://schemas.microsoft.com/office/drawing/2014/main" id="{722DAEB1-6A57-9C27-2509-58A3EE1DB174}"/>
              </a:ext>
            </a:extLst>
          </p:cNvPr>
          <p:cNvPicPr>
            <a:picLocks noChangeAspect="1"/>
          </p:cNvPicPr>
          <p:nvPr/>
        </p:nvPicPr>
        <p:blipFill rotWithShape="1">
          <a:blip r:embed="rId2"/>
          <a:srcRect l="1664" b="8329"/>
          <a:stretch/>
        </p:blipFill>
        <p:spPr>
          <a:xfrm>
            <a:off x="3065459" y="1583544"/>
            <a:ext cx="6090407" cy="2972841"/>
          </a:xfrm>
          <a:prstGeom prst="rect">
            <a:avLst/>
          </a:prstGeom>
        </p:spPr>
      </p:pic>
      <p:pic>
        <p:nvPicPr>
          <p:cNvPr id="5" name="Picture 4">
            <a:extLst>
              <a:ext uri="{FF2B5EF4-FFF2-40B4-BE49-F238E27FC236}">
                <a16:creationId xmlns:a16="http://schemas.microsoft.com/office/drawing/2014/main" id="{1FCEFF8D-9D43-C375-5A42-BF8FC0239F1B}"/>
              </a:ext>
            </a:extLst>
          </p:cNvPr>
          <p:cNvPicPr>
            <a:picLocks noChangeAspect="1"/>
          </p:cNvPicPr>
          <p:nvPr/>
        </p:nvPicPr>
        <p:blipFill rotWithShape="1">
          <a:blip r:embed="rId3"/>
          <a:srcRect l="5925" t="18437" b="6652"/>
          <a:stretch/>
        </p:blipFill>
        <p:spPr>
          <a:xfrm>
            <a:off x="3296155" y="4530956"/>
            <a:ext cx="5629014" cy="1313501"/>
          </a:xfrm>
          <a:prstGeom prst="rect">
            <a:avLst/>
          </a:prstGeom>
        </p:spPr>
      </p:pic>
      <p:sp>
        <p:nvSpPr>
          <p:cNvPr id="2" name="Rectangle: Rounded Corners 1">
            <a:extLst>
              <a:ext uri="{FF2B5EF4-FFF2-40B4-BE49-F238E27FC236}">
                <a16:creationId xmlns:a16="http://schemas.microsoft.com/office/drawing/2014/main" id="{2C89B5D3-4689-0B3B-344D-9E87CDA8F0E2}"/>
              </a:ext>
            </a:extLst>
          </p:cNvPr>
          <p:cNvSpPr/>
          <p:nvPr/>
        </p:nvSpPr>
        <p:spPr>
          <a:xfrm>
            <a:off x="3463336" y="4556382"/>
            <a:ext cx="1665963" cy="1122129"/>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29147A0-8306-75B3-5B6F-F488B7F5DA85}"/>
              </a:ext>
            </a:extLst>
          </p:cNvPr>
          <p:cNvSpPr/>
          <p:nvPr/>
        </p:nvSpPr>
        <p:spPr>
          <a:xfrm>
            <a:off x="5263018" y="4556383"/>
            <a:ext cx="1665963" cy="1130517"/>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F94FE82-A833-0B3A-23AE-4AB52CC00B29}"/>
              </a:ext>
            </a:extLst>
          </p:cNvPr>
          <p:cNvSpPr/>
          <p:nvPr/>
        </p:nvSpPr>
        <p:spPr>
          <a:xfrm>
            <a:off x="7051882" y="4556385"/>
            <a:ext cx="1665963" cy="1130516"/>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268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id="{F2597C8D-C217-403E-9BE3-3F17920C096E}"/>
              </a:ext>
            </a:extLst>
          </p:cNvPr>
          <p:cNvSpPr>
            <a:spLocks noGrp="1"/>
          </p:cNvSpPr>
          <p:nvPr>
            <p:ph type="title"/>
          </p:nvPr>
        </p:nvSpPr>
        <p:spPr/>
        <p:txBody>
          <a:bodyPr>
            <a:normAutofit/>
          </a:bodyPr>
          <a:lstStyle/>
          <a:p>
            <a:r>
              <a:rPr lang="en-US" dirty="0">
                <a:solidFill>
                  <a:schemeClr val="accent2"/>
                </a:solidFill>
              </a:rPr>
              <a:t>Resources for Help</a:t>
            </a:r>
          </a:p>
        </p:txBody>
      </p:sp>
      <p:sp>
        <p:nvSpPr>
          <p:cNvPr id="6" name="Slide Number Placeholder 5">
            <a:extLst>
              <a:ext uri="{FF2B5EF4-FFF2-40B4-BE49-F238E27FC236}">
                <a16:creationId xmlns:a16="http://schemas.microsoft.com/office/drawing/2014/main" id="{F30F32D9-C75E-4456-BF40-C077A0DC1E2A}"/>
              </a:ext>
            </a:extLst>
          </p:cNvPr>
          <p:cNvSpPr>
            <a:spLocks noGrp="1"/>
          </p:cNvSpPr>
          <p:nvPr>
            <p:ph type="sldNum" sz="quarter" idx="12"/>
          </p:nvPr>
        </p:nvSpPr>
        <p:spPr/>
        <p:txBody>
          <a:bodyPr/>
          <a:lstStyle/>
          <a:p>
            <a:r>
              <a:rPr lang="en-US"/>
              <a:t>Market Street Research | Page </a:t>
            </a:r>
            <a:fld id="{300ED257-06B6-4717-AB39-CFF5462A5EBE}" type="slidenum">
              <a:rPr lang="en-US" smtClean="0"/>
              <a:pPr/>
              <a:t>21</a:t>
            </a:fld>
            <a:endParaRPr lang="en-US" dirty="0"/>
          </a:p>
        </p:txBody>
      </p:sp>
      <p:sp>
        <p:nvSpPr>
          <p:cNvPr id="7" name="Rectangle: Rounded Corners 6">
            <a:extLst>
              <a:ext uri="{FF2B5EF4-FFF2-40B4-BE49-F238E27FC236}">
                <a16:creationId xmlns:a16="http://schemas.microsoft.com/office/drawing/2014/main" id="{77585408-5739-4244-B41D-0D1CEF1B9CEF}"/>
              </a:ext>
            </a:extLst>
          </p:cNvPr>
          <p:cNvSpPr/>
          <p:nvPr/>
        </p:nvSpPr>
        <p:spPr>
          <a:xfrm>
            <a:off x="204332" y="3086149"/>
            <a:ext cx="5990390" cy="2942040"/>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1" name="Table 10">
            <a:extLst>
              <a:ext uri="{FF2B5EF4-FFF2-40B4-BE49-F238E27FC236}">
                <a16:creationId xmlns:a16="http://schemas.microsoft.com/office/drawing/2014/main" id="{9AD87171-3F9D-4B1A-BABF-B20FAF47881C}"/>
              </a:ext>
            </a:extLst>
          </p:cNvPr>
          <p:cNvGraphicFramePr>
            <a:graphicFrameLocks noGrp="1"/>
          </p:cNvGraphicFramePr>
          <p:nvPr>
            <p:extLst>
              <p:ext uri="{D42A27DB-BD31-4B8C-83A1-F6EECF244321}">
                <p14:modId xmlns:p14="http://schemas.microsoft.com/office/powerpoint/2010/main" val="2146186832"/>
              </p:ext>
            </p:extLst>
          </p:nvPr>
        </p:nvGraphicFramePr>
        <p:xfrm>
          <a:off x="647263" y="6416992"/>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953083577"/>
                    </a:ext>
                  </a:extLst>
                </a:gridCol>
                <a:gridCol w="6513151">
                  <a:extLst>
                    <a:ext uri="{9D8B030D-6E8A-4147-A177-3AD203B41FA5}">
                      <a16:colId xmlns:a16="http://schemas.microsoft.com/office/drawing/2014/main" val="1974287645"/>
                    </a:ext>
                  </a:extLst>
                </a:gridCol>
                <a:gridCol w="515642">
                  <a:extLst>
                    <a:ext uri="{9D8B030D-6E8A-4147-A177-3AD203B41FA5}">
                      <a16:colId xmlns:a16="http://schemas.microsoft.com/office/drawing/2014/main" val="346592727"/>
                    </a:ext>
                  </a:extLst>
                </a:gridCol>
                <a:gridCol w="461856">
                  <a:extLst>
                    <a:ext uri="{9D8B030D-6E8A-4147-A177-3AD203B41FA5}">
                      <a16:colId xmlns:a16="http://schemas.microsoft.com/office/drawing/2014/main" val="1196989314"/>
                    </a:ext>
                  </a:extLst>
                </a:gridCol>
                <a:gridCol w="453303">
                  <a:extLst>
                    <a:ext uri="{9D8B030D-6E8A-4147-A177-3AD203B41FA5}">
                      <a16:colId xmlns:a16="http://schemas.microsoft.com/office/drawing/2014/main" val="2184855907"/>
                    </a:ext>
                  </a:extLst>
                </a:gridCol>
                <a:gridCol w="495186">
                  <a:extLst>
                    <a:ext uri="{9D8B030D-6E8A-4147-A177-3AD203B41FA5}">
                      <a16:colId xmlns:a16="http://schemas.microsoft.com/office/drawing/2014/main" val="432609706"/>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If you were having a serious problem and needed help, do you know where you could seek help or who you could talk to?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14487216"/>
                  </a:ext>
                </a:extLst>
              </a:tr>
            </a:tbl>
          </a:graphicData>
        </a:graphic>
      </p:graphicFrame>
      <p:sp>
        <p:nvSpPr>
          <p:cNvPr id="18" name="TextBox 17">
            <a:extLst>
              <a:ext uri="{FF2B5EF4-FFF2-40B4-BE49-F238E27FC236}">
                <a16:creationId xmlns:a16="http://schemas.microsoft.com/office/drawing/2014/main" id="{ABF03559-093C-4E75-8600-48C09025A20E}"/>
              </a:ext>
            </a:extLst>
          </p:cNvPr>
          <p:cNvSpPr txBox="1"/>
          <p:nvPr/>
        </p:nvSpPr>
        <p:spPr>
          <a:xfrm>
            <a:off x="146891" y="1041776"/>
            <a:ext cx="6232903" cy="183127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Overall, 91% of students feel they know where to seek help or who to talk to if they had a serious issue. </a:t>
            </a:r>
          </a:p>
          <a:p>
            <a:pPr marL="285750" indent="-285750">
              <a:spcAft>
                <a:spcPts val="600"/>
              </a:spcAft>
              <a:buFont typeface="Wingdings" panose="05000000000000000000" pitchFamily="2" charset="2"/>
              <a:buChar char="Ø"/>
            </a:pPr>
            <a:r>
              <a:rPr lang="en-US" sz="1400" dirty="0">
                <a:solidFill>
                  <a:schemeClr val="accent1"/>
                </a:solidFill>
              </a:rPr>
              <a:t>Rates of not knowing where to go or who to talk to appear highest in 8</a:t>
            </a:r>
            <a:r>
              <a:rPr lang="en-US" sz="1400" baseline="30000" dirty="0">
                <a:solidFill>
                  <a:schemeClr val="accent1"/>
                </a:solidFill>
              </a:rPr>
              <a:t>th</a:t>
            </a:r>
            <a:r>
              <a:rPr lang="en-US" sz="1400" dirty="0">
                <a:solidFill>
                  <a:schemeClr val="accent1"/>
                </a:solidFill>
              </a:rPr>
              <a:t> grade.</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18CAA"/>
                </a:solidFill>
                <a:effectLst/>
                <a:uLnTx/>
                <a:uFillTx/>
                <a:latin typeface="Calibri" panose="020F0502020204030204"/>
                <a:ea typeface="+mn-ea"/>
                <a:cs typeface="+mn-cs"/>
              </a:rPr>
              <a:t>In the aggregate sample, those who identify as Native Hawaiian or Pacific Islander are less likely to have a place or person to seek out or talk to. </a:t>
            </a:r>
          </a:p>
          <a:p>
            <a:pPr marL="742950" lvl="1" indent="-285750">
              <a:spcAft>
                <a:spcPts val="600"/>
              </a:spcAft>
              <a:buFont typeface="Wingdings" panose="05000000000000000000" pitchFamily="2" charset="2"/>
              <a:buChar char="Ø"/>
              <a:defRPr/>
            </a:pPr>
            <a:r>
              <a:rPr kumimoji="0" lang="en-US" sz="1400" b="0" i="0" u="none" strike="noStrike" kern="1200" cap="none" spc="0" normalizeH="0" baseline="0" noProof="0" dirty="0">
                <a:ln>
                  <a:noFill/>
                </a:ln>
                <a:solidFill>
                  <a:srgbClr val="018CAA"/>
                </a:solidFill>
                <a:effectLst/>
                <a:uLnTx/>
                <a:uFillTx/>
                <a:latin typeface="Calibri" panose="020F0502020204030204"/>
                <a:ea typeface="+mn-ea"/>
                <a:cs typeface="+mn-cs"/>
              </a:rPr>
              <a:t>Those without this resource are more likely to experience depression, self-harm, or consider suicide. </a:t>
            </a:r>
          </a:p>
        </p:txBody>
      </p:sp>
      <p:sp>
        <p:nvSpPr>
          <p:cNvPr id="5" name="TextBox 4">
            <a:extLst>
              <a:ext uri="{FF2B5EF4-FFF2-40B4-BE49-F238E27FC236}">
                <a16:creationId xmlns:a16="http://schemas.microsoft.com/office/drawing/2014/main" id="{DD512B70-7338-B16A-35B8-3CD27BF9A3C5}"/>
              </a:ext>
            </a:extLst>
          </p:cNvPr>
          <p:cNvSpPr txBox="1"/>
          <p:nvPr/>
        </p:nvSpPr>
        <p:spPr>
          <a:xfrm>
            <a:off x="453209" y="5523298"/>
            <a:ext cx="5492636"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Additionally,  </a:t>
            </a:r>
            <a:r>
              <a:rPr kumimoji="0" lang="en-US" sz="1400" b="1" i="0" u="none" strike="noStrike" kern="1200" cap="none" spc="0" normalizeH="0" baseline="0" noProof="0" dirty="0">
                <a:ln>
                  <a:noFill/>
                </a:ln>
                <a:solidFill>
                  <a:srgbClr val="7DC242">
                    <a:lumMod val="75000"/>
                  </a:srgbClr>
                </a:solidFill>
                <a:effectLst/>
                <a:uLnTx/>
                <a:uFillTx/>
                <a:latin typeface="Calibri" panose="020F0502020204030204"/>
                <a:ea typeface="+mn-ea"/>
                <a:cs typeface="+mn-cs"/>
              </a:rPr>
              <a:t>8% of 6</a:t>
            </a:r>
            <a:r>
              <a:rPr kumimoji="0" lang="en-US" sz="1400" b="1" i="0" u="none" strike="noStrike" kern="1200" cap="none" spc="0" normalizeH="0" baseline="30000" noProof="0" dirty="0">
                <a:ln>
                  <a:noFill/>
                </a:ln>
                <a:solidFill>
                  <a:srgbClr val="7DC242">
                    <a:lumMod val="75000"/>
                  </a:srgbClr>
                </a:solidFill>
                <a:effectLst/>
                <a:uLnTx/>
                <a:uFillTx/>
                <a:latin typeface="Calibri" panose="020F0502020204030204"/>
                <a:ea typeface="+mn-ea"/>
                <a:cs typeface="+mn-cs"/>
              </a:rPr>
              <a:t>th</a:t>
            </a:r>
            <a:r>
              <a:rPr kumimoji="0" lang="en-US" sz="1400" b="1" i="0" u="none" strike="noStrike" kern="1200" cap="none" spc="0" normalizeH="0" baseline="0" noProof="0" dirty="0">
                <a:ln>
                  <a:noFill/>
                </a:ln>
                <a:solidFill>
                  <a:srgbClr val="7DC242">
                    <a:lumMod val="75000"/>
                  </a:srgbClr>
                </a:solidFill>
                <a:effectLst/>
                <a:uLnTx/>
                <a:uFillTx/>
                <a:latin typeface="Calibri" panose="020F0502020204030204"/>
                <a:ea typeface="+mn-ea"/>
                <a:cs typeface="+mn-cs"/>
              </a:rPr>
              <a:t> graders</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400" b="1" i="0" u="none" strike="noStrike" kern="1200" cap="none" spc="0" normalizeH="0" baseline="0" noProof="0" dirty="0">
                <a:ln>
                  <a:noFill/>
                </a:ln>
                <a:solidFill>
                  <a:srgbClr val="45B0C7"/>
                </a:solidFill>
                <a:effectLst/>
                <a:uLnTx/>
                <a:uFillTx/>
                <a:latin typeface="Calibri" panose="020F0502020204030204"/>
                <a:ea typeface="+mn-ea"/>
                <a:cs typeface="+mn-cs"/>
              </a:rPr>
              <a:t>6% of 8</a:t>
            </a:r>
            <a:r>
              <a:rPr kumimoji="0" lang="en-US" sz="1400" b="1" i="0" u="none" strike="noStrike" kern="1200" cap="none" spc="0" normalizeH="0" baseline="30000" noProof="0" dirty="0">
                <a:ln>
                  <a:noFill/>
                </a:ln>
                <a:solidFill>
                  <a:srgbClr val="45B0C7"/>
                </a:solidFill>
                <a:effectLst/>
                <a:uLnTx/>
                <a:uFillTx/>
                <a:latin typeface="Calibri" panose="020F0502020204030204"/>
                <a:ea typeface="+mn-ea"/>
                <a:cs typeface="+mn-cs"/>
              </a:rPr>
              <a:t>th</a:t>
            </a:r>
            <a:r>
              <a:rPr kumimoji="0" lang="en-US" sz="1400" b="1" i="0" u="none" strike="noStrike" kern="1200" cap="none" spc="0" normalizeH="0" baseline="0" noProof="0" dirty="0">
                <a:ln>
                  <a:noFill/>
                </a:ln>
                <a:solidFill>
                  <a:srgbClr val="45B0C7"/>
                </a:solidFill>
                <a:effectLst/>
                <a:uLnTx/>
                <a:uFillTx/>
                <a:latin typeface="Calibri" panose="020F0502020204030204"/>
                <a:ea typeface="+mn-ea"/>
                <a:cs typeface="+mn-cs"/>
              </a:rPr>
              <a:t> graders</a:t>
            </a:r>
            <a:r>
              <a:rPr kumimoji="0" lang="en-US" sz="1400" b="0" i="0" u="none" strike="noStrike" kern="1200" cap="none" spc="0" normalizeH="0" baseline="0" noProof="0" dirty="0">
                <a:ln>
                  <a:noFill/>
                </a:ln>
                <a:solidFill>
                  <a:srgbClr val="45B0C7"/>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and </a:t>
            </a:r>
            <a:r>
              <a:rPr kumimoji="0" lang="en-US" sz="1400" b="1" i="0" u="none" strike="noStrike" kern="1200" cap="none" spc="0" normalizeH="0" baseline="0" noProof="0" dirty="0">
                <a:ln>
                  <a:noFill/>
                </a:ln>
                <a:solidFill>
                  <a:srgbClr val="367FC8"/>
                </a:solidFill>
                <a:effectLst/>
                <a:uLnTx/>
                <a:uFillTx/>
                <a:latin typeface="Calibri" panose="020F0502020204030204"/>
                <a:ea typeface="+mn-ea"/>
                <a:cs typeface="+mn-cs"/>
              </a:rPr>
              <a:t>5% of high schoolers</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in 2024 were </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not sure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if they knew where to seek help. </a:t>
            </a:r>
          </a:p>
        </p:txBody>
      </p:sp>
      <p:grpSp>
        <p:nvGrpSpPr>
          <p:cNvPr id="2" name="Group 1">
            <a:extLst>
              <a:ext uri="{FF2B5EF4-FFF2-40B4-BE49-F238E27FC236}">
                <a16:creationId xmlns:a16="http://schemas.microsoft.com/office/drawing/2014/main" id="{4687536C-7371-F59C-BA6F-17579DF1744F}"/>
              </a:ext>
            </a:extLst>
          </p:cNvPr>
          <p:cNvGrpSpPr/>
          <p:nvPr/>
        </p:nvGrpSpPr>
        <p:grpSpPr>
          <a:xfrm>
            <a:off x="6434567" y="933830"/>
            <a:ext cx="5610542" cy="5172901"/>
            <a:chOff x="6434567" y="933830"/>
            <a:chExt cx="5490340" cy="5172901"/>
          </a:xfrm>
        </p:grpSpPr>
        <p:sp>
          <p:nvSpPr>
            <p:cNvPr id="3" name="Rectangle: Rounded Corners 2">
              <a:extLst>
                <a:ext uri="{FF2B5EF4-FFF2-40B4-BE49-F238E27FC236}">
                  <a16:creationId xmlns:a16="http://schemas.microsoft.com/office/drawing/2014/main" id="{025E01F8-656A-DD50-E481-494E024C1588}"/>
                </a:ext>
              </a:extLst>
            </p:cNvPr>
            <p:cNvSpPr/>
            <p:nvPr/>
          </p:nvSpPr>
          <p:spPr>
            <a:xfrm>
              <a:off x="6434567" y="933830"/>
              <a:ext cx="5490337" cy="1129792"/>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Not Knowing Where to go if Having a Serious Problem</a:t>
              </a:r>
            </a:p>
            <a:p>
              <a:pPr lvl="0" algn="ctr">
                <a:spcAft>
                  <a:spcPts val="0"/>
                </a:spcAft>
              </a:pPr>
              <a:r>
                <a:rPr lang="en-US" dirty="0">
                  <a:latin typeface="Calibri" panose="020F0502020204030204" pitchFamily="34" charset="0"/>
                  <a:cs typeface="Calibri" panose="020F0502020204030204" pitchFamily="34" charset="0"/>
                </a:rPr>
                <a:t>(3% of the population)</a:t>
              </a:r>
              <a:endParaRPr lang="en-US" sz="18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2226247-4952-ED20-6572-D44AA5CDDCB4}"/>
                </a:ext>
              </a:extLst>
            </p:cNvPr>
            <p:cNvSpPr/>
            <p:nvPr/>
          </p:nvSpPr>
          <p:spPr>
            <a:xfrm>
              <a:off x="6434568" y="2133466"/>
              <a:ext cx="5490338" cy="1437507"/>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Demographics</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19% of those who identify as Native Hawaiian or Pacific Islander</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11% of those who identify as Southeast Asian American</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10% of those who identify as American Indian or Alaska Native</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8% of those who identify as non-binary </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8% of those who identify as transgender </a:t>
              </a:r>
            </a:p>
          </p:txBody>
        </p:sp>
        <p:sp>
          <p:nvSpPr>
            <p:cNvPr id="10" name="Rectangle: Rounded Corners 9">
              <a:extLst>
                <a:ext uri="{FF2B5EF4-FFF2-40B4-BE49-F238E27FC236}">
                  <a16:creationId xmlns:a16="http://schemas.microsoft.com/office/drawing/2014/main" id="{D4B98EBA-C757-6017-3A81-06578327B827}"/>
                </a:ext>
              </a:extLst>
            </p:cNvPr>
            <p:cNvSpPr/>
            <p:nvPr/>
          </p:nvSpPr>
          <p:spPr>
            <a:xfrm>
              <a:off x="6434569" y="3674694"/>
              <a:ext cx="5490338" cy="2432037"/>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don’t have a place or person to seek help from are also more likely to: </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Not have a trusted adult at school (49%)</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Not have a trusted adult outside of school (41%)</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Feel depressed (38%), self-harm (34%), or consider suicide (24%)</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View pornography (38%)</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Have been bullied (32%) or cyberbullied (24%)</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Send or receive sexual messages (23%)</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Bully (11%) or cyberbully others (10%)</a:t>
              </a:r>
            </a:p>
            <a:p>
              <a:pPr marL="285750" indent="-285750">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Use e-cigarette products (6%) or marijuana (7%)</a:t>
              </a:r>
            </a:p>
          </p:txBody>
        </p:sp>
      </p:grpSp>
      <p:pic>
        <p:nvPicPr>
          <p:cNvPr id="4" name="Picture 3">
            <a:extLst>
              <a:ext uri="{FF2B5EF4-FFF2-40B4-BE49-F238E27FC236}">
                <a16:creationId xmlns:a16="http://schemas.microsoft.com/office/drawing/2014/main" id="{74F254C4-9B18-934C-7BC1-2C80E6E4FD66}"/>
              </a:ext>
            </a:extLst>
          </p:cNvPr>
          <p:cNvPicPr>
            <a:picLocks noChangeAspect="1"/>
          </p:cNvPicPr>
          <p:nvPr/>
        </p:nvPicPr>
        <p:blipFill rotWithShape="1">
          <a:blip r:embed="rId2"/>
          <a:srcRect l="959" t="56510" r="1558" b="3435"/>
          <a:stretch/>
        </p:blipFill>
        <p:spPr>
          <a:xfrm>
            <a:off x="199815" y="3086149"/>
            <a:ext cx="5896185" cy="1662020"/>
          </a:xfrm>
          <a:prstGeom prst="rect">
            <a:avLst/>
          </a:prstGeom>
        </p:spPr>
      </p:pic>
      <p:pic>
        <p:nvPicPr>
          <p:cNvPr id="8" name="Picture 7">
            <a:extLst>
              <a:ext uri="{FF2B5EF4-FFF2-40B4-BE49-F238E27FC236}">
                <a16:creationId xmlns:a16="http://schemas.microsoft.com/office/drawing/2014/main" id="{4AC410E3-7795-7712-14BF-C5D686FDCB57}"/>
              </a:ext>
            </a:extLst>
          </p:cNvPr>
          <p:cNvPicPr>
            <a:picLocks noChangeAspect="1"/>
          </p:cNvPicPr>
          <p:nvPr/>
        </p:nvPicPr>
        <p:blipFill rotWithShape="1">
          <a:blip r:embed="rId3"/>
          <a:srcRect l="6100" t="65203" b="15690"/>
          <a:stretch/>
        </p:blipFill>
        <p:spPr>
          <a:xfrm>
            <a:off x="453209" y="4808810"/>
            <a:ext cx="5511401" cy="714487"/>
          </a:xfrm>
          <a:prstGeom prst="rect">
            <a:avLst/>
          </a:prstGeom>
        </p:spPr>
      </p:pic>
      <p:sp>
        <p:nvSpPr>
          <p:cNvPr id="13" name="Rectangle: Rounded Corners 12">
            <a:extLst>
              <a:ext uri="{FF2B5EF4-FFF2-40B4-BE49-F238E27FC236}">
                <a16:creationId xmlns:a16="http://schemas.microsoft.com/office/drawing/2014/main" id="{23329963-DD2E-5F4F-892E-9D1333A5D140}"/>
              </a:ext>
            </a:extLst>
          </p:cNvPr>
          <p:cNvSpPr/>
          <p:nvPr/>
        </p:nvSpPr>
        <p:spPr>
          <a:xfrm>
            <a:off x="4924451" y="4851889"/>
            <a:ext cx="880732" cy="486171"/>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053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14D698D2-4547-4ED5-858C-C91AF41DE69A}"/>
              </a:ext>
            </a:extLst>
          </p:cNvPr>
          <p:cNvSpPr>
            <a:spLocks noGrp="1"/>
          </p:cNvSpPr>
          <p:nvPr>
            <p:ph type="title"/>
          </p:nvPr>
        </p:nvSpPr>
        <p:spPr/>
        <p:txBody>
          <a:bodyPr>
            <a:normAutofit/>
          </a:bodyPr>
          <a:lstStyle/>
          <a:p>
            <a:r>
              <a:rPr lang="en-US" dirty="0">
                <a:solidFill>
                  <a:schemeClr val="accent2"/>
                </a:solidFill>
              </a:rPr>
              <a:t>Sense of Belonging at School</a:t>
            </a:r>
          </a:p>
        </p:txBody>
      </p:sp>
      <p:sp>
        <p:nvSpPr>
          <p:cNvPr id="6" name="Slide Number Placeholder 5">
            <a:extLst>
              <a:ext uri="{FF2B5EF4-FFF2-40B4-BE49-F238E27FC236}">
                <a16:creationId xmlns:a16="http://schemas.microsoft.com/office/drawing/2014/main" id="{CE72C103-0900-4DA7-AF15-3BEB278E4FAA}"/>
              </a:ext>
            </a:extLst>
          </p:cNvPr>
          <p:cNvSpPr>
            <a:spLocks noGrp="1"/>
          </p:cNvSpPr>
          <p:nvPr>
            <p:ph type="sldNum" sz="quarter" idx="12"/>
          </p:nvPr>
        </p:nvSpPr>
        <p:spPr/>
        <p:txBody>
          <a:bodyPr/>
          <a:lstStyle/>
          <a:p>
            <a:r>
              <a:rPr lang="en-US"/>
              <a:t>Market Street Research | Page </a:t>
            </a:r>
            <a:fld id="{300ED257-06B6-4717-AB39-CFF5462A5EBE}" type="slidenum">
              <a:rPr lang="en-US" smtClean="0"/>
              <a:pPr/>
              <a:t>22</a:t>
            </a:fld>
            <a:endParaRPr lang="en-US" dirty="0"/>
          </a:p>
        </p:txBody>
      </p:sp>
      <p:sp>
        <p:nvSpPr>
          <p:cNvPr id="7" name="Rectangle: Rounded Corners 6">
            <a:extLst>
              <a:ext uri="{FF2B5EF4-FFF2-40B4-BE49-F238E27FC236}">
                <a16:creationId xmlns:a16="http://schemas.microsoft.com/office/drawing/2014/main" id="{D8246213-723F-4A0E-A5CF-9D456FC2C909}"/>
              </a:ext>
            </a:extLst>
          </p:cNvPr>
          <p:cNvSpPr/>
          <p:nvPr/>
        </p:nvSpPr>
        <p:spPr>
          <a:xfrm>
            <a:off x="275730" y="3275044"/>
            <a:ext cx="5953842" cy="2680517"/>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extBox 11">
            <a:extLst>
              <a:ext uri="{FF2B5EF4-FFF2-40B4-BE49-F238E27FC236}">
                <a16:creationId xmlns:a16="http://schemas.microsoft.com/office/drawing/2014/main" id="{2864617F-AE28-43DE-A9EA-D26DE8BFD416}"/>
              </a:ext>
            </a:extLst>
          </p:cNvPr>
          <p:cNvSpPr txBox="1"/>
          <p:nvPr/>
        </p:nvSpPr>
        <p:spPr>
          <a:xfrm>
            <a:off x="130194" y="899145"/>
            <a:ext cx="5852194" cy="2400657"/>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While just over 2 in 3 students (69%) agree or strongly agree that they belong in school, the feeling of not belonging appears especially high in 11</a:t>
            </a:r>
            <a:r>
              <a:rPr lang="en-US" sz="1400" baseline="30000" dirty="0">
                <a:solidFill>
                  <a:schemeClr val="accent1"/>
                </a:solidFill>
              </a:rPr>
              <a:t>th</a:t>
            </a:r>
            <a:r>
              <a:rPr lang="en-US" sz="1400" dirty="0">
                <a:solidFill>
                  <a:schemeClr val="accent1"/>
                </a:solidFill>
              </a:rPr>
              <a:t> grade. The proportion of 8</a:t>
            </a:r>
            <a:r>
              <a:rPr lang="en-US" sz="1400" baseline="30000" dirty="0">
                <a:solidFill>
                  <a:schemeClr val="accent1"/>
                </a:solidFill>
              </a:rPr>
              <a:t>th</a:t>
            </a:r>
            <a:r>
              <a:rPr lang="en-US" sz="1400" dirty="0">
                <a:solidFill>
                  <a:schemeClr val="accent1"/>
                </a:solidFill>
              </a:rPr>
              <a:t> graders who feel as if they don’t belong has increased significantly.</a:t>
            </a:r>
          </a:p>
          <a:p>
            <a:pPr marL="285750" indent="-285750">
              <a:spcAft>
                <a:spcPts val="600"/>
              </a:spcAft>
              <a:buFont typeface="Wingdings" panose="05000000000000000000" pitchFamily="2" charset="2"/>
              <a:buChar char="Ø"/>
            </a:pPr>
            <a:r>
              <a:rPr lang="en-US" sz="1400" dirty="0">
                <a:solidFill>
                  <a:schemeClr val="accent1"/>
                </a:solidFill>
              </a:rPr>
              <a:t>In the aggregate sample, an especially high percentage of students who identify as transgender, non-binary or Native Hawaiian or Pacific Islander feel as if they don’t belong at school. </a:t>
            </a:r>
          </a:p>
          <a:p>
            <a:pPr marL="742950" lvl="1" indent="-285750">
              <a:spcAft>
                <a:spcPts val="600"/>
              </a:spcAft>
              <a:buFont typeface="Wingdings" panose="05000000000000000000" pitchFamily="2" charset="2"/>
              <a:buChar char="Ø"/>
            </a:pPr>
            <a:r>
              <a:rPr lang="en-US" sz="1400" dirty="0">
                <a:solidFill>
                  <a:schemeClr val="accent1"/>
                </a:solidFill>
              </a:rPr>
              <a:t>While feeling as if one does not belong at school is associated with many risk factors, depression, self-harm, and suicide consideration are especially high for these students.</a:t>
            </a:r>
          </a:p>
        </p:txBody>
      </p:sp>
      <p:graphicFrame>
        <p:nvGraphicFramePr>
          <p:cNvPr id="14" name="Table 13">
            <a:extLst>
              <a:ext uri="{FF2B5EF4-FFF2-40B4-BE49-F238E27FC236}">
                <a16:creationId xmlns:a16="http://schemas.microsoft.com/office/drawing/2014/main" id="{642F8FB4-3BBC-4651-89E7-89709C274EC4}"/>
              </a:ext>
            </a:extLst>
          </p:cNvPr>
          <p:cNvGraphicFramePr>
            <a:graphicFrameLocks noGrp="1"/>
          </p:cNvGraphicFramePr>
          <p:nvPr>
            <p:extLst>
              <p:ext uri="{D42A27DB-BD31-4B8C-83A1-F6EECF244321}">
                <p14:modId xmlns:p14="http://schemas.microsoft.com/office/powerpoint/2010/main" val="919566017"/>
              </p:ext>
            </p:extLst>
          </p:nvPr>
        </p:nvGraphicFramePr>
        <p:xfrm>
          <a:off x="867267" y="6416992"/>
          <a:ext cx="8342722" cy="243840"/>
        </p:xfrm>
        <a:graphic>
          <a:graphicData uri="http://schemas.openxmlformats.org/drawingml/2006/table">
            <a:tbl>
              <a:tblPr firstRow="1" bandRow="1">
                <a:tableStyleId>{5C22544A-7EE6-4342-B048-85BDC9FD1C3A}</a:tableStyleId>
              </a:tblPr>
              <a:tblGrid>
                <a:gridCol w="1067299">
                  <a:extLst>
                    <a:ext uri="{9D8B030D-6E8A-4147-A177-3AD203B41FA5}">
                      <a16:colId xmlns:a16="http://schemas.microsoft.com/office/drawing/2014/main" val="20000"/>
                    </a:ext>
                  </a:extLst>
                </a:gridCol>
                <a:gridCol w="4838424">
                  <a:extLst>
                    <a:ext uri="{9D8B030D-6E8A-4147-A177-3AD203B41FA5}">
                      <a16:colId xmlns:a16="http://schemas.microsoft.com/office/drawing/2014/main" val="168637558"/>
                    </a:ext>
                  </a:extLst>
                </a:gridCol>
                <a:gridCol w="658168">
                  <a:extLst>
                    <a:ext uri="{9D8B030D-6E8A-4147-A177-3AD203B41FA5}">
                      <a16:colId xmlns:a16="http://schemas.microsoft.com/office/drawing/2014/main" val="20001"/>
                    </a:ext>
                  </a:extLst>
                </a:gridCol>
                <a:gridCol w="569226">
                  <a:extLst>
                    <a:ext uri="{9D8B030D-6E8A-4147-A177-3AD203B41FA5}">
                      <a16:colId xmlns:a16="http://schemas.microsoft.com/office/drawing/2014/main" val="20002"/>
                    </a:ext>
                  </a:extLst>
                </a:gridCol>
                <a:gridCol w="462497">
                  <a:extLst>
                    <a:ext uri="{9D8B030D-6E8A-4147-A177-3AD203B41FA5}">
                      <a16:colId xmlns:a16="http://schemas.microsoft.com/office/drawing/2014/main" val="20003"/>
                    </a:ext>
                  </a:extLst>
                </a:gridCol>
                <a:gridCol w="747108">
                  <a:extLst>
                    <a:ext uri="{9D8B030D-6E8A-4147-A177-3AD203B41FA5}">
                      <a16:colId xmlns:a16="http://schemas.microsoft.com/office/drawing/2014/main" val="3303147599"/>
                    </a:ext>
                  </a:extLst>
                </a:gridCol>
              </a:tblGrid>
              <a:tr h="120940">
                <a:tc>
                  <a:txBody>
                    <a:bodyPr/>
                    <a:lstStyle/>
                    <a:p>
                      <a:pPr algn="ctr"/>
                      <a:r>
                        <a:rPr lang="en-US" sz="1000" b="1" i="1" dirty="0">
                          <a:solidFill>
                            <a:schemeClr val="bg1"/>
                          </a:solidFill>
                          <a:latin typeface="Calibri" panose="020F0502020204030204" pitchFamily="34" charset="0"/>
                          <a:cs typeface="Calibri" panose="020F0502020204030204" pitchFamily="34" charset="0"/>
                        </a:rPr>
                        <a:t>Q30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I feel I belong at my school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pSp>
        <p:nvGrpSpPr>
          <p:cNvPr id="2" name="Group 1">
            <a:extLst>
              <a:ext uri="{FF2B5EF4-FFF2-40B4-BE49-F238E27FC236}">
                <a16:creationId xmlns:a16="http://schemas.microsoft.com/office/drawing/2014/main" id="{AD9E3D71-C5FD-E3EF-499E-14C7A1A92128}"/>
              </a:ext>
            </a:extLst>
          </p:cNvPr>
          <p:cNvGrpSpPr/>
          <p:nvPr/>
        </p:nvGrpSpPr>
        <p:grpSpPr>
          <a:xfrm>
            <a:off x="6375106" y="975741"/>
            <a:ext cx="5490340" cy="5172901"/>
            <a:chOff x="6434567" y="933830"/>
            <a:chExt cx="5490340" cy="5172901"/>
          </a:xfrm>
        </p:grpSpPr>
        <p:sp>
          <p:nvSpPr>
            <p:cNvPr id="4" name="Rectangle: Rounded Corners 3">
              <a:extLst>
                <a:ext uri="{FF2B5EF4-FFF2-40B4-BE49-F238E27FC236}">
                  <a16:creationId xmlns:a16="http://schemas.microsoft.com/office/drawing/2014/main" id="{80189B67-B017-5F11-2690-2D5221E0A32F}"/>
                </a:ext>
              </a:extLst>
            </p:cNvPr>
            <p:cNvSpPr/>
            <p:nvPr/>
          </p:nvSpPr>
          <p:spPr>
            <a:xfrm>
              <a:off x="6434567" y="933830"/>
              <a:ext cx="5490337" cy="1129792"/>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Not Feeling as if One Belongs at School</a:t>
              </a:r>
            </a:p>
            <a:p>
              <a:pPr lvl="0" algn="ctr">
                <a:spcAft>
                  <a:spcPts val="0"/>
                </a:spcAft>
              </a:pPr>
              <a:r>
                <a:rPr lang="en-US" dirty="0">
                  <a:latin typeface="Calibri" panose="020F0502020204030204" pitchFamily="34" charset="0"/>
                  <a:cs typeface="Calibri" panose="020F0502020204030204" pitchFamily="34" charset="0"/>
                </a:rPr>
                <a:t>(9% of the population)</a:t>
              </a:r>
              <a:endParaRPr lang="en-US" sz="1800" dirty="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B26A074D-CDF5-F43A-A53B-5B94B9E2F712}"/>
                </a:ext>
              </a:extLst>
            </p:cNvPr>
            <p:cNvSpPr/>
            <p:nvPr/>
          </p:nvSpPr>
          <p:spPr>
            <a:xfrm>
              <a:off x="6434568" y="2133466"/>
              <a:ext cx="5490338" cy="1540351"/>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lvl="1" indent="-285750">
                <a:buFont typeface="Arial" panose="020B0604020202020204" pitchFamily="34" charset="0"/>
                <a:buChar char="•"/>
                <a:defRP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26% of those who identify as Native Hawaiian or Pacific Islander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22% of those who identify as non-binary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22% of those who identify as transgender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17% of those who identify as non-heterosexual</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16% of those who identify as Black or African American</a:t>
              </a:r>
            </a:p>
          </p:txBody>
        </p:sp>
        <p:sp>
          <p:nvSpPr>
            <p:cNvPr id="11" name="Rectangle: Rounded Corners 10">
              <a:extLst>
                <a:ext uri="{FF2B5EF4-FFF2-40B4-BE49-F238E27FC236}">
                  <a16:creationId xmlns:a16="http://schemas.microsoft.com/office/drawing/2014/main" id="{F68020C3-917F-DAB8-E8FA-F70E0D0D4D75}"/>
                </a:ext>
              </a:extLst>
            </p:cNvPr>
            <p:cNvSpPr/>
            <p:nvPr/>
          </p:nvSpPr>
          <p:spPr>
            <a:xfrm>
              <a:off x="6434569" y="3743661"/>
              <a:ext cx="5490338" cy="2363070"/>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feel they don’t belong at school are also more likely to: </a:t>
              </a:r>
            </a:p>
            <a:p>
              <a:pPr marL="285750" indent="-285750">
                <a:buFont typeface="Arial" panose="020B0604020202020204" pitchFamily="34" charset="0"/>
                <a:buChar char="•"/>
                <a:defRP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View pornography (44%)</a:t>
              </a:r>
            </a:p>
            <a:p>
              <a:pPr marL="285750" indent="-285750">
                <a:buFont typeface="Arial" panose="020B0604020202020204" pitchFamily="34" charset="0"/>
                <a:buChar char="•"/>
                <a:defRP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Feel depressed (42%), self-harm (34%), or </a:t>
              </a:r>
              <a:r>
                <a:rPr lang="en-US" sz="1400" kern="0" dirty="0">
                  <a:solidFill>
                    <a:sysClr val="windowText" lastClr="000000"/>
                  </a:solidFill>
                  <a:latin typeface="Calibri" panose="020F0502020204030204" pitchFamily="34" charset="0"/>
                  <a:cs typeface="Calibri" panose="020F0502020204030204" pitchFamily="34" charset="0"/>
                </a:rPr>
                <a:t>consider suicide</a:t>
              </a: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(27%)</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been bullied (38%) or cyberbullied (21%)</a:t>
              </a:r>
            </a:p>
            <a:p>
              <a:pPr marL="285750" indent="-285750">
                <a:buFont typeface="Arial" panose="020B0604020202020204" pitchFamily="34" charset="0"/>
                <a:buChar char="•"/>
                <a:defRP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Send or receive sexual messages (26%)</a:t>
              </a:r>
            </a:p>
            <a:p>
              <a:pPr marL="285750" indent="-285750">
                <a:buFont typeface="Arial" panose="020B0604020202020204" pitchFamily="34" charset="0"/>
                <a:buChar char="•"/>
                <a:defRP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sexual intercourse (16%)</a:t>
              </a:r>
            </a:p>
            <a:p>
              <a:pPr marL="285750" indent="-285750">
                <a:buFont typeface="Arial" panose="020B0604020202020204" pitchFamily="34" charset="0"/>
                <a:buChar char="•"/>
                <a:defRP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Drink alcohol (14%)</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Bully (9%) or cyberbully others (7%)</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Use marijuana (9%)</a:t>
              </a:r>
            </a:p>
          </p:txBody>
        </p:sp>
      </p:grpSp>
      <p:pic>
        <p:nvPicPr>
          <p:cNvPr id="3" name="Picture 2">
            <a:extLst>
              <a:ext uri="{FF2B5EF4-FFF2-40B4-BE49-F238E27FC236}">
                <a16:creationId xmlns:a16="http://schemas.microsoft.com/office/drawing/2014/main" id="{10D230CA-DCFF-2EA8-68C1-34C731CCC370}"/>
              </a:ext>
            </a:extLst>
          </p:cNvPr>
          <p:cNvPicPr>
            <a:picLocks noChangeAspect="1"/>
          </p:cNvPicPr>
          <p:nvPr/>
        </p:nvPicPr>
        <p:blipFill rotWithShape="1">
          <a:blip r:embed="rId2"/>
          <a:srcRect t="46998" b="7278"/>
          <a:stretch/>
        </p:blipFill>
        <p:spPr>
          <a:xfrm>
            <a:off x="405629" y="3481480"/>
            <a:ext cx="5690371" cy="1359017"/>
          </a:xfrm>
          <a:prstGeom prst="rect">
            <a:avLst/>
          </a:prstGeom>
        </p:spPr>
      </p:pic>
      <p:pic>
        <p:nvPicPr>
          <p:cNvPr id="5" name="Picture 4">
            <a:extLst>
              <a:ext uri="{FF2B5EF4-FFF2-40B4-BE49-F238E27FC236}">
                <a16:creationId xmlns:a16="http://schemas.microsoft.com/office/drawing/2014/main" id="{96D4B9D5-ACC1-4CF3-641D-8BF330557F38}"/>
              </a:ext>
            </a:extLst>
          </p:cNvPr>
          <p:cNvPicPr>
            <a:picLocks noChangeAspect="1"/>
          </p:cNvPicPr>
          <p:nvPr/>
        </p:nvPicPr>
        <p:blipFill rotWithShape="1">
          <a:blip r:embed="rId3"/>
          <a:srcRect l="5267" t="56594" b="8070"/>
          <a:stretch/>
        </p:blipFill>
        <p:spPr>
          <a:xfrm>
            <a:off x="314175" y="4967107"/>
            <a:ext cx="5873277" cy="771787"/>
          </a:xfrm>
          <a:prstGeom prst="rect">
            <a:avLst/>
          </a:prstGeom>
        </p:spPr>
      </p:pic>
      <p:sp>
        <p:nvSpPr>
          <p:cNvPr id="10" name="Rectangle: Rounded Corners 9">
            <a:extLst>
              <a:ext uri="{FF2B5EF4-FFF2-40B4-BE49-F238E27FC236}">
                <a16:creationId xmlns:a16="http://schemas.microsoft.com/office/drawing/2014/main" id="{8524DDE7-7D99-1248-17E7-0A849769BF90}"/>
              </a:ext>
            </a:extLst>
          </p:cNvPr>
          <p:cNvSpPr/>
          <p:nvPr/>
        </p:nvSpPr>
        <p:spPr>
          <a:xfrm>
            <a:off x="3238435" y="5025830"/>
            <a:ext cx="893347" cy="528450"/>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290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904731-30BE-4AA4-91EE-6231521B2E76}"/>
              </a:ext>
            </a:extLst>
          </p:cNvPr>
          <p:cNvSpPr>
            <a:spLocks noGrp="1"/>
          </p:cNvSpPr>
          <p:nvPr>
            <p:ph type="ctrTitle"/>
          </p:nvPr>
        </p:nvSpPr>
        <p:spPr/>
        <p:txBody>
          <a:bodyPr anchor="ctr"/>
          <a:lstStyle/>
          <a:p>
            <a:pPr algn="ctr"/>
            <a:r>
              <a:rPr lang="en-US" dirty="0"/>
              <a:t>Bullying, Cyberbullying, Threats, and Injury</a:t>
            </a:r>
          </a:p>
        </p:txBody>
      </p:sp>
    </p:spTree>
    <p:extLst>
      <p:ext uri="{BB962C8B-B14F-4D97-AF65-F5344CB8AC3E}">
        <p14:creationId xmlns:p14="http://schemas.microsoft.com/office/powerpoint/2010/main" val="927497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3587B0D8-3C57-4F67-AEFF-F457BE2E05BF}"/>
              </a:ext>
            </a:extLst>
          </p:cNvPr>
          <p:cNvSpPr/>
          <p:nvPr/>
        </p:nvSpPr>
        <p:spPr>
          <a:xfrm>
            <a:off x="320683" y="3248711"/>
            <a:ext cx="5922673" cy="2693587"/>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itle 5">
            <a:extLst>
              <a:ext uri="{FF2B5EF4-FFF2-40B4-BE49-F238E27FC236}">
                <a16:creationId xmlns:a16="http://schemas.microsoft.com/office/drawing/2014/main" id="{AF5D1390-3D7A-4B4B-9CD1-04A53AC4B3A8}"/>
              </a:ext>
            </a:extLst>
          </p:cNvPr>
          <p:cNvSpPr>
            <a:spLocks noGrp="1"/>
          </p:cNvSpPr>
          <p:nvPr>
            <p:ph type="title"/>
          </p:nvPr>
        </p:nvSpPr>
        <p:spPr/>
        <p:txBody>
          <a:bodyPr>
            <a:normAutofit/>
          </a:bodyPr>
          <a:lstStyle/>
          <a:p>
            <a:r>
              <a:rPr lang="en-US" dirty="0">
                <a:solidFill>
                  <a:schemeClr val="accent2"/>
                </a:solidFill>
              </a:rPr>
              <a:t>Being Bullied</a:t>
            </a:r>
          </a:p>
        </p:txBody>
      </p:sp>
      <p:sp>
        <p:nvSpPr>
          <p:cNvPr id="6" name="Slide Number Placeholder 5">
            <a:extLst>
              <a:ext uri="{FF2B5EF4-FFF2-40B4-BE49-F238E27FC236}">
                <a16:creationId xmlns:a16="http://schemas.microsoft.com/office/drawing/2014/main" id="{C4EE4885-19D5-46AC-88DC-1F67B0FF10AC}"/>
              </a:ext>
            </a:extLst>
          </p:cNvPr>
          <p:cNvSpPr>
            <a:spLocks noGrp="1"/>
          </p:cNvSpPr>
          <p:nvPr>
            <p:ph type="sldNum" sz="quarter" idx="12"/>
          </p:nvPr>
        </p:nvSpPr>
        <p:spPr/>
        <p:txBody>
          <a:bodyPr/>
          <a:lstStyle/>
          <a:p>
            <a:r>
              <a:rPr lang="en-US"/>
              <a:t>Market Street Research | Page </a:t>
            </a:r>
            <a:fld id="{300ED257-06B6-4717-AB39-CFF5462A5EBE}" type="slidenum">
              <a:rPr lang="en-US" smtClean="0"/>
              <a:pPr/>
              <a:t>24</a:t>
            </a:fld>
            <a:endParaRPr lang="en-US" dirty="0"/>
          </a:p>
        </p:txBody>
      </p:sp>
      <p:graphicFrame>
        <p:nvGraphicFramePr>
          <p:cNvPr id="15" name="Table 14">
            <a:extLst>
              <a:ext uri="{FF2B5EF4-FFF2-40B4-BE49-F238E27FC236}">
                <a16:creationId xmlns:a16="http://schemas.microsoft.com/office/drawing/2014/main" id="{18D1A45F-86ED-4698-93E5-09E6E88B03F0}"/>
              </a:ext>
            </a:extLst>
          </p:cNvPr>
          <p:cNvGraphicFramePr>
            <a:graphicFrameLocks noGrp="1"/>
          </p:cNvGraphicFramePr>
          <p:nvPr>
            <p:extLst>
              <p:ext uri="{D42A27DB-BD31-4B8C-83A1-F6EECF244321}">
                <p14:modId xmlns:p14="http://schemas.microsoft.com/office/powerpoint/2010/main" val="3214212405"/>
              </p:ext>
            </p:extLst>
          </p:nvPr>
        </p:nvGraphicFramePr>
        <p:xfrm>
          <a:off x="659877" y="6325235"/>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13151">
                  <a:extLst>
                    <a:ext uri="{9D8B030D-6E8A-4147-A177-3AD203B41FA5}">
                      <a16:colId xmlns:a16="http://schemas.microsoft.com/office/drawing/2014/main" val="168637558"/>
                    </a:ext>
                  </a:extLst>
                </a:gridCol>
                <a:gridCol w="515642">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67612">
                <a:tc>
                  <a:txBody>
                    <a:bodyPr/>
                    <a:lstStyle/>
                    <a:p>
                      <a:pPr algn="ctr"/>
                      <a:r>
                        <a:rPr lang="en-US" sz="1000" b="1" i="1" dirty="0">
                          <a:solidFill>
                            <a:schemeClr val="bg1"/>
                          </a:solidFill>
                          <a:latin typeface="Calibri" panose="020F0502020204030204" pitchFamily="34" charset="0"/>
                          <a:cs typeface="Calibri" panose="020F0502020204030204" pitchFamily="34" charset="0"/>
                        </a:rPr>
                        <a:t>Q37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12 months have you been repeatedly threatened, humiliated, or experienced hostile behaviors (bullied) from others in school?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6" name="TextBox 15">
            <a:extLst>
              <a:ext uri="{FF2B5EF4-FFF2-40B4-BE49-F238E27FC236}">
                <a16:creationId xmlns:a16="http://schemas.microsoft.com/office/drawing/2014/main" id="{311C07C6-A424-4DAA-B1AC-BB95634EDB2F}"/>
              </a:ext>
            </a:extLst>
          </p:cNvPr>
          <p:cNvSpPr txBox="1"/>
          <p:nvPr/>
        </p:nvSpPr>
        <p:spPr>
          <a:xfrm>
            <a:off x="320683" y="956334"/>
            <a:ext cx="5775316" cy="2262158"/>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being bullied are highest among 6</a:t>
            </a:r>
            <a:r>
              <a:rPr lang="en-US" sz="1400" baseline="30000" dirty="0">
                <a:solidFill>
                  <a:schemeClr val="accent1"/>
                </a:solidFill>
              </a:rPr>
              <a:t>th</a:t>
            </a:r>
            <a:r>
              <a:rPr lang="en-US" sz="1400" dirty="0">
                <a:solidFill>
                  <a:schemeClr val="accent1"/>
                </a:solidFill>
              </a:rPr>
              <a:t> and 8</a:t>
            </a:r>
            <a:r>
              <a:rPr lang="en-US" sz="1400" baseline="30000" dirty="0">
                <a:solidFill>
                  <a:schemeClr val="accent1"/>
                </a:solidFill>
              </a:rPr>
              <a:t>th </a:t>
            </a:r>
            <a:r>
              <a:rPr lang="en-US" sz="1400" dirty="0">
                <a:solidFill>
                  <a:schemeClr val="accent1"/>
                </a:solidFill>
              </a:rPr>
              <a:t>graders.</a:t>
            </a:r>
          </a:p>
          <a:p>
            <a:pPr marL="285750" indent="-285750">
              <a:spcAft>
                <a:spcPts val="600"/>
              </a:spcAft>
              <a:buFont typeface="Wingdings" panose="05000000000000000000" pitchFamily="2" charset="2"/>
              <a:buChar char="Ø"/>
            </a:pPr>
            <a:r>
              <a:rPr lang="en-US" sz="1400" dirty="0">
                <a:solidFill>
                  <a:schemeClr val="accent1"/>
                </a:solidFill>
              </a:rPr>
              <a:t>Furthermore, rates of bullying have increased among 6</a:t>
            </a:r>
            <a:r>
              <a:rPr lang="en-US" sz="1400" baseline="30000" dirty="0">
                <a:solidFill>
                  <a:schemeClr val="accent1"/>
                </a:solidFill>
              </a:rPr>
              <a:t>th</a:t>
            </a:r>
            <a:r>
              <a:rPr lang="en-US" sz="1400" dirty="0">
                <a:solidFill>
                  <a:schemeClr val="accent1"/>
                </a:solidFill>
              </a:rPr>
              <a:t> and 8</a:t>
            </a:r>
            <a:r>
              <a:rPr lang="en-US" sz="1400" baseline="30000" dirty="0">
                <a:solidFill>
                  <a:schemeClr val="accent1"/>
                </a:solidFill>
              </a:rPr>
              <a:t>th</a:t>
            </a:r>
            <a:r>
              <a:rPr lang="en-US" sz="1400" dirty="0">
                <a:solidFill>
                  <a:schemeClr val="accent1"/>
                </a:solidFill>
              </a:rPr>
              <a:t> graders between 2020 and 2024 and may be trending upwards among high school students.</a:t>
            </a:r>
          </a:p>
          <a:p>
            <a:pPr marL="285750" indent="-285750">
              <a:spcAft>
                <a:spcPts val="600"/>
              </a:spcAft>
              <a:buFont typeface="Wingdings" panose="05000000000000000000" pitchFamily="2" charset="2"/>
              <a:buChar char="Ø"/>
            </a:pPr>
            <a:r>
              <a:rPr lang="en-US" sz="1400" dirty="0">
                <a:solidFill>
                  <a:schemeClr val="accent1"/>
                </a:solidFill>
              </a:rPr>
              <a:t>In the aggregate sample, nearly a third of students who identify as transgender or non-binary report being bullied. </a:t>
            </a:r>
          </a:p>
          <a:p>
            <a:pPr marL="742950" lvl="1" indent="-285750">
              <a:spcAft>
                <a:spcPts val="600"/>
              </a:spcAft>
              <a:buFont typeface="Wingdings" panose="05000000000000000000" pitchFamily="2" charset="2"/>
              <a:buChar char="Ø"/>
            </a:pPr>
            <a:r>
              <a:rPr lang="en-US" sz="1400" dirty="0">
                <a:solidFill>
                  <a:schemeClr val="accent1"/>
                </a:solidFill>
              </a:rPr>
              <a:t>Students who identify as a race or ethnicity other than white or Asian American also report being bullied at a higher rate than their white or Asian American classmates.</a:t>
            </a:r>
          </a:p>
        </p:txBody>
      </p:sp>
      <p:grpSp>
        <p:nvGrpSpPr>
          <p:cNvPr id="4" name="Group 3">
            <a:extLst>
              <a:ext uri="{FF2B5EF4-FFF2-40B4-BE49-F238E27FC236}">
                <a16:creationId xmlns:a16="http://schemas.microsoft.com/office/drawing/2014/main" id="{BD9F7149-F883-8CB8-0D3E-2C09A638285B}"/>
              </a:ext>
            </a:extLst>
          </p:cNvPr>
          <p:cNvGrpSpPr/>
          <p:nvPr/>
        </p:nvGrpSpPr>
        <p:grpSpPr>
          <a:xfrm>
            <a:off x="6476555" y="956334"/>
            <a:ext cx="5490340" cy="5172901"/>
            <a:chOff x="6434567" y="933830"/>
            <a:chExt cx="5490340" cy="5172901"/>
          </a:xfrm>
        </p:grpSpPr>
        <p:sp>
          <p:nvSpPr>
            <p:cNvPr id="7" name="Rectangle: Rounded Corners 6">
              <a:extLst>
                <a:ext uri="{FF2B5EF4-FFF2-40B4-BE49-F238E27FC236}">
                  <a16:creationId xmlns:a16="http://schemas.microsoft.com/office/drawing/2014/main" id="{552A12DD-4FA4-584F-9B37-459A4F5CDDFB}"/>
                </a:ext>
              </a:extLst>
            </p:cNvPr>
            <p:cNvSpPr/>
            <p:nvPr/>
          </p:nvSpPr>
          <p:spPr>
            <a:xfrm>
              <a:off x="6434567" y="933830"/>
              <a:ext cx="5490337" cy="1129792"/>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Being Bullied</a:t>
              </a:r>
            </a:p>
            <a:p>
              <a:pPr lvl="0" algn="ctr">
                <a:spcAft>
                  <a:spcPts val="0"/>
                </a:spcAft>
              </a:pPr>
              <a:r>
                <a:rPr lang="en-US" dirty="0">
                  <a:latin typeface="Calibri" panose="020F0502020204030204" pitchFamily="34" charset="0"/>
                  <a:cs typeface="Calibri" panose="020F0502020204030204" pitchFamily="34" charset="0"/>
                </a:rPr>
                <a:t>(13% of the population)</a:t>
              </a:r>
              <a:endParaRPr lang="en-US" sz="1800" dirty="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73757FAB-47E7-2E1F-F7AA-9A76372C9DA3}"/>
                </a:ext>
              </a:extLst>
            </p:cNvPr>
            <p:cNvSpPr/>
            <p:nvPr/>
          </p:nvSpPr>
          <p:spPr>
            <a:xfrm>
              <a:off x="6434568" y="2133466"/>
              <a:ext cx="5490338" cy="1540351"/>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lvl="1"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33% of those who identify as Native Hawaiian or Pacific Islander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28% of those who identify as non-binary</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28% of those who identify as transgender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24% of those who identify as Middle Eastern American</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23% of those who identify as Black or African American</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46AE603-38A5-2159-A279-D2492A5B25A7}"/>
                </a:ext>
              </a:extLst>
            </p:cNvPr>
            <p:cNvSpPr/>
            <p:nvPr/>
          </p:nvSpPr>
          <p:spPr>
            <a:xfrm>
              <a:off x="6434569" y="3743661"/>
              <a:ext cx="5490338" cy="2363070"/>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are bullied at school are also more likely to: </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View pornography (50%)</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cyberbullied (40%)</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Feel depressed (36%), self-harm (30%), or consider suicide (20%)</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Be sexually harassed (30%)</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Send or receive sexual messages (27%)</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Bully (17%) or cyberbully others (12%)</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Drink alcohol (15%)</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Have </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sexual intercourse (15%)</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Use e-cigarettes (8%) or marijuana (9%)</a:t>
              </a:r>
            </a:p>
          </p:txBody>
        </p:sp>
      </p:grpSp>
      <p:pic>
        <p:nvPicPr>
          <p:cNvPr id="2" name="Picture 1">
            <a:extLst>
              <a:ext uri="{FF2B5EF4-FFF2-40B4-BE49-F238E27FC236}">
                <a16:creationId xmlns:a16="http://schemas.microsoft.com/office/drawing/2014/main" id="{3E794385-4BD0-DBAA-BD01-D8E96069CB9C}"/>
              </a:ext>
            </a:extLst>
          </p:cNvPr>
          <p:cNvPicPr>
            <a:picLocks noChangeAspect="1"/>
          </p:cNvPicPr>
          <p:nvPr/>
        </p:nvPicPr>
        <p:blipFill rotWithShape="1">
          <a:blip r:embed="rId2"/>
          <a:srcRect t="38339" b="4277"/>
          <a:stretch/>
        </p:blipFill>
        <p:spPr>
          <a:xfrm>
            <a:off x="427573" y="3248712"/>
            <a:ext cx="5653765" cy="1482680"/>
          </a:xfrm>
          <a:prstGeom prst="rect">
            <a:avLst/>
          </a:prstGeom>
        </p:spPr>
      </p:pic>
      <p:pic>
        <p:nvPicPr>
          <p:cNvPr id="5" name="Picture 4">
            <a:extLst>
              <a:ext uri="{FF2B5EF4-FFF2-40B4-BE49-F238E27FC236}">
                <a16:creationId xmlns:a16="http://schemas.microsoft.com/office/drawing/2014/main" id="{A60C85E8-BE4B-76FF-87A5-7680F80C2575}"/>
              </a:ext>
            </a:extLst>
          </p:cNvPr>
          <p:cNvPicPr>
            <a:picLocks noChangeAspect="1"/>
          </p:cNvPicPr>
          <p:nvPr/>
        </p:nvPicPr>
        <p:blipFill rotWithShape="1">
          <a:blip r:embed="rId3"/>
          <a:srcRect l="5700" t="50212" b="6620"/>
          <a:stretch/>
        </p:blipFill>
        <p:spPr>
          <a:xfrm>
            <a:off x="427572" y="5008228"/>
            <a:ext cx="5815783" cy="780176"/>
          </a:xfrm>
          <a:prstGeom prst="rect">
            <a:avLst/>
          </a:prstGeom>
        </p:spPr>
      </p:pic>
      <p:sp>
        <p:nvSpPr>
          <p:cNvPr id="3" name="Rectangle: Rounded Corners 2">
            <a:extLst>
              <a:ext uri="{FF2B5EF4-FFF2-40B4-BE49-F238E27FC236}">
                <a16:creationId xmlns:a16="http://schemas.microsoft.com/office/drawing/2014/main" id="{A40B57FC-C720-7402-A6B7-CA1809660EB6}"/>
              </a:ext>
            </a:extLst>
          </p:cNvPr>
          <p:cNvSpPr/>
          <p:nvPr/>
        </p:nvSpPr>
        <p:spPr>
          <a:xfrm>
            <a:off x="659877" y="5008227"/>
            <a:ext cx="1665963" cy="609014"/>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C4A1728-E190-2A90-4F21-86546B837DFA}"/>
              </a:ext>
            </a:extLst>
          </p:cNvPr>
          <p:cNvSpPr/>
          <p:nvPr/>
        </p:nvSpPr>
        <p:spPr>
          <a:xfrm>
            <a:off x="2502481" y="5008227"/>
            <a:ext cx="1665963" cy="609014"/>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355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3BF4577-E5B2-4744-804C-F008AA3EEC7E}"/>
              </a:ext>
            </a:extLst>
          </p:cNvPr>
          <p:cNvSpPr/>
          <p:nvPr/>
        </p:nvSpPr>
        <p:spPr>
          <a:xfrm>
            <a:off x="359882" y="3449997"/>
            <a:ext cx="5598117" cy="2566389"/>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4">
            <a:extLst>
              <a:ext uri="{FF2B5EF4-FFF2-40B4-BE49-F238E27FC236}">
                <a16:creationId xmlns:a16="http://schemas.microsoft.com/office/drawing/2014/main" id="{3748E48C-ED36-492C-8E42-7493963F6E82}"/>
              </a:ext>
            </a:extLst>
          </p:cNvPr>
          <p:cNvSpPr>
            <a:spLocks noGrp="1"/>
          </p:cNvSpPr>
          <p:nvPr>
            <p:ph type="title"/>
          </p:nvPr>
        </p:nvSpPr>
        <p:spPr/>
        <p:txBody>
          <a:bodyPr/>
          <a:lstStyle/>
          <a:p>
            <a:r>
              <a:rPr lang="en-US" dirty="0"/>
              <a:t>Bullying Others at School</a:t>
            </a:r>
          </a:p>
        </p:txBody>
      </p:sp>
      <p:sp>
        <p:nvSpPr>
          <p:cNvPr id="6" name="Slide Number Placeholder 5">
            <a:extLst>
              <a:ext uri="{FF2B5EF4-FFF2-40B4-BE49-F238E27FC236}">
                <a16:creationId xmlns:a16="http://schemas.microsoft.com/office/drawing/2014/main" id="{8A713F89-A512-4C1D-9F0A-76547C49B55E}"/>
              </a:ext>
            </a:extLst>
          </p:cNvPr>
          <p:cNvSpPr>
            <a:spLocks noGrp="1"/>
          </p:cNvSpPr>
          <p:nvPr>
            <p:ph type="sldNum" sz="quarter" idx="12"/>
          </p:nvPr>
        </p:nvSpPr>
        <p:spPr/>
        <p:txBody>
          <a:bodyPr/>
          <a:lstStyle/>
          <a:p>
            <a:r>
              <a:rPr lang="en-US"/>
              <a:t>Market Street Research | Page </a:t>
            </a:r>
            <a:fld id="{300ED257-06B6-4717-AB39-CFF5462A5EBE}" type="slidenum">
              <a:rPr lang="en-US" smtClean="0"/>
              <a:pPr/>
              <a:t>25</a:t>
            </a:fld>
            <a:endParaRPr lang="en-US" dirty="0"/>
          </a:p>
        </p:txBody>
      </p:sp>
      <p:graphicFrame>
        <p:nvGraphicFramePr>
          <p:cNvPr id="10" name="Table 9">
            <a:extLst>
              <a:ext uri="{FF2B5EF4-FFF2-40B4-BE49-F238E27FC236}">
                <a16:creationId xmlns:a16="http://schemas.microsoft.com/office/drawing/2014/main" id="{D3A5D2CA-4E76-44D1-A533-8AA427808EE1}"/>
              </a:ext>
            </a:extLst>
          </p:cNvPr>
          <p:cNvGraphicFramePr>
            <a:graphicFrameLocks noGrp="1"/>
          </p:cNvGraphicFramePr>
          <p:nvPr>
            <p:extLst>
              <p:ext uri="{D42A27DB-BD31-4B8C-83A1-F6EECF244321}">
                <p14:modId xmlns:p14="http://schemas.microsoft.com/office/powerpoint/2010/main" val="1213067677"/>
              </p:ext>
            </p:extLst>
          </p:nvPr>
        </p:nvGraphicFramePr>
        <p:xfrm>
          <a:off x="657490" y="6416992"/>
          <a:ext cx="8842341" cy="2438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1584202029"/>
                    </a:ext>
                  </a:extLst>
                </a:gridCol>
                <a:gridCol w="6513151">
                  <a:extLst>
                    <a:ext uri="{9D8B030D-6E8A-4147-A177-3AD203B41FA5}">
                      <a16:colId xmlns:a16="http://schemas.microsoft.com/office/drawing/2014/main" val="3969306999"/>
                    </a:ext>
                  </a:extLst>
                </a:gridCol>
                <a:gridCol w="515642">
                  <a:extLst>
                    <a:ext uri="{9D8B030D-6E8A-4147-A177-3AD203B41FA5}">
                      <a16:colId xmlns:a16="http://schemas.microsoft.com/office/drawing/2014/main" val="4006035080"/>
                    </a:ext>
                  </a:extLst>
                </a:gridCol>
                <a:gridCol w="461856">
                  <a:extLst>
                    <a:ext uri="{9D8B030D-6E8A-4147-A177-3AD203B41FA5}">
                      <a16:colId xmlns:a16="http://schemas.microsoft.com/office/drawing/2014/main" val="3630335788"/>
                    </a:ext>
                  </a:extLst>
                </a:gridCol>
                <a:gridCol w="453303">
                  <a:extLst>
                    <a:ext uri="{9D8B030D-6E8A-4147-A177-3AD203B41FA5}">
                      <a16:colId xmlns:a16="http://schemas.microsoft.com/office/drawing/2014/main" val="1555321573"/>
                    </a:ext>
                  </a:extLst>
                </a:gridCol>
                <a:gridCol w="495186">
                  <a:extLst>
                    <a:ext uri="{9D8B030D-6E8A-4147-A177-3AD203B41FA5}">
                      <a16:colId xmlns:a16="http://schemas.microsoft.com/office/drawing/2014/main" val="914780404"/>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12 months have YOU repeatedly threatened humiliated or harassed (bullied) someone in school?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2494523"/>
                  </a:ext>
                </a:extLst>
              </a:tr>
            </a:tbl>
          </a:graphicData>
        </a:graphic>
      </p:graphicFrame>
      <p:sp>
        <p:nvSpPr>
          <p:cNvPr id="22" name="TextBox 21">
            <a:extLst>
              <a:ext uri="{FF2B5EF4-FFF2-40B4-BE49-F238E27FC236}">
                <a16:creationId xmlns:a16="http://schemas.microsoft.com/office/drawing/2014/main" id="{7DBC47AE-F206-40BA-9FBD-742F688DCA35}"/>
              </a:ext>
            </a:extLst>
          </p:cNvPr>
          <p:cNvSpPr txBox="1"/>
          <p:nvPr/>
        </p:nvSpPr>
        <p:spPr>
          <a:xfrm>
            <a:off x="146892" y="930404"/>
            <a:ext cx="6194888" cy="2262158"/>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bullying others appear low across all grades. </a:t>
            </a:r>
          </a:p>
          <a:p>
            <a:pPr marL="285750" indent="-285750">
              <a:spcAft>
                <a:spcPts val="600"/>
              </a:spcAft>
              <a:buFont typeface="Wingdings" panose="05000000000000000000" pitchFamily="2" charset="2"/>
              <a:buChar char="Ø"/>
            </a:pPr>
            <a:r>
              <a:rPr lang="en-US" sz="1400" dirty="0">
                <a:solidFill>
                  <a:schemeClr val="accent1"/>
                </a:solidFill>
              </a:rPr>
              <a:t>Rates among 8</a:t>
            </a:r>
            <a:r>
              <a:rPr lang="en-US" sz="1400" baseline="30000" dirty="0">
                <a:solidFill>
                  <a:schemeClr val="accent1"/>
                </a:solidFill>
              </a:rPr>
              <a:t>th</a:t>
            </a:r>
            <a:r>
              <a:rPr lang="en-US" sz="1400" dirty="0">
                <a:solidFill>
                  <a:schemeClr val="accent1"/>
                </a:solidFill>
              </a:rPr>
              <a:t> grade and high school students are low and remain largely stable over time.</a:t>
            </a:r>
          </a:p>
          <a:p>
            <a:pPr marL="285750" indent="-285750">
              <a:spcAft>
                <a:spcPts val="600"/>
              </a:spcAft>
              <a:buFont typeface="Wingdings" panose="05000000000000000000" pitchFamily="2" charset="2"/>
              <a:buChar char="Ø"/>
            </a:pPr>
            <a:r>
              <a:rPr lang="en-US" sz="1400" dirty="0">
                <a:solidFill>
                  <a:schemeClr val="accent1"/>
                </a:solidFill>
              </a:rPr>
              <a:t>In the aggregate sample, a large proportion of those who bully others also report being bullied or cyberbullied by others, indicating that bullying and being bullied are often linked. </a:t>
            </a:r>
          </a:p>
          <a:p>
            <a:pPr marL="742950" lvl="1" indent="-285750">
              <a:spcAft>
                <a:spcPts val="600"/>
              </a:spcAft>
              <a:buFont typeface="Wingdings" panose="05000000000000000000" pitchFamily="2" charset="2"/>
              <a:buChar char="Ø"/>
            </a:pPr>
            <a:r>
              <a:rPr lang="en-US" sz="1400" dirty="0">
                <a:solidFill>
                  <a:schemeClr val="accent1"/>
                </a:solidFill>
              </a:rPr>
              <a:t>Furthermore, over half of those who bully others doubt that adults at school can help if they are being bullied or harassed, which may be leading them to “take matters into their own hands” so to speak.</a:t>
            </a:r>
          </a:p>
        </p:txBody>
      </p:sp>
      <p:grpSp>
        <p:nvGrpSpPr>
          <p:cNvPr id="2" name="Group 1">
            <a:extLst>
              <a:ext uri="{FF2B5EF4-FFF2-40B4-BE49-F238E27FC236}">
                <a16:creationId xmlns:a16="http://schemas.microsoft.com/office/drawing/2014/main" id="{6B46A5BA-2662-2926-6D1A-868DE2D0C4AA}"/>
              </a:ext>
            </a:extLst>
          </p:cNvPr>
          <p:cNvGrpSpPr/>
          <p:nvPr/>
        </p:nvGrpSpPr>
        <p:grpSpPr>
          <a:xfrm>
            <a:off x="6341779" y="2141126"/>
            <a:ext cx="5662704" cy="3973265"/>
            <a:chOff x="6434568" y="2133466"/>
            <a:chExt cx="5490339" cy="3973265"/>
          </a:xfrm>
          <a:solidFill>
            <a:schemeClr val="tx2"/>
          </a:solidFill>
        </p:grpSpPr>
        <p:sp>
          <p:nvSpPr>
            <p:cNvPr id="3" name="Rectangle: Rounded Corners 2">
              <a:extLst>
                <a:ext uri="{FF2B5EF4-FFF2-40B4-BE49-F238E27FC236}">
                  <a16:creationId xmlns:a16="http://schemas.microsoft.com/office/drawing/2014/main" id="{8D0BC54B-2808-5BB7-0095-A082C110C07A}"/>
                </a:ext>
              </a:extLst>
            </p:cNvPr>
            <p:cNvSpPr/>
            <p:nvPr/>
          </p:nvSpPr>
          <p:spPr>
            <a:xfrm>
              <a:off x="6434568" y="2133466"/>
              <a:ext cx="5490338" cy="1540351"/>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23</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of those who identify as Native Hawaiian or Pacific Islander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10% of those who identify as Middle Eastern American</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9% of those who identify as Black or African American</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9% of those who identify as American Indian or Alaska Native</a:t>
              </a:r>
            </a:p>
            <a:p>
              <a:pPr marL="285750" lvl="1"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9% of those who identify as transgender </a:t>
              </a:r>
            </a:p>
            <a:p>
              <a:pPr marL="285750" lvl="1"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 of those who identify as non-binary </a:t>
              </a:r>
            </a:p>
          </p:txBody>
        </p:sp>
        <p:sp>
          <p:nvSpPr>
            <p:cNvPr id="7" name="Rectangle: Rounded Corners 6">
              <a:extLst>
                <a:ext uri="{FF2B5EF4-FFF2-40B4-BE49-F238E27FC236}">
                  <a16:creationId xmlns:a16="http://schemas.microsoft.com/office/drawing/2014/main" id="{6397D9C9-2EA9-F6F0-6198-CE16CA9AC29C}"/>
                </a:ext>
              </a:extLst>
            </p:cNvPr>
            <p:cNvSpPr/>
            <p:nvPr/>
          </p:nvSpPr>
          <p:spPr>
            <a:xfrm>
              <a:off x="6434569" y="3743661"/>
              <a:ext cx="5490338" cy="2363070"/>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have bullied someone at school are also more likely to: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been bullied (73%) or cyberbullied (51%)</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View pornography (</a:t>
              </a:r>
              <a:r>
                <a:rPr lang="en-US" sz="1400" kern="0" dirty="0">
                  <a:solidFill>
                    <a:sysClr val="windowText" lastClr="000000"/>
                  </a:solidFill>
                  <a:latin typeface="Calibri" panose="020F0502020204030204" pitchFamily="34" charset="0"/>
                  <a:cs typeface="Calibri" panose="020F0502020204030204" pitchFamily="34" charset="0"/>
                </a:rPr>
                <a:t>59</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Don’t think adults at school can help if they are being bullied (56%)</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C</a:t>
              </a:r>
              <a:r>
                <a:rPr kumimoji="0" lang="en-US" sz="1400" b="0" i="0" u="none" strike="noStrike" kern="0" cap="none" spc="0" normalizeH="0" baseline="0" noProof="0" dirty="0" err="1">
                  <a:ln>
                    <a:noFill/>
                  </a:ln>
                  <a:solidFill>
                    <a:sysClr val="windowText" lastClr="000000"/>
                  </a:solidFill>
                  <a:effectLst/>
                  <a:uLnTx/>
                  <a:uFillTx/>
                  <a:latin typeface="Calibri" panose="020F0502020204030204" pitchFamily="34" charset="0"/>
                  <a:cs typeface="Calibri" panose="020F0502020204030204" pitchFamily="34" charset="0"/>
                </a:rPr>
                <a:t>yberbully</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others (42%)</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Send or receive sexual messages (</a:t>
              </a:r>
              <a:r>
                <a:rPr lang="en-US" sz="1400" kern="0" dirty="0">
                  <a:solidFill>
                    <a:sysClr val="windowText" lastClr="000000"/>
                  </a:solidFill>
                  <a:latin typeface="Calibri" panose="020F0502020204030204" pitchFamily="34" charset="0"/>
                  <a:cs typeface="Calibri" panose="020F0502020204030204" pitchFamily="34" charset="0"/>
                </a:rPr>
                <a:t>37</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Feel depressed (36%), self-harm (31%), or consider suicide (22%)</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Be sexually harassed (35%)</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Drink alcohol (29%)</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sexual intercourse (25%)</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Use e-cigarettes (17%) or marijuana (21%)</a:t>
              </a:r>
            </a:p>
          </p:txBody>
        </p:sp>
      </p:grpSp>
      <p:sp>
        <p:nvSpPr>
          <p:cNvPr id="8" name="Rectangle: Rounded Corners 7">
            <a:extLst>
              <a:ext uri="{FF2B5EF4-FFF2-40B4-BE49-F238E27FC236}">
                <a16:creationId xmlns:a16="http://schemas.microsoft.com/office/drawing/2014/main" id="{B1F5B02E-2CE0-99EF-BEB2-2F6D15F71F12}"/>
              </a:ext>
            </a:extLst>
          </p:cNvPr>
          <p:cNvSpPr/>
          <p:nvPr/>
        </p:nvSpPr>
        <p:spPr>
          <a:xfrm>
            <a:off x="6341779" y="906179"/>
            <a:ext cx="5662703" cy="1129792"/>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Bullying Others</a:t>
            </a:r>
          </a:p>
          <a:p>
            <a:pPr lvl="0" algn="ctr">
              <a:spcAft>
                <a:spcPts val="0"/>
              </a:spcAft>
            </a:pPr>
            <a:r>
              <a:rPr lang="en-US" dirty="0">
                <a:latin typeface="Calibri" panose="020F0502020204030204" pitchFamily="34" charset="0"/>
                <a:cs typeface="Calibri" panose="020F0502020204030204" pitchFamily="34" charset="0"/>
              </a:rPr>
              <a:t>(3% of the population)</a:t>
            </a:r>
            <a:endParaRPr lang="en-US" sz="1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EC9E90B-6575-1306-782A-C0B7A0ECC2D9}"/>
              </a:ext>
            </a:extLst>
          </p:cNvPr>
          <p:cNvPicPr>
            <a:picLocks noChangeAspect="1"/>
          </p:cNvPicPr>
          <p:nvPr/>
        </p:nvPicPr>
        <p:blipFill rotWithShape="1">
          <a:blip r:embed="rId2"/>
          <a:srcRect t="63264" b="1499"/>
          <a:stretch/>
        </p:blipFill>
        <p:spPr>
          <a:xfrm>
            <a:off x="343103" y="3564190"/>
            <a:ext cx="5598117" cy="1413746"/>
          </a:xfrm>
          <a:prstGeom prst="rect">
            <a:avLst/>
          </a:prstGeom>
        </p:spPr>
      </p:pic>
      <p:pic>
        <p:nvPicPr>
          <p:cNvPr id="5" name="Picture 4">
            <a:extLst>
              <a:ext uri="{FF2B5EF4-FFF2-40B4-BE49-F238E27FC236}">
                <a16:creationId xmlns:a16="http://schemas.microsoft.com/office/drawing/2014/main" id="{94DDC126-B9B4-B955-BB6F-A818FD6A4807}"/>
              </a:ext>
            </a:extLst>
          </p:cNvPr>
          <p:cNvPicPr>
            <a:picLocks noChangeAspect="1"/>
          </p:cNvPicPr>
          <p:nvPr/>
        </p:nvPicPr>
        <p:blipFill rotWithShape="1">
          <a:blip r:embed="rId3"/>
          <a:srcRect l="5829" t="64108" b="14180"/>
          <a:stretch/>
        </p:blipFill>
        <p:spPr>
          <a:xfrm>
            <a:off x="359882" y="5184994"/>
            <a:ext cx="5598117" cy="653744"/>
          </a:xfrm>
          <a:prstGeom prst="rect">
            <a:avLst/>
          </a:prstGeom>
        </p:spPr>
      </p:pic>
    </p:spTree>
    <p:extLst>
      <p:ext uri="{BB962C8B-B14F-4D97-AF65-F5344CB8AC3E}">
        <p14:creationId xmlns:p14="http://schemas.microsoft.com/office/powerpoint/2010/main" val="2422455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6FE49B-4186-49B0-8B0C-01581457B733}"/>
              </a:ext>
            </a:extLst>
          </p:cNvPr>
          <p:cNvSpPr/>
          <p:nvPr/>
        </p:nvSpPr>
        <p:spPr>
          <a:xfrm>
            <a:off x="6155025" y="2612249"/>
            <a:ext cx="5922672" cy="3112051"/>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Rounded Corners 13">
            <a:extLst>
              <a:ext uri="{FF2B5EF4-FFF2-40B4-BE49-F238E27FC236}">
                <a16:creationId xmlns:a16="http://schemas.microsoft.com/office/drawing/2014/main" id="{CE39F8AA-E45B-4967-A118-EB255790F3A4}"/>
              </a:ext>
            </a:extLst>
          </p:cNvPr>
          <p:cNvSpPr/>
          <p:nvPr/>
        </p:nvSpPr>
        <p:spPr>
          <a:xfrm>
            <a:off x="114303" y="2649697"/>
            <a:ext cx="5922673" cy="3112051"/>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5">
            <a:extLst>
              <a:ext uri="{FF2B5EF4-FFF2-40B4-BE49-F238E27FC236}">
                <a16:creationId xmlns:a16="http://schemas.microsoft.com/office/drawing/2014/main" id="{B9C3000D-4178-4C5B-AEF0-B012E9637D35}"/>
              </a:ext>
            </a:extLst>
          </p:cNvPr>
          <p:cNvSpPr>
            <a:spLocks noGrp="1"/>
          </p:cNvSpPr>
          <p:nvPr>
            <p:ph type="title"/>
          </p:nvPr>
        </p:nvSpPr>
        <p:spPr/>
        <p:txBody>
          <a:bodyPr>
            <a:normAutofit/>
          </a:bodyPr>
          <a:lstStyle/>
          <a:p>
            <a:r>
              <a:rPr lang="en-US" dirty="0">
                <a:solidFill>
                  <a:schemeClr val="accent2"/>
                </a:solidFill>
              </a:rPr>
              <a:t>Cyberbullying</a:t>
            </a:r>
          </a:p>
        </p:txBody>
      </p:sp>
      <p:sp>
        <p:nvSpPr>
          <p:cNvPr id="6" name="Slide Number Placeholder 5">
            <a:extLst>
              <a:ext uri="{FF2B5EF4-FFF2-40B4-BE49-F238E27FC236}">
                <a16:creationId xmlns:a16="http://schemas.microsoft.com/office/drawing/2014/main" id="{966D63F1-F01D-4D47-80E2-5D8311BB5F71}"/>
              </a:ext>
            </a:extLst>
          </p:cNvPr>
          <p:cNvSpPr>
            <a:spLocks noGrp="1"/>
          </p:cNvSpPr>
          <p:nvPr>
            <p:ph type="sldNum" sz="quarter" idx="12"/>
          </p:nvPr>
        </p:nvSpPr>
        <p:spPr/>
        <p:txBody>
          <a:bodyPr/>
          <a:lstStyle/>
          <a:p>
            <a:r>
              <a:rPr lang="en-US"/>
              <a:t>Market Street Research | Page </a:t>
            </a:r>
            <a:fld id="{300ED257-06B6-4717-AB39-CFF5462A5EBE}" type="slidenum">
              <a:rPr lang="en-US" smtClean="0"/>
              <a:pPr/>
              <a:t>26</a:t>
            </a:fld>
            <a:endParaRPr lang="en-US" dirty="0"/>
          </a:p>
        </p:txBody>
      </p:sp>
      <p:sp>
        <p:nvSpPr>
          <p:cNvPr id="16" name="TextBox 15">
            <a:extLst>
              <a:ext uri="{FF2B5EF4-FFF2-40B4-BE49-F238E27FC236}">
                <a16:creationId xmlns:a16="http://schemas.microsoft.com/office/drawing/2014/main" id="{152BA8AC-C6EC-4EF5-986B-715E0D8FB905}"/>
              </a:ext>
            </a:extLst>
          </p:cNvPr>
          <p:cNvSpPr txBox="1"/>
          <p:nvPr/>
        </p:nvSpPr>
        <p:spPr>
          <a:xfrm>
            <a:off x="146891" y="1133451"/>
            <a:ext cx="5949109" cy="1323439"/>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being cyberbullied are lower than rates of being bullied at school.</a:t>
            </a:r>
          </a:p>
          <a:p>
            <a:pPr marL="285750" indent="-285750">
              <a:spcAft>
                <a:spcPts val="600"/>
              </a:spcAft>
              <a:buFont typeface="Wingdings" panose="05000000000000000000" pitchFamily="2" charset="2"/>
              <a:buChar char="Ø"/>
            </a:pPr>
            <a:r>
              <a:rPr lang="en-US" sz="1400" dirty="0">
                <a:solidFill>
                  <a:schemeClr val="accent1"/>
                </a:solidFill>
              </a:rPr>
              <a:t>2 in 3 students (66%) who report being cyberbullied, also indicate that they are bullied at school. </a:t>
            </a:r>
          </a:p>
          <a:p>
            <a:pPr marL="285750" indent="-285750">
              <a:spcAft>
                <a:spcPts val="600"/>
              </a:spcAft>
              <a:buFont typeface="Wingdings" panose="05000000000000000000" pitchFamily="2" charset="2"/>
              <a:buChar char="Ø"/>
            </a:pPr>
            <a:r>
              <a:rPr lang="en-US" sz="1400" dirty="0">
                <a:solidFill>
                  <a:schemeClr val="accent1"/>
                </a:solidFill>
              </a:rPr>
              <a:t>Rates of cyber bullying remain somewhat low over time and may be trending down among 8</a:t>
            </a:r>
            <a:r>
              <a:rPr lang="en-US" sz="1400" baseline="30000" dirty="0">
                <a:solidFill>
                  <a:schemeClr val="accent1"/>
                </a:solidFill>
              </a:rPr>
              <a:t>th</a:t>
            </a:r>
            <a:r>
              <a:rPr lang="en-US" sz="1400" dirty="0">
                <a:solidFill>
                  <a:schemeClr val="accent1"/>
                </a:solidFill>
              </a:rPr>
              <a:t> grade students since 2022.  </a:t>
            </a:r>
          </a:p>
        </p:txBody>
      </p:sp>
      <p:graphicFrame>
        <p:nvGraphicFramePr>
          <p:cNvPr id="17" name="Table 16">
            <a:extLst>
              <a:ext uri="{FF2B5EF4-FFF2-40B4-BE49-F238E27FC236}">
                <a16:creationId xmlns:a16="http://schemas.microsoft.com/office/drawing/2014/main" id="{B3D32A5A-3A53-4DDF-B3FC-F233C515BA1C}"/>
              </a:ext>
            </a:extLst>
          </p:cNvPr>
          <p:cNvGraphicFramePr>
            <a:graphicFrameLocks noGrp="1"/>
          </p:cNvGraphicFramePr>
          <p:nvPr>
            <p:extLst>
              <p:ext uri="{D42A27DB-BD31-4B8C-83A1-F6EECF244321}">
                <p14:modId xmlns:p14="http://schemas.microsoft.com/office/powerpoint/2010/main" val="181778257"/>
              </p:ext>
            </p:extLst>
          </p:nvPr>
        </p:nvGraphicFramePr>
        <p:xfrm>
          <a:off x="659877" y="6217920"/>
          <a:ext cx="8842341" cy="64008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13151">
                  <a:extLst>
                    <a:ext uri="{9D8B030D-6E8A-4147-A177-3AD203B41FA5}">
                      <a16:colId xmlns:a16="http://schemas.microsoft.com/office/drawing/2014/main" val="168637558"/>
                    </a:ext>
                  </a:extLst>
                </a:gridCol>
                <a:gridCol w="515642">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67612">
                <a:tc>
                  <a:txBody>
                    <a:bodyPr/>
                    <a:lstStyle/>
                    <a:p>
                      <a:pPr algn="ctr"/>
                      <a:r>
                        <a:rPr lang="en-US" sz="1000" b="1" i="1" dirty="0">
                          <a:solidFill>
                            <a:schemeClr val="bg1"/>
                          </a:solidFill>
                          <a:latin typeface="Calibri" panose="020F0502020204030204" pitchFamily="34" charset="0"/>
                          <a:cs typeface="Calibri" panose="020F0502020204030204" pitchFamily="34" charset="0"/>
                        </a:rPr>
                        <a:t>Q39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12 months have you been repeatedly threatened humiliated or experienced hostile behaviors (bullied) from others electronically?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12 months have YOU repeatedly threatened humiliated or harassed (bullied) someone electronically?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sp>
        <p:nvSpPr>
          <p:cNvPr id="18" name="TextBox 17">
            <a:extLst>
              <a:ext uri="{FF2B5EF4-FFF2-40B4-BE49-F238E27FC236}">
                <a16:creationId xmlns:a16="http://schemas.microsoft.com/office/drawing/2014/main" id="{7D912FE9-BDCD-4D06-B4B5-F8FB85629DCD}"/>
              </a:ext>
            </a:extLst>
          </p:cNvPr>
          <p:cNvSpPr txBox="1"/>
          <p:nvPr/>
        </p:nvSpPr>
        <p:spPr>
          <a:xfrm>
            <a:off x="6298278" y="1133451"/>
            <a:ext cx="5776511" cy="1323439"/>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Very few students admit to cyberbullying others, and these rates have remained low over time. </a:t>
            </a:r>
          </a:p>
          <a:p>
            <a:pPr marL="285750" indent="-285750">
              <a:spcAft>
                <a:spcPts val="600"/>
              </a:spcAft>
              <a:buFont typeface="Wingdings" panose="05000000000000000000" pitchFamily="2" charset="2"/>
              <a:buChar char="Ø"/>
            </a:pPr>
            <a:r>
              <a:rPr lang="en-US" sz="1400" dirty="0">
                <a:solidFill>
                  <a:schemeClr val="accent1"/>
                </a:solidFill>
              </a:rPr>
              <a:t>Nearly half of students who cyberbully also bully others at school (49%). </a:t>
            </a:r>
          </a:p>
          <a:p>
            <a:pPr marL="285750" indent="-285750">
              <a:spcAft>
                <a:spcPts val="600"/>
              </a:spcAft>
              <a:buFont typeface="Wingdings" panose="05000000000000000000" pitchFamily="2" charset="2"/>
              <a:buChar char="Ø"/>
            </a:pPr>
            <a:r>
              <a:rPr lang="en-US" sz="1400" dirty="0">
                <a:solidFill>
                  <a:schemeClr val="accent1"/>
                </a:solidFill>
              </a:rPr>
              <a:t>2 in 5 students (40%) who cyberbully also have social media accounts their parents don’t know about. </a:t>
            </a:r>
          </a:p>
        </p:txBody>
      </p:sp>
      <p:pic>
        <p:nvPicPr>
          <p:cNvPr id="4" name="Picture 3">
            <a:extLst>
              <a:ext uri="{FF2B5EF4-FFF2-40B4-BE49-F238E27FC236}">
                <a16:creationId xmlns:a16="http://schemas.microsoft.com/office/drawing/2014/main" id="{1E0EDC3B-047E-3DFC-EB4B-0C168C14754B}"/>
              </a:ext>
            </a:extLst>
          </p:cNvPr>
          <p:cNvPicPr>
            <a:picLocks noChangeAspect="1"/>
          </p:cNvPicPr>
          <p:nvPr/>
        </p:nvPicPr>
        <p:blipFill rotWithShape="1">
          <a:blip r:embed="rId2"/>
          <a:srcRect t="37550" b="2422"/>
          <a:stretch/>
        </p:blipFill>
        <p:spPr>
          <a:xfrm>
            <a:off x="296573" y="2761665"/>
            <a:ext cx="5521649" cy="1516247"/>
          </a:xfrm>
          <a:prstGeom prst="rect">
            <a:avLst/>
          </a:prstGeom>
        </p:spPr>
      </p:pic>
      <p:pic>
        <p:nvPicPr>
          <p:cNvPr id="5" name="Picture 4">
            <a:extLst>
              <a:ext uri="{FF2B5EF4-FFF2-40B4-BE49-F238E27FC236}">
                <a16:creationId xmlns:a16="http://schemas.microsoft.com/office/drawing/2014/main" id="{8944C191-2FBE-84A1-9814-FBD2B8B06F6A}"/>
              </a:ext>
            </a:extLst>
          </p:cNvPr>
          <p:cNvPicPr>
            <a:picLocks noChangeAspect="1"/>
          </p:cNvPicPr>
          <p:nvPr/>
        </p:nvPicPr>
        <p:blipFill rotWithShape="1">
          <a:blip r:embed="rId3"/>
          <a:srcRect l="4827" t="56211" b="5309"/>
          <a:stretch/>
        </p:blipFill>
        <p:spPr>
          <a:xfrm>
            <a:off x="146890" y="4734084"/>
            <a:ext cx="5798471" cy="685204"/>
          </a:xfrm>
          <a:prstGeom prst="rect">
            <a:avLst/>
          </a:prstGeom>
        </p:spPr>
      </p:pic>
      <p:pic>
        <p:nvPicPr>
          <p:cNvPr id="8" name="Picture 7">
            <a:extLst>
              <a:ext uri="{FF2B5EF4-FFF2-40B4-BE49-F238E27FC236}">
                <a16:creationId xmlns:a16="http://schemas.microsoft.com/office/drawing/2014/main" id="{F48162B7-4E1F-20BD-B76B-5376F602AEEC}"/>
              </a:ext>
            </a:extLst>
          </p:cNvPr>
          <p:cNvPicPr>
            <a:picLocks noChangeAspect="1"/>
          </p:cNvPicPr>
          <p:nvPr/>
        </p:nvPicPr>
        <p:blipFill rotWithShape="1">
          <a:blip r:embed="rId4"/>
          <a:srcRect t="44083" b="3371"/>
          <a:stretch/>
        </p:blipFill>
        <p:spPr>
          <a:xfrm>
            <a:off x="6246640" y="2913062"/>
            <a:ext cx="5683781" cy="1364850"/>
          </a:xfrm>
          <a:prstGeom prst="rect">
            <a:avLst/>
          </a:prstGeom>
        </p:spPr>
      </p:pic>
      <p:pic>
        <p:nvPicPr>
          <p:cNvPr id="10" name="Picture 9">
            <a:extLst>
              <a:ext uri="{FF2B5EF4-FFF2-40B4-BE49-F238E27FC236}">
                <a16:creationId xmlns:a16="http://schemas.microsoft.com/office/drawing/2014/main" id="{50386716-F5F0-31B6-6A14-A66B5D35F316}"/>
              </a:ext>
            </a:extLst>
          </p:cNvPr>
          <p:cNvPicPr>
            <a:picLocks noChangeAspect="1"/>
          </p:cNvPicPr>
          <p:nvPr/>
        </p:nvPicPr>
        <p:blipFill rotWithShape="1">
          <a:blip r:embed="rId5"/>
          <a:srcRect l="6624" t="62371" b="13270"/>
          <a:stretch/>
        </p:blipFill>
        <p:spPr>
          <a:xfrm>
            <a:off x="6298277" y="4734084"/>
            <a:ext cx="5632143" cy="685204"/>
          </a:xfrm>
          <a:prstGeom prst="rect">
            <a:avLst/>
          </a:prstGeom>
        </p:spPr>
      </p:pic>
    </p:spTree>
    <p:extLst>
      <p:ext uri="{BB962C8B-B14F-4D97-AF65-F5344CB8AC3E}">
        <p14:creationId xmlns:p14="http://schemas.microsoft.com/office/powerpoint/2010/main" val="2247086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2521222-F6DF-4B7C-83C0-F90C95F9C35C}"/>
              </a:ext>
            </a:extLst>
          </p:cNvPr>
          <p:cNvSpPr/>
          <p:nvPr/>
        </p:nvSpPr>
        <p:spPr>
          <a:xfrm>
            <a:off x="6388138" y="2685163"/>
            <a:ext cx="5291548" cy="3363208"/>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Rounded Corners 10">
            <a:extLst>
              <a:ext uri="{FF2B5EF4-FFF2-40B4-BE49-F238E27FC236}">
                <a16:creationId xmlns:a16="http://schemas.microsoft.com/office/drawing/2014/main" id="{B92BD8AC-BF7F-4BC5-AE5D-F28E26879EC5}"/>
              </a:ext>
            </a:extLst>
          </p:cNvPr>
          <p:cNvSpPr/>
          <p:nvPr/>
        </p:nvSpPr>
        <p:spPr>
          <a:xfrm>
            <a:off x="489977" y="2704804"/>
            <a:ext cx="5291548" cy="3343567"/>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itle 5">
            <a:extLst>
              <a:ext uri="{FF2B5EF4-FFF2-40B4-BE49-F238E27FC236}">
                <a16:creationId xmlns:a16="http://schemas.microsoft.com/office/drawing/2014/main" id="{D767A255-1B16-48B3-8813-AF5508D99AE0}"/>
              </a:ext>
            </a:extLst>
          </p:cNvPr>
          <p:cNvSpPr>
            <a:spLocks noGrp="1"/>
          </p:cNvSpPr>
          <p:nvPr>
            <p:ph type="title"/>
          </p:nvPr>
        </p:nvSpPr>
        <p:spPr/>
        <p:txBody>
          <a:bodyPr>
            <a:normAutofit/>
          </a:bodyPr>
          <a:lstStyle/>
          <a:p>
            <a:r>
              <a:rPr lang="en-US" dirty="0">
                <a:solidFill>
                  <a:schemeClr val="accent2"/>
                </a:solidFill>
              </a:rPr>
              <a:t>Coping with Bullying</a:t>
            </a:r>
          </a:p>
        </p:txBody>
      </p:sp>
      <p:sp>
        <p:nvSpPr>
          <p:cNvPr id="6" name="Slide Number Placeholder 5">
            <a:extLst>
              <a:ext uri="{FF2B5EF4-FFF2-40B4-BE49-F238E27FC236}">
                <a16:creationId xmlns:a16="http://schemas.microsoft.com/office/drawing/2014/main" id="{CB6FFBDD-39AF-4B8D-AD95-CC2DE93D7507}"/>
              </a:ext>
            </a:extLst>
          </p:cNvPr>
          <p:cNvSpPr>
            <a:spLocks noGrp="1"/>
          </p:cNvSpPr>
          <p:nvPr>
            <p:ph type="sldNum" sz="quarter" idx="12"/>
          </p:nvPr>
        </p:nvSpPr>
        <p:spPr/>
        <p:txBody>
          <a:bodyPr/>
          <a:lstStyle/>
          <a:p>
            <a:r>
              <a:rPr lang="en-US"/>
              <a:t>Market Street Research | Page </a:t>
            </a:r>
            <a:fld id="{300ED257-06B6-4717-AB39-CFF5462A5EBE}" type="slidenum">
              <a:rPr lang="en-US" smtClean="0"/>
              <a:pPr/>
              <a:t>27</a:t>
            </a:fld>
            <a:endParaRPr lang="en-US" dirty="0"/>
          </a:p>
        </p:txBody>
      </p:sp>
      <p:sp>
        <p:nvSpPr>
          <p:cNvPr id="14" name="TextBox 13">
            <a:extLst>
              <a:ext uri="{FF2B5EF4-FFF2-40B4-BE49-F238E27FC236}">
                <a16:creationId xmlns:a16="http://schemas.microsoft.com/office/drawing/2014/main" id="{A43E6248-EE4B-46C5-8B31-C87D066FFFE5}"/>
              </a:ext>
            </a:extLst>
          </p:cNvPr>
          <p:cNvSpPr txBox="1"/>
          <p:nvPr/>
        </p:nvSpPr>
        <p:spPr>
          <a:xfrm>
            <a:off x="350066" y="1251214"/>
            <a:ext cx="5521645" cy="103105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Confidence in adults and teachers at school appears highest among 9th graders.</a:t>
            </a:r>
          </a:p>
          <a:p>
            <a:pPr marL="285750" indent="-285750">
              <a:spcAft>
                <a:spcPts val="600"/>
              </a:spcAft>
              <a:buFont typeface="Wingdings" panose="05000000000000000000" pitchFamily="2" charset="2"/>
              <a:buChar char="Ø"/>
            </a:pPr>
            <a:r>
              <a:rPr lang="en-US" sz="1400" dirty="0">
                <a:solidFill>
                  <a:schemeClr val="accent1"/>
                </a:solidFill>
              </a:rPr>
              <a:t>Confidence in adults at school appears to be trending up among all grades. </a:t>
            </a:r>
          </a:p>
        </p:txBody>
      </p:sp>
      <p:sp>
        <p:nvSpPr>
          <p:cNvPr id="15" name="TextBox 14">
            <a:extLst>
              <a:ext uri="{FF2B5EF4-FFF2-40B4-BE49-F238E27FC236}">
                <a16:creationId xmlns:a16="http://schemas.microsoft.com/office/drawing/2014/main" id="{1770388A-8019-405B-8B6C-AC99118BF8E0}"/>
              </a:ext>
            </a:extLst>
          </p:cNvPr>
          <p:cNvSpPr txBox="1"/>
          <p:nvPr/>
        </p:nvSpPr>
        <p:spPr>
          <a:xfrm>
            <a:off x="6443251" y="1251214"/>
            <a:ext cx="5291549" cy="103105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trying to help others who are being bullied or harassed appear highest in younger grades.  </a:t>
            </a:r>
          </a:p>
          <a:p>
            <a:pPr marL="285750" indent="-285750">
              <a:spcAft>
                <a:spcPts val="600"/>
              </a:spcAft>
              <a:buFont typeface="Wingdings" panose="05000000000000000000" pitchFamily="2" charset="2"/>
              <a:buChar char="Ø"/>
            </a:pPr>
            <a:r>
              <a:rPr lang="en-US" sz="1400" dirty="0">
                <a:solidFill>
                  <a:schemeClr val="accent1"/>
                </a:solidFill>
              </a:rPr>
              <a:t>Compared to 2022, rates of trying to help others who are being bullied remained mostly stable.  </a:t>
            </a:r>
          </a:p>
        </p:txBody>
      </p:sp>
      <p:graphicFrame>
        <p:nvGraphicFramePr>
          <p:cNvPr id="16" name="Table 15">
            <a:extLst>
              <a:ext uri="{FF2B5EF4-FFF2-40B4-BE49-F238E27FC236}">
                <a16:creationId xmlns:a16="http://schemas.microsoft.com/office/drawing/2014/main" id="{AFA9FAE4-5AB3-4CA9-A0F7-A9ADAED50CD0}"/>
              </a:ext>
            </a:extLst>
          </p:cNvPr>
          <p:cNvGraphicFramePr>
            <a:graphicFrameLocks noGrp="1"/>
          </p:cNvGraphicFramePr>
          <p:nvPr>
            <p:extLst>
              <p:ext uri="{D42A27DB-BD31-4B8C-83A1-F6EECF244321}">
                <p14:modId xmlns:p14="http://schemas.microsoft.com/office/powerpoint/2010/main" val="143839186"/>
              </p:ext>
            </p:extLst>
          </p:nvPr>
        </p:nvGraphicFramePr>
        <p:xfrm>
          <a:off x="659877" y="6295072"/>
          <a:ext cx="8842341" cy="48768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13151">
                  <a:extLst>
                    <a:ext uri="{9D8B030D-6E8A-4147-A177-3AD203B41FA5}">
                      <a16:colId xmlns:a16="http://schemas.microsoft.com/office/drawing/2014/main" val="168637558"/>
                    </a:ext>
                  </a:extLst>
                </a:gridCol>
                <a:gridCol w="515642">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67612">
                <a:tc>
                  <a:txBody>
                    <a:bodyPr/>
                    <a:lstStyle/>
                    <a:p>
                      <a:pPr algn="ctr"/>
                      <a:r>
                        <a:rPr lang="en-US" sz="1000" b="1" i="1" dirty="0">
                          <a:solidFill>
                            <a:schemeClr val="bg1"/>
                          </a:solidFill>
                          <a:latin typeface="Calibri" panose="020F0502020204030204" pitchFamily="34" charset="0"/>
                          <a:cs typeface="Calibri" panose="020F0502020204030204" pitchFamily="34" charset="0"/>
                        </a:rPr>
                        <a:t>Q34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If I am being bullied or harassed, I am confident adults at school can help 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I usually try to help other students who are being bullied or harassed.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pic>
        <p:nvPicPr>
          <p:cNvPr id="3" name="Picture 2">
            <a:extLst>
              <a:ext uri="{FF2B5EF4-FFF2-40B4-BE49-F238E27FC236}">
                <a16:creationId xmlns:a16="http://schemas.microsoft.com/office/drawing/2014/main" id="{328F4787-88B6-DB8B-802A-4326F0302EAF}"/>
              </a:ext>
            </a:extLst>
          </p:cNvPr>
          <p:cNvPicPr>
            <a:picLocks noChangeAspect="1"/>
          </p:cNvPicPr>
          <p:nvPr/>
        </p:nvPicPr>
        <p:blipFill rotWithShape="1">
          <a:blip r:embed="rId2"/>
          <a:srcRect t="16023" b="7762"/>
          <a:stretch/>
        </p:blipFill>
        <p:spPr>
          <a:xfrm>
            <a:off x="576221" y="2704804"/>
            <a:ext cx="5044403" cy="2009810"/>
          </a:xfrm>
          <a:prstGeom prst="rect">
            <a:avLst/>
          </a:prstGeom>
        </p:spPr>
      </p:pic>
      <p:pic>
        <p:nvPicPr>
          <p:cNvPr id="5" name="Picture 4">
            <a:extLst>
              <a:ext uri="{FF2B5EF4-FFF2-40B4-BE49-F238E27FC236}">
                <a16:creationId xmlns:a16="http://schemas.microsoft.com/office/drawing/2014/main" id="{8F705844-D143-AEC7-2546-8292C2DD9319}"/>
              </a:ext>
            </a:extLst>
          </p:cNvPr>
          <p:cNvPicPr>
            <a:picLocks noChangeAspect="1"/>
          </p:cNvPicPr>
          <p:nvPr/>
        </p:nvPicPr>
        <p:blipFill rotWithShape="1">
          <a:blip r:embed="rId3"/>
          <a:srcRect l="4672" t="26727" r="675" b="7584"/>
          <a:stretch/>
        </p:blipFill>
        <p:spPr>
          <a:xfrm>
            <a:off x="611973" y="4714614"/>
            <a:ext cx="5008651" cy="1333758"/>
          </a:xfrm>
          <a:prstGeom prst="rect">
            <a:avLst/>
          </a:prstGeom>
        </p:spPr>
      </p:pic>
      <p:pic>
        <p:nvPicPr>
          <p:cNvPr id="7" name="Picture 6">
            <a:extLst>
              <a:ext uri="{FF2B5EF4-FFF2-40B4-BE49-F238E27FC236}">
                <a16:creationId xmlns:a16="http://schemas.microsoft.com/office/drawing/2014/main" id="{4A522543-52BB-46F3-B319-DC3AC28EF54B}"/>
              </a:ext>
            </a:extLst>
          </p:cNvPr>
          <p:cNvPicPr>
            <a:picLocks noChangeAspect="1"/>
          </p:cNvPicPr>
          <p:nvPr/>
        </p:nvPicPr>
        <p:blipFill rotWithShape="1">
          <a:blip r:embed="rId4"/>
          <a:srcRect t="5857" b="6340"/>
          <a:stretch/>
        </p:blipFill>
        <p:spPr>
          <a:xfrm>
            <a:off x="6677238" y="2685163"/>
            <a:ext cx="4823573" cy="2217597"/>
          </a:xfrm>
          <a:prstGeom prst="rect">
            <a:avLst/>
          </a:prstGeom>
        </p:spPr>
      </p:pic>
      <p:pic>
        <p:nvPicPr>
          <p:cNvPr id="8" name="Picture 7">
            <a:extLst>
              <a:ext uri="{FF2B5EF4-FFF2-40B4-BE49-F238E27FC236}">
                <a16:creationId xmlns:a16="http://schemas.microsoft.com/office/drawing/2014/main" id="{1018B3BE-3FBE-6F0E-A778-E04F199800B3}"/>
              </a:ext>
            </a:extLst>
          </p:cNvPr>
          <p:cNvPicPr>
            <a:picLocks noChangeAspect="1"/>
          </p:cNvPicPr>
          <p:nvPr/>
        </p:nvPicPr>
        <p:blipFill rotWithShape="1">
          <a:blip r:embed="rId5"/>
          <a:srcRect l="5790" t="8215" b="8215"/>
          <a:stretch/>
        </p:blipFill>
        <p:spPr>
          <a:xfrm>
            <a:off x="6677238" y="4714614"/>
            <a:ext cx="4704114" cy="1333757"/>
          </a:xfrm>
          <a:prstGeom prst="rect">
            <a:avLst/>
          </a:prstGeom>
        </p:spPr>
      </p:pic>
    </p:spTree>
    <p:extLst>
      <p:ext uri="{BB962C8B-B14F-4D97-AF65-F5344CB8AC3E}">
        <p14:creationId xmlns:p14="http://schemas.microsoft.com/office/powerpoint/2010/main" val="673080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3BF4577-E5B2-4744-804C-F008AA3EEC7E}"/>
              </a:ext>
            </a:extLst>
          </p:cNvPr>
          <p:cNvSpPr/>
          <p:nvPr/>
        </p:nvSpPr>
        <p:spPr>
          <a:xfrm>
            <a:off x="277273" y="2781121"/>
            <a:ext cx="5598117" cy="3325611"/>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4">
            <a:extLst>
              <a:ext uri="{FF2B5EF4-FFF2-40B4-BE49-F238E27FC236}">
                <a16:creationId xmlns:a16="http://schemas.microsoft.com/office/drawing/2014/main" id="{3748E48C-ED36-492C-8E42-7493963F6E82}"/>
              </a:ext>
            </a:extLst>
          </p:cNvPr>
          <p:cNvSpPr>
            <a:spLocks noGrp="1"/>
          </p:cNvSpPr>
          <p:nvPr>
            <p:ph type="title"/>
          </p:nvPr>
        </p:nvSpPr>
        <p:spPr/>
        <p:txBody>
          <a:bodyPr/>
          <a:lstStyle/>
          <a:p>
            <a:r>
              <a:rPr lang="en-US" dirty="0"/>
              <a:t>Handling Stressful Events</a:t>
            </a:r>
          </a:p>
        </p:txBody>
      </p:sp>
      <p:sp>
        <p:nvSpPr>
          <p:cNvPr id="6" name="Slide Number Placeholder 5">
            <a:extLst>
              <a:ext uri="{FF2B5EF4-FFF2-40B4-BE49-F238E27FC236}">
                <a16:creationId xmlns:a16="http://schemas.microsoft.com/office/drawing/2014/main" id="{8A713F89-A512-4C1D-9F0A-76547C49B55E}"/>
              </a:ext>
            </a:extLst>
          </p:cNvPr>
          <p:cNvSpPr>
            <a:spLocks noGrp="1"/>
          </p:cNvSpPr>
          <p:nvPr>
            <p:ph type="sldNum" sz="quarter" idx="12"/>
          </p:nvPr>
        </p:nvSpPr>
        <p:spPr/>
        <p:txBody>
          <a:bodyPr/>
          <a:lstStyle/>
          <a:p>
            <a:r>
              <a:rPr lang="en-US"/>
              <a:t>Market Street Research | Page </a:t>
            </a:r>
            <a:fld id="{300ED257-06B6-4717-AB39-CFF5462A5EBE}" type="slidenum">
              <a:rPr lang="en-US" smtClean="0"/>
              <a:pPr/>
              <a:t>28</a:t>
            </a:fld>
            <a:endParaRPr lang="en-US" dirty="0"/>
          </a:p>
        </p:txBody>
      </p:sp>
      <p:graphicFrame>
        <p:nvGraphicFramePr>
          <p:cNvPr id="10" name="Table 9">
            <a:extLst>
              <a:ext uri="{FF2B5EF4-FFF2-40B4-BE49-F238E27FC236}">
                <a16:creationId xmlns:a16="http://schemas.microsoft.com/office/drawing/2014/main" id="{D3A5D2CA-4E76-44D1-A533-8AA427808EE1}"/>
              </a:ext>
            </a:extLst>
          </p:cNvPr>
          <p:cNvGraphicFramePr>
            <a:graphicFrameLocks noGrp="1"/>
          </p:cNvGraphicFramePr>
          <p:nvPr>
            <p:extLst>
              <p:ext uri="{D42A27DB-BD31-4B8C-83A1-F6EECF244321}">
                <p14:modId xmlns:p14="http://schemas.microsoft.com/office/powerpoint/2010/main" val="965819526"/>
              </p:ext>
            </p:extLst>
          </p:nvPr>
        </p:nvGraphicFramePr>
        <p:xfrm>
          <a:off x="657490" y="6416992"/>
          <a:ext cx="8842341" cy="2438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1584202029"/>
                    </a:ext>
                  </a:extLst>
                </a:gridCol>
                <a:gridCol w="6513151">
                  <a:extLst>
                    <a:ext uri="{9D8B030D-6E8A-4147-A177-3AD203B41FA5}">
                      <a16:colId xmlns:a16="http://schemas.microsoft.com/office/drawing/2014/main" val="3969306999"/>
                    </a:ext>
                  </a:extLst>
                </a:gridCol>
                <a:gridCol w="515642">
                  <a:extLst>
                    <a:ext uri="{9D8B030D-6E8A-4147-A177-3AD203B41FA5}">
                      <a16:colId xmlns:a16="http://schemas.microsoft.com/office/drawing/2014/main" val="4006035080"/>
                    </a:ext>
                  </a:extLst>
                </a:gridCol>
                <a:gridCol w="461856">
                  <a:extLst>
                    <a:ext uri="{9D8B030D-6E8A-4147-A177-3AD203B41FA5}">
                      <a16:colId xmlns:a16="http://schemas.microsoft.com/office/drawing/2014/main" val="3630335788"/>
                    </a:ext>
                  </a:extLst>
                </a:gridCol>
                <a:gridCol w="453303">
                  <a:extLst>
                    <a:ext uri="{9D8B030D-6E8A-4147-A177-3AD203B41FA5}">
                      <a16:colId xmlns:a16="http://schemas.microsoft.com/office/drawing/2014/main" val="1555321573"/>
                    </a:ext>
                  </a:extLst>
                </a:gridCol>
                <a:gridCol w="495186">
                  <a:extLst>
                    <a:ext uri="{9D8B030D-6E8A-4147-A177-3AD203B41FA5}">
                      <a16:colId xmlns:a16="http://schemas.microsoft.com/office/drawing/2014/main" val="914780404"/>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I have a hard time making it through stressful events.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2494523"/>
                  </a:ext>
                </a:extLst>
              </a:tr>
            </a:tbl>
          </a:graphicData>
        </a:graphic>
      </p:graphicFrame>
      <p:sp>
        <p:nvSpPr>
          <p:cNvPr id="22" name="TextBox 21">
            <a:extLst>
              <a:ext uri="{FF2B5EF4-FFF2-40B4-BE49-F238E27FC236}">
                <a16:creationId xmlns:a16="http://schemas.microsoft.com/office/drawing/2014/main" id="{7DBC47AE-F206-40BA-9FBD-742F688DCA35}"/>
              </a:ext>
            </a:extLst>
          </p:cNvPr>
          <p:cNvSpPr txBox="1"/>
          <p:nvPr/>
        </p:nvSpPr>
        <p:spPr>
          <a:xfrm>
            <a:off x="212104" y="1181650"/>
            <a:ext cx="5728454" cy="1246495"/>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Students are relatively evenly split on whether they agree, disagree, or feel neutral regarding the statement “I have a hard time making it through stressful events.”  </a:t>
            </a:r>
          </a:p>
          <a:p>
            <a:pPr marL="285750" indent="-285750">
              <a:spcAft>
                <a:spcPts val="600"/>
              </a:spcAft>
              <a:buFont typeface="Wingdings" panose="05000000000000000000" pitchFamily="2" charset="2"/>
              <a:buChar char="Ø"/>
            </a:pPr>
            <a:r>
              <a:rPr lang="en-US" sz="1400" dirty="0">
                <a:solidFill>
                  <a:schemeClr val="accent1"/>
                </a:solidFill>
              </a:rPr>
              <a:t>Rates of agreement among high school students decreased between 2022 and 2024.</a:t>
            </a:r>
          </a:p>
        </p:txBody>
      </p:sp>
      <p:grpSp>
        <p:nvGrpSpPr>
          <p:cNvPr id="2" name="Group 1">
            <a:extLst>
              <a:ext uri="{FF2B5EF4-FFF2-40B4-BE49-F238E27FC236}">
                <a16:creationId xmlns:a16="http://schemas.microsoft.com/office/drawing/2014/main" id="{669BE4E7-F463-0E18-1483-A1E70B272053}"/>
              </a:ext>
            </a:extLst>
          </p:cNvPr>
          <p:cNvGrpSpPr/>
          <p:nvPr/>
        </p:nvGrpSpPr>
        <p:grpSpPr>
          <a:xfrm>
            <a:off x="6244461" y="2088952"/>
            <a:ext cx="5670266" cy="4017779"/>
            <a:chOff x="6434568" y="2133466"/>
            <a:chExt cx="5490339" cy="3973265"/>
          </a:xfrm>
          <a:solidFill>
            <a:schemeClr val="tx2"/>
          </a:solidFill>
        </p:grpSpPr>
        <p:sp>
          <p:nvSpPr>
            <p:cNvPr id="8" name="Rectangle: Rounded Corners 7">
              <a:extLst>
                <a:ext uri="{FF2B5EF4-FFF2-40B4-BE49-F238E27FC236}">
                  <a16:creationId xmlns:a16="http://schemas.microsoft.com/office/drawing/2014/main" id="{225A7506-A5E6-FCC0-A030-412BD659D491}"/>
                </a:ext>
              </a:extLst>
            </p:cNvPr>
            <p:cNvSpPr/>
            <p:nvPr/>
          </p:nvSpPr>
          <p:spPr>
            <a:xfrm>
              <a:off x="6434568" y="2133466"/>
              <a:ext cx="5490338" cy="1540351"/>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53% of those who identify as non-binary </a:t>
              </a:r>
            </a:p>
            <a:p>
              <a:pPr marL="285750" lvl="1"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50% of those who identify as non-heterosexual </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49% of those who identify as transgender or are not sure if they identify as transgender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37% of those who identify as female</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35</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of those who identify as Hispanic or Latino/Latina/Latinx/Latine</a:t>
              </a:r>
            </a:p>
          </p:txBody>
        </p:sp>
        <p:sp>
          <p:nvSpPr>
            <p:cNvPr id="16" name="Rectangle: Rounded Corners 15">
              <a:extLst>
                <a:ext uri="{FF2B5EF4-FFF2-40B4-BE49-F238E27FC236}">
                  <a16:creationId xmlns:a16="http://schemas.microsoft.com/office/drawing/2014/main" id="{EC1E2446-C179-026B-1E69-7BD7C211F988}"/>
                </a:ext>
              </a:extLst>
            </p:cNvPr>
            <p:cNvSpPr/>
            <p:nvPr/>
          </p:nvSpPr>
          <p:spPr>
            <a:xfrm>
              <a:off x="6434569" y="3743661"/>
              <a:ext cx="5490338" cy="2363070"/>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have a hard time navigating stress are also more likely to: </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Feel somewhat or very high stress from school workload (73%)</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Get 6 hours of sleep or less (42%)</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Feel somewhat or very high stress from pressures at home (39%)</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Feel depressed (28%), self-harm (20%), or consider suicide (12%)</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Be bullied </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(19%)</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Experience a risky/unwanted situation due to information they shared electronically (17%)</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Engage in unhealthy dieting </a:t>
              </a:r>
              <a:r>
                <a:rPr lang="en-US" sz="1400" kern="0" dirty="0">
                  <a:solidFill>
                    <a:sysClr val="windowText" lastClr="000000"/>
                  </a:solidFill>
                  <a:latin typeface="Calibri" panose="020F0502020204030204" pitchFamily="34" charset="0"/>
                  <a:cs typeface="Calibri" panose="020F0502020204030204" pitchFamily="34" charset="0"/>
                </a:rPr>
                <a:t>(13%)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Experience sexual assault (10%)</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Not feel safe at school (8%) </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7" name="Rectangle: Rounded Corners 16">
            <a:extLst>
              <a:ext uri="{FF2B5EF4-FFF2-40B4-BE49-F238E27FC236}">
                <a16:creationId xmlns:a16="http://schemas.microsoft.com/office/drawing/2014/main" id="{FB6FE060-DDA9-98E9-DE35-55C7FD9F731D}"/>
              </a:ext>
            </a:extLst>
          </p:cNvPr>
          <p:cNvSpPr/>
          <p:nvPr/>
        </p:nvSpPr>
        <p:spPr>
          <a:xfrm>
            <a:off x="6244461" y="898519"/>
            <a:ext cx="5670265" cy="1129792"/>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Having a Hard Time Making it Through Stressful Events</a:t>
            </a:r>
          </a:p>
          <a:p>
            <a:pPr lvl="0" algn="ctr">
              <a:spcAft>
                <a:spcPts val="0"/>
              </a:spcAft>
            </a:pPr>
            <a:r>
              <a:rPr lang="en-US" dirty="0">
                <a:latin typeface="Calibri" panose="020F0502020204030204" pitchFamily="34" charset="0"/>
                <a:cs typeface="Calibri" panose="020F0502020204030204" pitchFamily="34" charset="0"/>
              </a:rPr>
              <a:t>(31% of the population)</a:t>
            </a:r>
            <a:endParaRPr lang="en-US" sz="18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29A9286-3318-AA6E-B7B3-33B62D6C9927}"/>
              </a:ext>
            </a:extLst>
          </p:cNvPr>
          <p:cNvPicPr>
            <a:picLocks noChangeAspect="1"/>
          </p:cNvPicPr>
          <p:nvPr/>
        </p:nvPicPr>
        <p:blipFill rotWithShape="1">
          <a:blip r:embed="rId2"/>
          <a:srcRect l="4740" b="9569"/>
          <a:stretch/>
        </p:blipFill>
        <p:spPr>
          <a:xfrm>
            <a:off x="277273" y="2781121"/>
            <a:ext cx="5572892" cy="2050938"/>
          </a:xfrm>
          <a:prstGeom prst="rect">
            <a:avLst/>
          </a:prstGeom>
        </p:spPr>
      </p:pic>
      <p:pic>
        <p:nvPicPr>
          <p:cNvPr id="4" name="Picture 3">
            <a:extLst>
              <a:ext uri="{FF2B5EF4-FFF2-40B4-BE49-F238E27FC236}">
                <a16:creationId xmlns:a16="http://schemas.microsoft.com/office/drawing/2014/main" id="{251349F2-6426-548B-053D-2EC38191FAE3}"/>
              </a:ext>
            </a:extLst>
          </p:cNvPr>
          <p:cNvPicPr>
            <a:picLocks noChangeAspect="1"/>
          </p:cNvPicPr>
          <p:nvPr/>
        </p:nvPicPr>
        <p:blipFill rotWithShape="1">
          <a:blip r:embed="rId3"/>
          <a:srcRect l="4651" t="17118" b="8201"/>
          <a:stretch/>
        </p:blipFill>
        <p:spPr>
          <a:xfrm>
            <a:off x="763398" y="4832059"/>
            <a:ext cx="4555222" cy="1335315"/>
          </a:xfrm>
          <a:prstGeom prst="rect">
            <a:avLst/>
          </a:prstGeom>
        </p:spPr>
      </p:pic>
      <p:sp>
        <p:nvSpPr>
          <p:cNvPr id="5" name="Rectangle: Rounded Corners 4">
            <a:extLst>
              <a:ext uri="{FF2B5EF4-FFF2-40B4-BE49-F238E27FC236}">
                <a16:creationId xmlns:a16="http://schemas.microsoft.com/office/drawing/2014/main" id="{43B31B30-A2DB-5084-6DA6-0372C0B3A4AF}"/>
              </a:ext>
            </a:extLst>
          </p:cNvPr>
          <p:cNvSpPr/>
          <p:nvPr/>
        </p:nvSpPr>
        <p:spPr>
          <a:xfrm>
            <a:off x="4475199" y="5217356"/>
            <a:ext cx="709197" cy="780772"/>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564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E39F8AA-E45B-4967-A118-EB255790F3A4}"/>
              </a:ext>
            </a:extLst>
          </p:cNvPr>
          <p:cNvSpPr/>
          <p:nvPr/>
        </p:nvSpPr>
        <p:spPr>
          <a:xfrm>
            <a:off x="218538" y="2459013"/>
            <a:ext cx="5890085" cy="3622430"/>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5">
            <a:extLst>
              <a:ext uri="{FF2B5EF4-FFF2-40B4-BE49-F238E27FC236}">
                <a16:creationId xmlns:a16="http://schemas.microsoft.com/office/drawing/2014/main" id="{B9C3000D-4178-4C5B-AEF0-B012E9637D35}"/>
              </a:ext>
            </a:extLst>
          </p:cNvPr>
          <p:cNvSpPr>
            <a:spLocks noGrp="1"/>
          </p:cNvSpPr>
          <p:nvPr>
            <p:ph type="title"/>
          </p:nvPr>
        </p:nvSpPr>
        <p:spPr/>
        <p:txBody>
          <a:bodyPr>
            <a:normAutofit/>
          </a:bodyPr>
          <a:lstStyle/>
          <a:p>
            <a:r>
              <a:rPr lang="en-US" dirty="0">
                <a:solidFill>
                  <a:schemeClr val="accent2"/>
                </a:solidFill>
              </a:rPr>
              <a:t>Weapons in School</a:t>
            </a:r>
          </a:p>
        </p:txBody>
      </p:sp>
      <p:sp>
        <p:nvSpPr>
          <p:cNvPr id="6" name="Slide Number Placeholder 5">
            <a:extLst>
              <a:ext uri="{FF2B5EF4-FFF2-40B4-BE49-F238E27FC236}">
                <a16:creationId xmlns:a16="http://schemas.microsoft.com/office/drawing/2014/main" id="{966D63F1-F01D-4D47-80E2-5D8311BB5F71}"/>
              </a:ext>
            </a:extLst>
          </p:cNvPr>
          <p:cNvSpPr>
            <a:spLocks noGrp="1"/>
          </p:cNvSpPr>
          <p:nvPr>
            <p:ph type="sldNum" sz="quarter" idx="12"/>
          </p:nvPr>
        </p:nvSpPr>
        <p:spPr/>
        <p:txBody>
          <a:bodyPr/>
          <a:lstStyle/>
          <a:p>
            <a:r>
              <a:rPr lang="en-US"/>
              <a:t>Market Street Research | Page </a:t>
            </a:r>
            <a:fld id="{300ED257-06B6-4717-AB39-CFF5462A5EBE}" type="slidenum">
              <a:rPr lang="en-US" smtClean="0"/>
              <a:pPr/>
              <a:t>29</a:t>
            </a:fld>
            <a:endParaRPr lang="en-US" dirty="0"/>
          </a:p>
        </p:txBody>
      </p:sp>
      <p:sp>
        <p:nvSpPr>
          <p:cNvPr id="16" name="TextBox 15">
            <a:extLst>
              <a:ext uri="{FF2B5EF4-FFF2-40B4-BE49-F238E27FC236}">
                <a16:creationId xmlns:a16="http://schemas.microsoft.com/office/drawing/2014/main" id="{152BA8AC-C6EC-4EF5-986B-715E0D8FB905}"/>
              </a:ext>
            </a:extLst>
          </p:cNvPr>
          <p:cNvSpPr txBox="1"/>
          <p:nvPr/>
        </p:nvSpPr>
        <p:spPr>
          <a:xfrm>
            <a:off x="0" y="1005899"/>
            <a:ext cx="6323767" cy="1323439"/>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While 2% of the students have brought a weapon to school in the last 30 days, 3% have brought a weapon to school at some point more than 30 days ago.</a:t>
            </a:r>
          </a:p>
          <a:p>
            <a:pPr marL="285750" indent="-285750">
              <a:spcAft>
                <a:spcPts val="600"/>
              </a:spcAft>
              <a:buFont typeface="Wingdings" panose="05000000000000000000" pitchFamily="2" charset="2"/>
              <a:buChar char="Ø"/>
            </a:pPr>
            <a:r>
              <a:rPr lang="en-US" sz="1400" dirty="0">
                <a:solidFill>
                  <a:schemeClr val="accent1"/>
                </a:solidFill>
              </a:rPr>
              <a:t>Of the 26 students who have brought a weapon to school in the past 30 days, most (17 students) brough a small knife, such as a pocketknife.</a:t>
            </a:r>
          </a:p>
          <a:p>
            <a:pPr marL="285750" indent="-285750">
              <a:spcAft>
                <a:spcPts val="600"/>
              </a:spcAft>
              <a:buFont typeface="Wingdings" panose="05000000000000000000" pitchFamily="2" charset="2"/>
              <a:buChar char="Ø"/>
            </a:pPr>
            <a:r>
              <a:rPr lang="en-US" sz="1400" dirty="0">
                <a:solidFill>
                  <a:schemeClr val="accent1"/>
                </a:solidFill>
              </a:rPr>
              <a:t>Rates of bringing a weapon to school have remained relatively stable over time.</a:t>
            </a:r>
          </a:p>
        </p:txBody>
      </p:sp>
      <p:graphicFrame>
        <p:nvGraphicFramePr>
          <p:cNvPr id="17" name="Table 16">
            <a:extLst>
              <a:ext uri="{FF2B5EF4-FFF2-40B4-BE49-F238E27FC236}">
                <a16:creationId xmlns:a16="http://schemas.microsoft.com/office/drawing/2014/main" id="{B3D32A5A-3A53-4DDF-B3FC-F233C515BA1C}"/>
              </a:ext>
            </a:extLst>
          </p:cNvPr>
          <p:cNvGraphicFramePr>
            <a:graphicFrameLocks noGrp="1"/>
          </p:cNvGraphicFramePr>
          <p:nvPr>
            <p:extLst>
              <p:ext uri="{D42A27DB-BD31-4B8C-83A1-F6EECF244321}">
                <p14:modId xmlns:p14="http://schemas.microsoft.com/office/powerpoint/2010/main" val="1121858510"/>
              </p:ext>
            </p:extLst>
          </p:nvPr>
        </p:nvGraphicFramePr>
        <p:xfrm>
          <a:off x="668266" y="6340792"/>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13151">
                  <a:extLst>
                    <a:ext uri="{9D8B030D-6E8A-4147-A177-3AD203B41FA5}">
                      <a16:colId xmlns:a16="http://schemas.microsoft.com/office/drawing/2014/main" val="168637558"/>
                    </a:ext>
                  </a:extLst>
                </a:gridCol>
                <a:gridCol w="515642">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67612">
                <a:tc>
                  <a:txBody>
                    <a:bodyPr/>
                    <a:lstStyle/>
                    <a:p>
                      <a:pPr algn="ctr"/>
                      <a:r>
                        <a:rPr lang="en-US" sz="1000" b="1" i="1" dirty="0">
                          <a:solidFill>
                            <a:schemeClr val="bg1"/>
                          </a:solidFill>
                          <a:latin typeface="Calibri" panose="020F0502020204030204" pitchFamily="34" charset="0"/>
                          <a:cs typeface="Calibri" panose="020F0502020204030204" pitchFamily="34" charset="0"/>
                        </a:rPr>
                        <a:t>Q41-44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30 days have you intentionally brought any of the following with you to school?  Check all that apply: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pSp>
        <p:nvGrpSpPr>
          <p:cNvPr id="2" name="Group 1">
            <a:extLst>
              <a:ext uri="{FF2B5EF4-FFF2-40B4-BE49-F238E27FC236}">
                <a16:creationId xmlns:a16="http://schemas.microsoft.com/office/drawing/2014/main" id="{216C4446-E0E8-DB5A-3825-DB4683C1EAE6}"/>
              </a:ext>
            </a:extLst>
          </p:cNvPr>
          <p:cNvGrpSpPr/>
          <p:nvPr/>
        </p:nvGrpSpPr>
        <p:grpSpPr>
          <a:xfrm>
            <a:off x="6392069" y="895039"/>
            <a:ext cx="5623713" cy="5186404"/>
            <a:chOff x="6195672" y="966642"/>
            <a:chExt cx="5729232" cy="5067531"/>
          </a:xfrm>
        </p:grpSpPr>
        <p:sp>
          <p:nvSpPr>
            <p:cNvPr id="5" name="Rectangle: Rounded Corners 4">
              <a:extLst>
                <a:ext uri="{FF2B5EF4-FFF2-40B4-BE49-F238E27FC236}">
                  <a16:creationId xmlns:a16="http://schemas.microsoft.com/office/drawing/2014/main" id="{C4057B72-7300-8012-CA8F-2DEC7D0D37E0}"/>
                </a:ext>
              </a:extLst>
            </p:cNvPr>
            <p:cNvSpPr/>
            <p:nvPr/>
          </p:nvSpPr>
          <p:spPr>
            <a:xfrm>
              <a:off x="6226243" y="966642"/>
              <a:ext cx="5698661" cy="1002807"/>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Intentionally Bringing a Weapon to School at any Point</a:t>
              </a:r>
            </a:p>
            <a:p>
              <a:pPr lvl="0" algn="ctr">
                <a:spcAft>
                  <a:spcPts val="0"/>
                </a:spcAft>
              </a:pPr>
              <a:r>
                <a:rPr lang="en-US" dirty="0">
                  <a:latin typeface="Calibri" panose="020F0502020204030204" pitchFamily="34" charset="0"/>
                  <a:cs typeface="Calibri" panose="020F0502020204030204" pitchFamily="34" charset="0"/>
                </a:rPr>
                <a:t>(4% of the population)</a:t>
              </a:r>
              <a:endParaRPr lang="en-US" sz="1800" dirty="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506FC14D-5872-DC68-A84C-797C75506B94}"/>
                </a:ext>
              </a:extLst>
            </p:cNvPr>
            <p:cNvSpPr/>
            <p:nvPr/>
          </p:nvSpPr>
          <p:spPr>
            <a:xfrm>
              <a:off x="6219201" y="2034293"/>
              <a:ext cx="5705703" cy="1255905"/>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lvl="1"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15% of those who identify as Native Hawaiian or Pacific Islander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13% of those who identify as non-binary students</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10% of those who identify as transgender</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10% of those who identify as Black or African American  </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790B2BD4-6FF4-0248-EDAA-BE7520069469}"/>
                </a:ext>
              </a:extLst>
            </p:cNvPr>
            <p:cNvSpPr/>
            <p:nvPr/>
          </p:nvSpPr>
          <p:spPr>
            <a:xfrm>
              <a:off x="6195672" y="3355042"/>
              <a:ext cx="5698664" cy="2679131"/>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have brought a weapon to school are also more likely to: </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Feel depressed (26%), self-harm (27%), or consider suicide (17%)</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(24%) or cyberbullied (20%)</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sexually harassed (22%)</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Not have a trusted adult to talk to at school (16%)</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threatened or injured by someone with a weapon on school property (16%)</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Not go to school due to feeling unsafe there </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(15%)</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Not feel safe at school (14%) or with friends (10%)</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Bully (13%) or cyberbully others (13%)</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Not have a trusted adult outside of school to talk to (10%)</a:t>
              </a:r>
            </a:p>
          </p:txBody>
        </p:sp>
      </p:grpSp>
      <p:pic>
        <p:nvPicPr>
          <p:cNvPr id="3" name="Picture 2">
            <a:extLst>
              <a:ext uri="{FF2B5EF4-FFF2-40B4-BE49-F238E27FC236}">
                <a16:creationId xmlns:a16="http://schemas.microsoft.com/office/drawing/2014/main" id="{BBC0B49F-03CA-7E27-F260-CAD2B497E165}"/>
              </a:ext>
            </a:extLst>
          </p:cNvPr>
          <p:cNvPicPr>
            <a:picLocks noChangeAspect="1"/>
          </p:cNvPicPr>
          <p:nvPr/>
        </p:nvPicPr>
        <p:blipFill rotWithShape="1">
          <a:blip r:embed="rId2"/>
          <a:srcRect l="5277" t="66849" b="4317"/>
          <a:stretch/>
        </p:blipFill>
        <p:spPr>
          <a:xfrm>
            <a:off x="218538" y="2410600"/>
            <a:ext cx="5925865" cy="1406369"/>
          </a:xfrm>
          <a:prstGeom prst="rect">
            <a:avLst/>
          </a:prstGeom>
        </p:spPr>
      </p:pic>
      <p:pic>
        <p:nvPicPr>
          <p:cNvPr id="4" name="Picture 3">
            <a:extLst>
              <a:ext uri="{FF2B5EF4-FFF2-40B4-BE49-F238E27FC236}">
                <a16:creationId xmlns:a16="http://schemas.microsoft.com/office/drawing/2014/main" id="{E2522390-C5B8-778A-B847-3E0E25591DB2}"/>
              </a:ext>
            </a:extLst>
          </p:cNvPr>
          <p:cNvPicPr>
            <a:picLocks noChangeAspect="1"/>
          </p:cNvPicPr>
          <p:nvPr/>
        </p:nvPicPr>
        <p:blipFill rotWithShape="1">
          <a:blip r:embed="rId3"/>
          <a:srcRect l="5298" t="9396"/>
          <a:stretch/>
        </p:blipFill>
        <p:spPr>
          <a:xfrm>
            <a:off x="750465" y="4487948"/>
            <a:ext cx="4699142" cy="1593493"/>
          </a:xfrm>
          <a:prstGeom prst="rect">
            <a:avLst/>
          </a:prstGeom>
        </p:spPr>
      </p:pic>
      <p:pic>
        <p:nvPicPr>
          <p:cNvPr id="11" name="Picture 10">
            <a:extLst>
              <a:ext uri="{FF2B5EF4-FFF2-40B4-BE49-F238E27FC236}">
                <a16:creationId xmlns:a16="http://schemas.microsoft.com/office/drawing/2014/main" id="{4575CDAA-CAE3-92F3-41A0-69E41E2C2646}"/>
              </a:ext>
            </a:extLst>
          </p:cNvPr>
          <p:cNvPicPr>
            <a:picLocks noChangeAspect="1"/>
          </p:cNvPicPr>
          <p:nvPr/>
        </p:nvPicPr>
        <p:blipFill rotWithShape="1">
          <a:blip r:embed="rId4"/>
          <a:srcRect l="4025" t="79770" b="3823"/>
          <a:stretch/>
        </p:blipFill>
        <p:spPr>
          <a:xfrm>
            <a:off x="218538" y="3729175"/>
            <a:ext cx="5794298" cy="758773"/>
          </a:xfrm>
          <a:prstGeom prst="rect">
            <a:avLst/>
          </a:prstGeom>
        </p:spPr>
      </p:pic>
    </p:spTree>
    <p:extLst>
      <p:ext uri="{BB962C8B-B14F-4D97-AF65-F5344CB8AC3E}">
        <p14:creationId xmlns:p14="http://schemas.microsoft.com/office/powerpoint/2010/main" val="194836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Youth Risk Behavior Survey (YRBS)</a:t>
            </a:r>
          </a:p>
        </p:txBody>
      </p:sp>
      <p:sp>
        <p:nvSpPr>
          <p:cNvPr id="10" name="Slide Number Placeholder 9"/>
          <p:cNvSpPr>
            <a:spLocks noGrp="1"/>
          </p:cNvSpPr>
          <p:nvPr>
            <p:ph type="sldNum" sz="quarter" idx="12"/>
          </p:nvPr>
        </p:nvSpPr>
        <p:spPr/>
        <p:txBody>
          <a:bodyPr/>
          <a:lstStyle/>
          <a:p>
            <a:r>
              <a:rPr lang="en-US"/>
              <a:t>Market Street Research | Page </a:t>
            </a:r>
            <a:fld id="{300ED257-06B6-4717-AB39-CFF5462A5EBE}" type="slidenum">
              <a:rPr lang="en-US" smtClean="0"/>
              <a:pPr/>
              <a:t>3</a:t>
            </a:fld>
            <a:endParaRPr lang="en-US" dirty="0"/>
          </a:p>
        </p:txBody>
      </p:sp>
      <p:sp>
        <p:nvSpPr>
          <p:cNvPr id="11" name="Content Placeholder 2">
            <a:extLst>
              <a:ext uri="{FF2B5EF4-FFF2-40B4-BE49-F238E27FC236}">
                <a16:creationId xmlns:a16="http://schemas.microsoft.com/office/drawing/2014/main" id="{8F2E5D62-612A-4AFD-8556-A8B0A6EE2FCD}"/>
              </a:ext>
            </a:extLst>
          </p:cNvPr>
          <p:cNvSpPr txBox="1">
            <a:spLocks/>
          </p:cNvSpPr>
          <p:nvPr/>
        </p:nvSpPr>
        <p:spPr>
          <a:xfrm>
            <a:off x="285925" y="1630151"/>
            <a:ext cx="5294741" cy="556260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None/>
            </a:pPr>
            <a:r>
              <a:rPr lang="en-US" altLang="en-US" sz="1400" dirty="0"/>
              <a:t>Since 1997, Emerson Hospital and public school districts within Emerson Hospital’s service area have collaborated to conduct the biannual </a:t>
            </a:r>
            <a:r>
              <a:rPr lang="en-US" altLang="en-US" sz="1400" b="1" dirty="0"/>
              <a:t>Emerson Youth Risk Behavior Survey (YRBS). </a:t>
            </a:r>
            <a:r>
              <a:rPr lang="en-US" altLang="en-US" sz="1400" dirty="0"/>
              <a:t>The YRBS is a comprehensive survey of students </a:t>
            </a:r>
            <a:r>
              <a:rPr lang="en-US" altLang="en-US" sz="1400" dirty="0">
                <a:latin typeface="Calibri"/>
                <a:cs typeface="Calibri"/>
              </a:rPr>
              <a:t>in 6</a:t>
            </a:r>
            <a:r>
              <a:rPr lang="en-US" altLang="en-US" sz="1400" baseline="30000" dirty="0">
                <a:latin typeface="Calibri"/>
                <a:cs typeface="Calibri"/>
              </a:rPr>
              <a:t>th</a:t>
            </a:r>
            <a:r>
              <a:rPr lang="en-US" altLang="en-US" sz="1400" dirty="0">
                <a:latin typeface="Calibri"/>
                <a:cs typeface="Calibri"/>
              </a:rPr>
              <a:t> grade, 8</a:t>
            </a:r>
            <a:r>
              <a:rPr lang="en-US" altLang="en-US" sz="1400" baseline="30000" dirty="0">
                <a:latin typeface="Calibri"/>
                <a:cs typeface="Calibri"/>
              </a:rPr>
              <a:t>th</a:t>
            </a:r>
            <a:r>
              <a:rPr lang="en-US" altLang="en-US" sz="1400" dirty="0">
                <a:latin typeface="Calibri"/>
                <a:cs typeface="Calibri"/>
              </a:rPr>
              <a:t> grade, and 9</a:t>
            </a:r>
            <a:r>
              <a:rPr lang="en-US" altLang="en-US" sz="1400" baseline="30000" dirty="0">
                <a:latin typeface="Calibri"/>
                <a:cs typeface="Calibri"/>
              </a:rPr>
              <a:t>th</a:t>
            </a:r>
            <a:r>
              <a:rPr lang="en-US" altLang="en-US" sz="1400" dirty="0">
                <a:latin typeface="Calibri"/>
                <a:cs typeface="Calibri"/>
              </a:rPr>
              <a:t> through 12</a:t>
            </a:r>
            <a:r>
              <a:rPr lang="en-US" altLang="en-US" sz="1400" baseline="30000" dirty="0">
                <a:latin typeface="Calibri"/>
                <a:cs typeface="Calibri"/>
              </a:rPr>
              <a:t>th</a:t>
            </a:r>
            <a:r>
              <a:rPr lang="en-US" altLang="en-US" sz="1400" dirty="0">
                <a:latin typeface="Calibri"/>
                <a:cs typeface="Calibri"/>
              </a:rPr>
              <a:t> grade on topics ranging from mental health and resiliency to technology habits, stress, body image, social media, bullying, substance use and sexual activity.</a:t>
            </a:r>
          </a:p>
          <a:p>
            <a:pPr marL="0" lvl="1" indent="0">
              <a:lnSpc>
                <a:spcPct val="100000"/>
              </a:lnSpc>
              <a:spcBef>
                <a:spcPts val="0"/>
              </a:spcBef>
              <a:buClr>
                <a:srgbClr val="0070C0"/>
              </a:buClr>
              <a:buNone/>
            </a:pPr>
            <a:endParaRPr lang="en-US" altLang="en-US" sz="1400" dirty="0">
              <a:latin typeface="Calibri" panose="020F0502020204030204" pitchFamily="34" charset="0"/>
              <a:cs typeface="Calibri" panose="020F0502020204030204" pitchFamily="34" charset="0"/>
            </a:endParaRPr>
          </a:p>
          <a:p>
            <a:pPr marL="0" lvl="1" indent="0">
              <a:lnSpc>
                <a:spcPct val="100000"/>
              </a:lnSpc>
              <a:spcBef>
                <a:spcPts val="0"/>
              </a:spcBef>
              <a:buNone/>
            </a:pPr>
            <a:endParaRPr lang="en-US" altLang="en-US" sz="1400" dirty="0"/>
          </a:p>
          <a:p>
            <a:pPr marL="0" lvl="1" indent="0">
              <a:lnSpc>
                <a:spcPct val="100000"/>
              </a:lnSpc>
              <a:spcBef>
                <a:spcPts val="0"/>
              </a:spcBef>
              <a:buNone/>
            </a:pPr>
            <a:endParaRPr lang="en-US" altLang="en-US" sz="1400" dirty="0"/>
          </a:p>
          <a:p>
            <a:pPr>
              <a:lnSpc>
                <a:spcPct val="100000"/>
              </a:lnSpc>
              <a:spcBef>
                <a:spcPts val="0"/>
              </a:spcBef>
            </a:pPr>
            <a:endParaRPr lang="en-US" dirty="0"/>
          </a:p>
        </p:txBody>
      </p:sp>
      <p:sp>
        <p:nvSpPr>
          <p:cNvPr id="14" name="Rounded Rectangle 19">
            <a:extLst>
              <a:ext uri="{FF2B5EF4-FFF2-40B4-BE49-F238E27FC236}">
                <a16:creationId xmlns:a16="http://schemas.microsoft.com/office/drawing/2014/main" id="{B1357170-103F-4E05-9189-9808E15788AF}"/>
              </a:ext>
            </a:extLst>
          </p:cNvPr>
          <p:cNvSpPr/>
          <p:nvPr/>
        </p:nvSpPr>
        <p:spPr>
          <a:xfrm>
            <a:off x="285924" y="1083673"/>
            <a:ext cx="5294743" cy="454091"/>
          </a:xfrm>
          <a:prstGeom prst="round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2024 Emerson YRBS Overview</a:t>
            </a:r>
          </a:p>
        </p:txBody>
      </p:sp>
      <p:sp>
        <p:nvSpPr>
          <p:cNvPr id="17" name="Content Placeholder 2">
            <a:extLst>
              <a:ext uri="{FF2B5EF4-FFF2-40B4-BE49-F238E27FC236}">
                <a16:creationId xmlns:a16="http://schemas.microsoft.com/office/drawing/2014/main" id="{F059207B-99DA-493E-818D-25871E16C036}"/>
              </a:ext>
            </a:extLst>
          </p:cNvPr>
          <p:cNvSpPr txBox="1">
            <a:spLocks/>
          </p:cNvSpPr>
          <p:nvPr/>
        </p:nvSpPr>
        <p:spPr>
          <a:xfrm>
            <a:off x="7726995" y="3127710"/>
            <a:ext cx="3225003" cy="151076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1200"/>
              </a:spcAft>
              <a:buNone/>
            </a:pPr>
            <a:r>
              <a:rPr lang="en-US" altLang="en-US" sz="1200" dirty="0"/>
              <a:t>For more information, please contact:</a:t>
            </a:r>
          </a:p>
          <a:p>
            <a:pPr lvl="0" eaLnBrk="0" fontAlgn="base" hangingPunct="0">
              <a:lnSpc>
                <a:spcPct val="100000"/>
              </a:lnSpc>
              <a:spcBef>
                <a:spcPct val="0"/>
              </a:spcBef>
              <a:spcAft>
                <a:spcPct val="0"/>
              </a:spcAft>
            </a:pPr>
            <a:r>
              <a:rPr lang="en-US" altLang="en-US" sz="1200" b="1" dirty="0">
                <a:ea typeface="Calibri" panose="020F0502020204030204" pitchFamily="34" charset="0"/>
              </a:rPr>
              <a:t>Kelsey Magnuson</a:t>
            </a:r>
            <a:endParaRPr lang="en-US" altLang="en-US" sz="1200" dirty="0"/>
          </a:p>
          <a:p>
            <a:pPr lvl="0" eaLnBrk="0" fontAlgn="base" hangingPunct="0">
              <a:lnSpc>
                <a:spcPct val="100000"/>
              </a:lnSpc>
              <a:spcBef>
                <a:spcPct val="0"/>
              </a:spcBef>
              <a:spcAft>
                <a:spcPct val="0"/>
              </a:spcAft>
            </a:pPr>
            <a:r>
              <a:rPr lang="en-US" altLang="en-US" sz="1200" b="1" dirty="0">
                <a:ea typeface="Calibri" panose="020F0502020204030204" pitchFamily="34" charset="0"/>
              </a:rPr>
              <a:t>Community Benefits and Events Coordinator </a:t>
            </a:r>
            <a:endParaRPr lang="en-US" altLang="en-US" sz="1200" b="1" dirty="0"/>
          </a:p>
          <a:p>
            <a:pPr lvl="0" eaLnBrk="0" fontAlgn="base" hangingPunct="0">
              <a:lnSpc>
                <a:spcPct val="100000"/>
              </a:lnSpc>
              <a:spcBef>
                <a:spcPct val="0"/>
              </a:spcBef>
              <a:spcAft>
                <a:spcPct val="0"/>
              </a:spcAft>
            </a:pPr>
            <a:r>
              <a:rPr lang="en-US" altLang="en-US" sz="1200" b="1" dirty="0">
                <a:ea typeface="Calibri" panose="020F0502020204030204" pitchFamily="34" charset="0"/>
              </a:rPr>
              <a:t>Emerson Health</a:t>
            </a:r>
            <a:endParaRPr lang="en-US" altLang="en-US" sz="1200" b="1" dirty="0"/>
          </a:p>
          <a:p>
            <a:pPr lvl="0" eaLnBrk="0" fontAlgn="base" hangingPunct="0">
              <a:lnSpc>
                <a:spcPct val="100000"/>
              </a:lnSpc>
              <a:spcBef>
                <a:spcPct val="0"/>
              </a:spcBef>
              <a:spcAft>
                <a:spcPct val="0"/>
              </a:spcAft>
            </a:pPr>
            <a:r>
              <a:rPr lang="en-US" altLang="en-US" sz="1200" b="1" dirty="0">
                <a:ea typeface="Calibri" panose="020F0502020204030204" pitchFamily="34" charset="0"/>
              </a:rPr>
              <a:t>310 Baker Ave</a:t>
            </a:r>
            <a:endParaRPr lang="en-US" altLang="en-US" sz="1200" b="1" dirty="0"/>
          </a:p>
          <a:p>
            <a:pPr lvl="0" eaLnBrk="0" fontAlgn="base" hangingPunct="0">
              <a:lnSpc>
                <a:spcPct val="100000"/>
              </a:lnSpc>
              <a:spcBef>
                <a:spcPct val="0"/>
              </a:spcBef>
              <a:spcAft>
                <a:spcPct val="0"/>
              </a:spcAft>
            </a:pPr>
            <a:r>
              <a:rPr lang="en-US" altLang="en-US" sz="1200" b="1" dirty="0">
                <a:ea typeface="Calibri" panose="020F0502020204030204" pitchFamily="34" charset="0"/>
              </a:rPr>
              <a:t>Concord, MA 01742</a:t>
            </a:r>
            <a:endParaRPr lang="en-US" altLang="en-US" sz="1200" b="1" dirty="0"/>
          </a:p>
          <a:p>
            <a:pPr lvl="0" eaLnBrk="0" fontAlgn="base" hangingPunct="0">
              <a:lnSpc>
                <a:spcPct val="100000"/>
              </a:lnSpc>
              <a:spcBef>
                <a:spcPct val="0"/>
              </a:spcBef>
              <a:spcAft>
                <a:spcPct val="0"/>
              </a:spcAft>
            </a:pPr>
            <a:r>
              <a:rPr lang="en-US" altLang="en-US" sz="1200" b="1" dirty="0">
                <a:ea typeface="Calibri" panose="020F0502020204030204" pitchFamily="34" charset="0"/>
              </a:rPr>
              <a:t>978.287.1193</a:t>
            </a:r>
            <a:endParaRPr lang="en-US" altLang="en-US" sz="1200" b="1" dirty="0"/>
          </a:p>
          <a:p>
            <a:pPr lvl="1"/>
            <a:endParaRPr lang="en-US" altLang="en-US" dirty="0"/>
          </a:p>
          <a:p>
            <a:pPr lvl="1"/>
            <a:endParaRPr lang="en-US" altLang="en-US" dirty="0"/>
          </a:p>
          <a:p>
            <a:pPr lvl="1"/>
            <a:endParaRPr lang="en-US" altLang="en-US" dirty="0"/>
          </a:p>
          <a:p>
            <a:pPr lvl="1"/>
            <a:endParaRPr lang="en-US" altLang="en-US" dirty="0"/>
          </a:p>
          <a:p>
            <a:endParaRPr lang="en-US" dirty="0"/>
          </a:p>
        </p:txBody>
      </p:sp>
      <p:pic>
        <p:nvPicPr>
          <p:cNvPr id="18" name="Picture 2">
            <a:extLst>
              <a:ext uri="{FF2B5EF4-FFF2-40B4-BE49-F238E27FC236}">
                <a16:creationId xmlns:a16="http://schemas.microsoft.com/office/drawing/2014/main" id="{442FD965-6339-4306-B33E-8850F0007F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726995" y="2185419"/>
            <a:ext cx="2383108" cy="72227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9">
            <a:extLst>
              <a:ext uri="{FF2B5EF4-FFF2-40B4-BE49-F238E27FC236}">
                <a16:creationId xmlns:a16="http://schemas.microsoft.com/office/drawing/2014/main" id="{91BAB32E-354D-42DF-A48F-5678DF765C17}"/>
              </a:ext>
            </a:extLst>
          </p:cNvPr>
          <p:cNvSpPr/>
          <p:nvPr/>
        </p:nvSpPr>
        <p:spPr>
          <a:xfrm>
            <a:off x="285923" y="3429000"/>
            <a:ext cx="5294743" cy="454091"/>
          </a:xfrm>
          <a:prstGeom prst="round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effectLst/>
                <a:latin typeface="Arial" panose="020B0604020202020204" pitchFamily="34" charset="0"/>
              </a:rPr>
              <a:t>Concord-Carlisle Regional School Distri</a:t>
            </a:r>
            <a:r>
              <a:rPr lang="en-US" dirty="0">
                <a:latin typeface="Arial" panose="020B0604020202020204" pitchFamily="34" charset="0"/>
              </a:rPr>
              <a:t>ct</a:t>
            </a:r>
            <a:r>
              <a:rPr lang="en-US" b="0" i="0" dirty="0">
                <a:effectLst/>
                <a:latin typeface="Arial" panose="020B0604020202020204" pitchFamily="34" charset="0"/>
              </a:rPr>
              <a:t> YRBS</a:t>
            </a:r>
            <a:endParaRPr lang="en-US" dirty="0">
              <a:solidFill>
                <a:schemeClr val="bg1"/>
              </a:solidFill>
            </a:endParaRPr>
          </a:p>
        </p:txBody>
      </p:sp>
      <p:sp>
        <p:nvSpPr>
          <p:cNvPr id="2" name="TextBox 1">
            <a:extLst>
              <a:ext uri="{FF2B5EF4-FFF2-40B4-BE49-F238E27FC236}">
                <a16:creationId xmlns:a16="http://schemas.microsoft.com/office/drawing/2014/main" id="{CAF02885-867F-A76E-9F3E-F7847C9942E5}"/>
              </a:ext>
            </a:extLst>
          </p:cNvPr>
          <p:cNvSpPr txBox="1"/>
          <p:nvPr/>
        </p:nvSpPr>
        <p:spPr>
          <a:xfrm>
            <a:off x="285921" y="3975478"/>
            <a:ext cx="5294743" cy="1169551"/>
          </a:xfrm>
          <a:prstGeom prst="rect">
            <a:avLst/>
          </a:prstGeom>
          <a:noFill/>
        </p:spPr>
        <p:txBody>
          <a:bodyPr wrap="square">
            <a:spAutoFit/>
          </a:bodyPr>
          <a:lstStyle/>
          <a:p>
            <a:r>
              <a:rPr lang="en-US" sz="1400" dirty="0"/>
              <a:t>Concord-Carlisle </a:t>
            </a:r>
            <a:r>
              <a:rPr lang="en-US" sz="1400" b="0" i="0" dirty="0">
                <a:effectLst/>
              </a:rPr>
              <a:t>has participated in the Emerson YRBS since 2002 with the exception of 2021. This report presents findings for Concord-Carlisle Regional School District’s 6</a:t>
            </a:r>
            <a:r>
              <a:rPr lang="en-US" sz="1400" b="0" i="0" baseline="30000" dirty="0">
                <a:effectLst/>
              </a:rPr>
              <a:t>th</a:t>
            </a:r>
            <a:r>
              <a:rPr lang="en-US" sz="1400" b="0" i="0" dirty="0">
                <a:effectLst/>
              </a:rPr>
              <a:t> graders, 8</a:t>
            </a:r>
            <a:r>
              <a:rPr lang="en-US" sz="1400" b="0" i="0" baseline="30000" dirty="0">
                <a:effectLst/>
              </a:rPr>
              <a:t>th</a:t>
            </a:r>
            <a:r>
              <a:rPr lang="en-US" sz="1400" b="0" i="0" dirty="0">
                <a:effectLst/>
              </a:rPr>
              <a:t> graders, and high school students. Concord-Carlisle’s students from these grades are also included in the aggregate for all districts for 2024. </a:t>
            </a:r>
            <a:endParaRPr lang="en-US" sz="1400" dirty="0"/>
          </a:p>
        </p:txBody>
      </p:sp>
    </p:spTree>
    <p:extLst>
      <p:ext uri="{BB962C8B-B14F-4D97-AF65-F5344CB8AC3E}">
        <p14:creationId xmlns:p14="http://schemas.microsoft.com/office/powerpoint/2010/main" val="4248892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6FE49B-4186-49B0-8B0C-01581457B733}"/>
              </a:ext>
            </a:extLst>
          </p:cNvPr>
          <p:cNvSpPr/>
          <p:nvPr/>
        </p:nvSpPr>
        <p:spPr>
          <a:xfrm>
            <a:off x="6161298" y="2858834"/>
            <a:ext cx="5922672" cy="2899107"/>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Rounded Corners 13">
            <a:extLst>
              <a:ext uri="{FF2B5EF4-FFF2-40B4-BE49-F238E27FC236}">
                <a16:creationId xmlns:a16="http://schemas.microsoft.com/office/drawing/2014/main" id="{CE39F8AA-E45B-4967-A118-EB255790F3A4}"/>
              </a:ext>
            </a:extLst>
          </p:cNvPr>
          <p:cNvSpPr/>
          <p:nvPr/>
        </p:nvSpPr>
        <p:spPr>
          <a:xfrm>
            <a:off x="120576" y="2858834"/>
            <a:ext cx="5922673" cy="2899107"/>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5">
            <a:extLst>
              <a:ext uri="{FF2B5EF4-FFF2-40B4-BE49-F238E27FC236}">
                <a16:creationId xmlns:a16="http://schemas.microsoft.com/office/drawing/2014/main" id="{B9C3000D-4178-4C5B-AEF0-B012E9637D35}"/>
              </a:ext>
            </a:extLst>
          </p:cNvPr>
          <p:cNvSpPr>
            <a:spLocks noGrp="1"/>
          </p:cNvSpPr>
          <p:nvPr>
            <p:ph type="title"/>
          </p:nvPr>
        </p:nvSpPr>
        <p:spPr/>
        <p:txBody>
          <a:bodyPr>
            <a:normAutofit/>
          </a:bodyPr>
          <a:lstStyle/>
          <a:p>
            <a:r>
              <a:rPr lang="en-US" dirty="0">
                <a:solidFill>
                  <a:schemeClr val="accent2"/>
                </a:solidFill>
              </a:rPr>
              <a:t>Threat, Injury, and Absence</a:t>
            </a:r>
          </a:p>
        </p:txBody>
      </p:sp>
      <p:sp>
        <p:nvSpPr>
          <p:cNvPr id="6" name="Slide Number Placeholder 5">
            <a:extLst>
              <a:ext uri="{FF2B5EF4-FFF2-40B4-BE49-F238E27FC236}">
                <a16:creationId xmlns:a16="http://schemas.microsoft.com/office/drawing/2014/main" id="{966D63F1-F01D-4D47-80E2-5D8311BB5F71}"/>
              </a:ext>
            </a:extLst>
          </p:cNvPr>
          <p:cNvSpPr>
            <a:spLocks noGrp="1"/>
          </p:cNvSpPr>
          <p:nvPr>
            <p:ph type="sldNum" sz="quarter" idx="12"/>
          </p:nvPr>
        </p:nvSpPr>
        <p:spPr/>
        <p:txBody>
          <a:bodyPr/>
          <a:lstStyle/>
          <a:p>
            <a:r>
              <a:rPr lang="en-US"/>
              <a:t>Market Street Research | Page </a:t>
            </a:r>
            <a:fld id="{300ED257-06B6-4717-AB39-CFF5462A5EBE}" type="slidenum">
              <a:rPr lang="en-US" smtClean="0"/>
              <a:pPr/>
              <a:t>30</a:t>
            </a:fld>
            <a:endParaRPr lang="en-US" dirty="0"/>
          </a:p>
        </p:txBody>
      </p:sp>
      <p:sp>
        <p:nvSpPr>
          <p:cNvPr id="16" name="TextBox 15">
            <a:extLst>
              <a:ext uri="{FF2B5EF4-FFF2-40B4-BE49-F238E27FC236}">
                <a16:creationId xmlns:a16="http://schemas.microsoft.com/office/drawing/2014/main" id="{152BA8AC-C6EC-4EF5-986B-715E0D8FB905}"/>
              </a:ext>
            </a:extLst>
          </p:cNvPr>
          <p:cNvSpPr txBox="1"/>
          <p:nvPr/>
        </p:nvSpPr>
        <p:spPr>
          <a:xfrm>
            <a:off x="322051" y="1238320"/>
            <a:ext cx="5747512" cy="103105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being threatened or injured by someone with a weapon on school property are low across all grades but appear highest in 6</a:t>
            </a:r>
            <a:r>
              <a:rPr lang="en-US" sz="1400" baseline="30000" dirty="0">
                <a:solidFill>
                  <a:schemeClr val="accent1"/>
                </a:solidFill>
              </a:rPr>
              <a:t>th</a:t>
            </a:r>
            <a:r>
              <a:rPr lang="en-US" sz="1400" dirty="0">
                <a:solidFill>
                  <a:schemeClr val="accent1"/>
                </a:solidFill>
              </a:rPr>
              <a:t> grade.</a:t>
            </a:r>
          </a:p>
          <a:p>
            <a:pPr marL="285750" indent="-285750">
              <a:spcAft>
                <a:spcPts val="600"/>
              </a:spcAft>
              <a:buFont typeface="Wingdings" panose="05000000000000000000" pitchFamily="2" charset="2"/>
              <a:buChar char="Ø"/>
            </a:pPr>
            <a:r>
              <a:rPr lang="en-US" sz="1400" dirty="0">
                <a:solidFill>
                  <a:schemeClr val="accent1"/>
                </a:solidFill>
              </a:rPr>
              <a:t>Rates of being threatened or injured may be trending up among 6</a:t>
            </a:r>
            <a:r>
              <a:rPr lang="en-US" sz="1400" baseline="30000" dirty="0">
                <a:solidFill>
                  <a:schemeClr val="accent1"/>
                </a:solidFill>
              </a:rPr>
              <a:t>th</a:t>
            </a:r>
            <a:r>
              <a:rPr lang="en-US" sz="1400" dirty="0">
                <a:solidFill>
                  <a:schemeClr val="accent1"/>
                </a:solidFill>
              </a:rPr>
              <a:t> grade students.</a:t>
            </a:r>
          </a:p>
        </p:txBody>
      </p:sp>
      <p:graphicFrame>
        <p:nvGraphicFramePr>
          <p:cNvPr id="17" name="Table 16">
            <a:extLst>
              <a:ext uri="{FF2B5EF4-FFF2-40B4-BE49-F238E27FC236}">
                <a16:creationId xmlns:a16="http://schemas.microsoft.com/office/drawing/2014/main" id="{B3D32A5A-3A53-4DDF-B3FC-F233C515BA1C}"/>
              </a:ext>
            </a:extLst>
          </p:cNvPr>
          <p:cNvGraphicFramePr>
            <a:graphicFrameLocks noGrp="1"/>
          </p:cNvGraphicFramePr>
          <p:nvPr>
            <p:extLst>
              <p:ext uri="{D42A27DB-BD31-4B8C-83A1-F6EECF244321}">
                <p14:modId xmlns:p14="http://schemas.microsoft.com/office/powerpoint/2010/main" val="3699944544"/>
              </p:ext>
            </p:extLst>
          </p:nvPr>
        </p:nvGraphicFramePr>
        <p:xfrm>
          <a:off x="659877" y="6167586"/>
          <a:ext cx="8842341" cy="731520"/>
        </p:xfrm>
        <a:graphic>
          <a:graphicData uri="http://schemas.openxmlformats.org/drawingml/2006/table">
            <a:tbl>
              <a:tblPr firstRow="1" bandRow="1">
                <a:tableStyleId>{5C22544A-7EE6-4342-B048-85BDC9FD1C3A}</a:tableStyleId>
              </a:tblPr>
              <a:tblGrid>
                <a:gridCol w="380358">
                  <a:extLst>
                    <a:ext uri="{9D8B030D-6E8A-4147-A177-3AD203B41FA5}">
                      <a16:colId xmlns:a16="http://schemas.microsoft.com/office/drawing/2014/main" val="20000"/>
                    </a:ext>
                  </a:extLst>
                </a:gridCol>
                <a:gridCol w="7038363">
                  <a:extLst>
                    <a:ext uri="{9D8B030D-6E8A-4147-A177-3AD203B41FA5}">
                      <a16:colId xmlns:a16="http://schemas.microsoft.com/office/drawing/2014/main" val="168637558"/>
                    </a:ext>
                  </a:extLst>
                </a:gridCol>
                <a:gridCol w="427839">
                  <a:extLst>
                    <a:ext uri="{9D8B030D-6E8A-4147-A177-3AD203B41FA5}">
                      <a16:colId xmlns:a16="http://schemas.microsoft.com/office/drawing/2014/main" val="20001"/>
                    </a:ext>
                  </a:extLst>
                </a:gridCol>
                <a:gridCol w="276836">
                  <a:extLst>
                    <a:ext uri="{9D8B030D-6E8A-4147-A177-3AD203B41FA5}">
                      <a16:colId xmlns:a16="http://schemas.microsoft.com/office/drawing/2014/main" val="20002"/>
                    </a:ext>
                  </a:extLst>
                </a:gridCol>
                <a:gridCol w="285226">
                  <a:extLst>
                    <a:ext uri="{9D8B030D-6E8A-4147-A177-3AD203B41FA5}">
                      <a16:colId xmlns:a16="http://schemas.microsoft.com/office/drawing/2014/main" val="20003"/>
                    </a:ext>
                  </a:extLst>
                </a:gridCol>
                <a:gridCol w="433719">
                  <a:extLst>
                    <a:ext uri="{9D8B030D-6E8A-4147-A177-3AD203B41FA5}">
                      <a16:colId xmlns:a16="http://schemas.microsoft.com/office/drawing/2014/main" val="3303147599"/>
                    </a:ext>
                  </a:extLst>
                </a:gridCol>
              </a:tblGrid>
              <a:tr h="303213">
                <a:tc>
                  <a:txBody>
                    <a:bodyPr/>
                    <a:lstStyle/>
                    <a:p>
                      <a:pPr algn="ctr"/>
                      <a:r>
                        <a:rPr lang="en-US" sz="900" b="1" i="1" dirty="0">
                          <a:solidFill>
                            <a:schemeClr val="bg1"/>
                          </a:solidFill>
                          <a:latin typeface="Calibri" panose="020F0502020204030204" pitchFamily="34" charset="0"/>
                          <a:cs typeface="Calibri" panose="020F0502020204030204" pitchFamily="34" charset="0"/>
                        </a:rPr>
                        <a:t>Q45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900" b="1" i="1" dirty="0">
                          <a:solidFill>
                            <a:schemeClr val="bg1"/>
                          </a:solidFill>
                          <a:latin typeface="Calibri" panose="020F0502020204030204" pitchFamily="34" charset="0"/>
                          <a:cs typeface="Calibri" panose="020F0502020204030204" pitchFamily="34" charset="0"/>
                        </a:rPr>
                        <a:t>During the past 12 months how many times has someone threatened or injured you with a weapon such as a gun, knife, or club on school property?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9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9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9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9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03213">
                <a:tc>
                  <a:txBody>
                    <a:bodyPr/>
                    <a:lstStyle/>
                    <a:p>
                      <a:pPr algn="ctr"/>
                      <a:r>
                        <a:rPr lang="en-US" sz="900" b="1" i="1" dirty="0">
                          <a:solidFill>
                            <a:schemeClr val="bg1"/>
                          </a:solidFill>
                          <a:latin typeface="Calibri" panose="020F0502020204030204" pitchFamily="34" charset="0"/>
                          <a:cs typeface="Calibri" panose="020F0502020204030204" pitchFamily="34" charset="0"/>
                        </a:rPr>
                        <a:t>Q46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900" b="1" i="1" dirty="0">
                          <a:solidFill>
                            <a:schemeClr val="bg1"/>
                          </a:solidFill>
                          <a:latin typeface="Calibri" panose="020F0502020204030204" pitchFamily="34" charset="0"/>
                          <a:cs typeface="Calibri" panose="020F0502020204030204" pitchFamily="34" charset="0"/>
                        </a:rPr>
                        <a:t>During the past 30 days on how many days did you not go to school because you felt you would be unsafe at school or on your way to or from school?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9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9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sp>
        <p:nvSpPr>
          <p:cNvPr id="18" name="TextBox 17">
            <a:extLst>
              <a:ext uri="{FF2B5EF4-FFF2-40B4-BE49-F238E27FC236}">
                <a16:creationId xmlns:a16="http://schemas.microsoft.com/office/drawing/2014/main" id="{7D912FE9-BDCD-4D06-B4B5-F8FB85629DCD}"/>
              </a:ext>
            </a:extLst>
          </p:cNvPr>
          <p:cNvSpPr txBox="1"/>
          <p:nvPr/>
        </p:nvSpPr>
        <p:spPr>
          <a:xfrm>
            <a:off x="6161298" y="1237213"/>
            <a:ext cx="5519722" cy="103105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missing 1 or more days of school in the 30 days leading up to the survey appear highest in 6</a:t>
            </a:r>
            <a:r>
              <a:rPr lang="en-US" sz="1400" baseline="30000" dirty="0">
                <a:solidFill>
                  <a:schemeClr val="accent1"/>
                </a:solidFill>
              </a:rPr>
              <a:t>th</a:t>
            </a:r>
            <a:r>
              <a:rPr lang="en-US" sz="1400" dirty="0">
                <a:solidFill>
                  <a:schemeClr val="accent1"/>
                </a:solidFill>
              </a:rPr>
              <a:t> grade.</a:t>
            </a:r>
          </a:p>
          <a:p>
            <a:pPr marL="285750" indent="-285750">
              <a:spcAft>
                <a:spcPts val="600"/>
              </a:spcAft>
              <a:buFont typeface="Wingdings" panose="05000000000000000000" pitchFamily="2" charset="2"/>
              <a:buChar char="Ø"/>
            </a:pPr>
            <a:r>
              <a:rPr lang="en-US" sz="1400" dirty="0">
                <a:solidFill>
                  <a:schemeClr val="accent1"/>
                </a:solidFill>
              </a:rPr>
              <a:t>Since 2020, rates of not going to school due to fear of being unsafe have decreased among high school students.</a:t>
            </a:r>
          </a:p>
        </p:txBody>
      </p:sp>
      <p:pic>
        <p:nvPicPr>
          <p:cNvPr id="2" name="Picture 1">
            <a:extLst>
              <a:ext uri="{FF2B5EF4-FFF2-40B4-BE49-F238E27FC236}">
                <a16:creationId xmlns:a16="http://schemas.microsoft.com/office/drawing/2014/main" id="{CBD45C85-A3A1-E02E-9C5B-C8459D138925}"/>
              </a:ext>
            </a:extLst>
          </p:cNvPr>
          <p:cNvPicPr>
            <a:picLocks noChangeAspect="1"/>
          </p:cNvPicPr>
          <p:nvPr/>
        </p:nvPicPr>
        <p:blipFill rotWithShape="1">
          <a:blip r:embed="rId2"/>
          <a:srcRect l="6294" t="46549" b="3012"/>
          <a:stretch/>
        </p:blipFill>
        <p:spPr>
          <a:xfrm>
            <a:off x="146891" y="2858834"/>
            <a:ext cx="5896358" cy="1653720"/>
          </a:xfrm>
          <a:prstGeom prst="rect">
            <a:avLst/>
          </a:prstGeom>
        </p:spPr>
      </p:pic>
      <p:pic>
        <p:nvPicPr>
          <p:cNvPr id="5" name="Picture 4">
            <a:extLst>
              <a:ext uri="{FF2B5EF4-FFF2-40B4-BE49-F238E27FC236}">
                <a16:creationId xmlns:a16="http://schemas.microsoft.com/office/drawing/2014/main" id="{3AC0935B-A90A-413B-0605-E3CA3B08DA88}"/>
              </a:ext>
            </a:extLst>
          </p:cNvPr>
          <p:cNvPicPr>
            <a:picLocks noChangeAspect="1"/>
          </p:cNvPicPr>
          <p:nvPr/>
        </p:nvPicPr>
        <p:blipFill rotWithShape="1">
          <a:blip r:embed="rId3"/>
          <a:srcRect t="71981"/>
          <a:stretch/>
        </p:blipFill>
        <p:spPr>
          <a:xfrm>
            <a:off x="108030" y="4886573"/>
            <a:ext cx="5756126" cy="733106"/>
          </a:xfrm>
          <a:prstGeom prst="rect">
            <a:avLst/>
          </a:prstGeom>
        </p:spPr>
      </p:pic>
      <p:pic>
        <p:nvPicPr>
          <p:cNvPr id="9" name="Picture 8">
            <a:extLst>
              <a:ext uri="{FF2B5EF4-FFF2-40B4-BE49-F238E27FC236}">
                <a16:creationId xmlns:a16="http://schemas.microsoft.com/office/drawing/2014/main" id="{E3E80AFC-E773-2A88-A0F0-ED5C7C01854E}"/>
              </a:ext>
            </a:extLst>
          </p:cNvPr>
          <p:cNvPicPr>
            <a:picLocks noChangeAspect="1"/>
          </p:cNvPicPr>
          <p:nvPr/>
        </p:nvPicPr>
        <p:blipFill rotWithShape="1">
          <a:blip r:embed="rId4"/>
          <a:srcRect t="46008" b="388"/>
          <a:stretch/>
        </p:blipFill>
        <p:spPr>
          <a:xfrm>
            <a:off x="6069563" y="2986480"/>
            <a:ext cx="5975545" cy="1526073"/>
          </a:xfrm>
          <a:prstGeom prst="rect">
            <a:avLst/>
          </a:prstGeom>
        </p:spPr>
      </p:pic>
      <p:pic>
        <p:nvPicPr>
          <p:cNvPr id="11" name="Picture 10">
            <a:extLst>
              <a:ext uri="{FF2B5EF4-FFF2-40B4-BE49-F238E27FC236}">
                <a16:creationId xmlns:a16="http://schemas.microsoft.com/office/drawing/2014/main" id="{D0817861-4902-B9FC-5B3D-C410778EDA1B}"/>
              </a:ext>
            </a:extLst>
          </p:cNvPr>
          <p:cNvPicPr>
            <a:picLocks noChangeAspect="1"/>
          </p:cNvPicPr>
          <p:nvPr/>
        </p:nvPicPr>
        <p:blipFill rotWithShape="1">
          <a:blip r:embed="rId5"/>
          <a:srcRect t="54692" b="9827"/>
          <a:stretch/>
        </p:blipFill>
        <p:spPr>
          <a:xfrm>
            <a:off x="6182811" y="4701317"/>
            <a:ext cx="5888611" cy="918362"/>
          </a:xfrm>
          <a:prstGeom prst="rect">
            <a:avLst/>
          </a:prstGeom>
        </p:spPr>
      </p:pic>
      <p:sp>
        <p:nvSpPr>
          <p:cNvPr id="3" name="Rectangle: Rounded Corners 2">
            <a:extLst>
              <a:ext uri="{FF2B5EF4-FFF2-40B4-BE49-F238E27FC236}">
                <a16:creationId xmlns:a16="http://schemas.microsoft.com/office/drawing/2014/main" id="{864878A2-42DC-209C-9B35-0D1C36D73234}"/>
              </a:ext>
            </a:extLst>
          </p:cNvPr>
          <p:cNvSpPr/>
          <p:nvPr/>
        </p:nvSpPr>
        <p:spPr>
          <a:xfrm>
            <a:off x="10206548" y="4886573"/>
            <a:ext cx="1665963" cy="453496"/>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249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7E5F-B41B-4CED-9DEE-A4C3C4983B8E}"/>
              </a:ext>
            </a:extLst>
          </p:cNvPr>
          <p:cNvSpPr>
            <a:spLocks noGrp="1"/>
          </p:cNvSpPr>
          <p:nvPr>
            <p:ph type="ctrTitle"/>
          </p:nvPr>
        </p:nvSpPr>
        <p:spPr/>
        <p:txBody>
          <a:bodyPr anchor="ctr"/>
          <a:lstStyle/>
          <a:p>
            <a:pPr algn="ctr"/>
            <a:r>
              <a:rPr lang="en-US" dirty="0"/>
              <a:t>Stress, Depression, and Suicide</a:t>
            </a:r>
          </a:p>
        </p:txBody>
      </p:sp>
    </p:spTree>
    <p:extLst>
      <p:ext uri="{BB962C8B-B14F-4D97-AF65-F5344CB8AC3E}">
        <p14:creationId xmlns:p14="http://schemas.microsoft.com/office/powerpoint/2010/main" val="2248724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8489A87E-8CD8-4B4C-B768-0B29B85E941D}"/>
              </a:ext>
            </a:extLst>
          </p:cNvPr>
          <p:cNvSpPr/>
          <p:nvPr/>
        </p:nvSpPr>
        <p:spPr>
          <a:xfrm>
            <a:off x="6622539" y="4140264"/>
            <a:ext cx="5325971" cy="1490947"/>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Rounded Corners 23">
            <a:extLst>
              <a:ext uri="{FF2B5EF4-FFF2-40B4-BE49-F238E27FC236}">
                <a16:creationId xmlns:a16="http://schemas.microsoft.com/office/drawing/2014/main" id="{559962A3-8351-4D7C-BAFB-5DF6C0334974}"/>
              </a:ext>
            </a:extLst>
          </p:cNvPr>
          <p:cNvSpPr/>
          <p:nvPr/>
        </p:nvSpPr>
        <p:spPr>
          <a:xfrm>
            <a:off x="6607878" y="2427409"/>
            <a:ext cx="5325971" cy="1490947"/>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Rounded Corners 13">
            <a:extLst>
              <a:ext uri="{FF2B5EF4-FFF2-40B4-BE49-F238E27FC236}">
                <a16:creationId xmlns:a16="http://schemas.microsoft.com/office/drawing/2014/main" id="{71CAF0C3-2677-4125-8248-3D323EADC4D7}"/>
              </a:ext>
            </a:extLst>
          </p:cNvPr>
          <p:cNvSpPr/>
          <p:nvPr/>
        </p:nvSpPr>
        <p:spPr>
          <a:xfrm>
            <a:off x="243490" y="2390914"/>
            <a:ext cx="5730064" cy="3240298"/>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2B9FDF06-4E95-4431-AB6A-333DD74CA2CB}"/>
              </a:ext>
            </a:extLst>
          </p:cNvPr>
          <p:cNvSpPr>
            <a:spLocks noGrp="1"/>
          </p:cNvSpPr>
          <p:nvPr>
            <p:ph type="title"/>
          </p:nvPr>
        </p:nvSpPr>
        <p:spPr/>
        <p:txBody>
          <a:bodyPr/>
          <a:lstStyle/>
          <a:p>
            <a:r>
              <a:rPr lang="en-US" dirty="0"/>
              <a:t> </a:t>
            </a:r>
          </a:p>
        </p:txBody>
      </p:sp>
      <p:sp>
        <p:nvSpPr>
          <p:cNvPr id="6" name="Slide Number Placeholder 5">
            <a:extLst>
              <a:ext uri="{FF2B5EF4-FFF2-40B4-BE49-F238E27FC236}">
                <a16:creationId xmlns:a16="http://schemas.microsoft.com/office/drawing/2014/main" id="{1BB27DDF-CD5C-4337-ACC0-3524CFE772C4}"/>
              </a:ext>
            </a:extLst>
          </p:cNvPr>
          <p:cNvSpPr>
            <a:spLocks noGrp="1"/>
          </p:cNvSpPr>
          <p:nvPr>
            <p:ph type="sldNum" sz="quarter" idx="12"/>
          </p:nvPr>
        </p:nvSpPr>
        <p:spPr/>
        <p:txBody>
          <a:bodyPr/>
          <a:lstStyle/>
          <a:p>
            <a:r>
              <a:rPr lang="en-US"/>
              <a:t>Market Street Research | Page </a:t>
            </a:r>
            <a:fld id="{300ED257-06B6-4717-AB39-CFF5462A5EBE}" type="slidenum">
              <a:rPr lang="en-US" smtClean="0"/>
              <a:pPr/>
              <a:t>32</a:t>
            </a:fld>
            <a:endParaRPr lang="en-US" dirty="0"/>
          </a:p>
        </p:txBody>
      </p:sp>
      <p:sp>
        <p:nvSpPr>
          <p:cNvPr id="23" name="Title 5">
            <a:extLst>
              <a:ext uri="{FF2B5EF4-FFF2-40B4-BE49-F238E27FC236}">
                <a16:creationId xmlns:a16="http://schemas.microsoft.com/office/drawing/2014/main" id="{D3B907DE-14D5-464D-A579-563ACC01BFA8}"/>
              </a:ext>
            </a:extLst>
          </p:cNvPr>
          <p:cNvSpPr txBox="1">
            <a:spLocks/>
          </p:cNvSpPr>
          <p:nvPr/>
        </p:nvSpPr>
        <p:spPr>
          <a:xfrm>
            <a:off x="161552" y="212887"/>
            <a:ext cx="11868895" cy="606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r>
              <a:rPr lang="en-US" dirty="0">
                <a:solidFill>
                  <a:schemeClr val="accent2"/>
                </a:solidFill>
              </a:rPr>
              <a:t>Sources of Stress</a:t>
            </a:r>
          </a:p>
        </p:txBody>
      </p:sp>
      <p:sp>
        <p:nvSpPr>
          <p:cNvPr id="27" name="TextBox 26">
            <a:extLst>
              <a:ext uri="{FF2B5EF4-FFF2-40B4-BE49-F238E27FC236}">
                <a16:creationId xmlns:a16="http://schemas.microsoft.com/office/drawing/2014/main" id="{8174DF95-77EB-46C3-9D8F-8F8E54124146}"/>
              </a:ext>
            </a:extLst>
          </p:cNvPr>
          <p:cNvSpPr txBox="1"/>
          <p:nvPr/>
        </p:nvSpPr>
        <p:spPr>
          <a:xfrm>
            <a:off x="243490" y="1094269"/>
            <a:ext cx="5528136" cy="1246495"/>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School/academic workload remains the largest source of stress among students. </a:t>
            </a:r>
          </a:p>
          <a:p>
            <a:pPr marL="742950" lvl="1" indent="-285750">
              <a:spcAft>
                <a:spcPts val="600"/>
              </a:spcAft>
              <a:buFont typeface="Wingdings" panose="05000000000000000000" pitchFamily="2" charset="2"/>
              <a:buChar char="Ø"/>
            </a:pPr>
            <a:r>
              <a:rPr lang="en-US" sz="1400" dirty="0">
                <a:solidFill>
                  <a:schemeClr val="accent1"/>
                </a:solidFill>
              </a:rPr>
              <a:t>This appears especially impactful with high school students, as just over 3 in 5 (61%) feel high levels of stress due to academic workload.</a:t>
            </a:r>
          </a:p>
        </p:txBody>
      </p:sp>
      <p:sp>
        <p:nvSpPr>
          <p:cNvPr id="28" name="TextBox 27">
            <a:extLst>
              <a:ext uri="{FF2B5EF4-FFF2-40B4-BE49-F238E27FC236}">
                <a16:creationId xmlns:a16="http://schemas.microsoft.com/office/drawing/2014/main" id="{51E253C7-8E24-4914-888E-2EFA468EE7C3}"/>
              </a:ext>
            </a:extLst>
          </p:cNvPr>
          <p:cNvSpPr txBox="1"/>
          <p:nvPr/>
        </p:nvSpPr>
        <p:spPr>
          <a:xfrm>
            <a:off x="6285722" y="1095206"/>
            <a:ext cx="5730064" cy="954107"/>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Stress from events or pressure at home decreased for 8</a:t>
            </a:r>
            <a:r>
              <a:rPr lang="en-US" sz="1400" baseline="30000" dirty="0">
                <a:solidFill>
                  <a:schemeClr val="accent1"/>
                </a:solidFill>
              </a:rPr>
              <a:t>th</a:t>
            </a:r>
            <a:r>
              <a:rPr lang="en-US" sz="1400" dirty="0">
                <a:solidFill>
                  <a:schemeClr val="accent1"/>
                </a:solidFill>
              </a:rPr>
              <a:t> grade and high school students between 2022 and 2024. However, 6</a:t>
            </a:r>
            <a:r>
              <a:rPr lang="en-US" sz="1400" baseline="30000" dirty="0">
                <a:solidFill>
                  <a:schemeClr val="accent1"/>
                </a:solidFill>
              </a:rPr>
              <a:t>th</a:t>
            </a:r>
            <a:r>
              <a:rPr lang="en-US" sz="1400" dirty="0">
                <a:solidFill>
                  <a:schemeClr val="accent1"/>
                </a:solidFill>
              </a:rPr>
              <a:t> grade students seem more likely to be experiencing stress from events or pressure at home compared to 2020. </a:t>
            </a:r>
          </a:p>
        </p:txBody>
      </p:sp>
      <p:sp>
        <p:nvSpPr>
          <p:cNvPr id="19" name="Rectangle 18">
            <a:extLst>
              <a:ext uri="{FF2B5EF4-FFF2-40B4-BE49-F238E27FC236}">
                <a16:creationId xmlns:a16="http://schemas.microsoft.com/office/drawing/2014/main" id="{725509ED-8824-409E-AED0-AF26211E598E}"/>
              </a:ext>
            </a:extLst>
          </p:cNvPr>
          <p:cNvSpPr/>
          <p:nvPr/>
        </p:nvSpPr>
        <p:spPr>
          <a:xfrm>
            <a:off x="0" y="6052008"/>
            <a:ext cx="12192000" cy="1678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Table 28">
            <a:extLst>
              <a:ext uri="{FF2B5EF4-FFF2-40B4-BE49-F238E27FC236}">
                <a16:creationId xmlns:a16="http://schemas.microsoft.com/office/drawing/2014/main" id="{3370B0AD-4414-4288-9143-41C325F4886C}"/>
              </a:ext>
            </a:extLst>
          </p:cNvPr>
          <p:cNvGraphicFramePr>
            <a:graphicFrameLocks noGrp="1"/>
          </p:cNvGraphicFramePr>
          <p:nvPr>
            <p:extLst>
              <p:ext uri="{D42A27DB-BD31-4B8C-83A1-F6EECF244321}">
                <p14:modId xmlns:p14="http://schemas.microsoft.com/office/powerpoint/2010/main" val="2931420340"/>
              </p:ext>
            </p:extLst>
          </p:nvPr>
        </p:nvGraphicFramePr>
        <p:xfrm>
          <a:off x="640923" y="6219825"/>
          <a:ext cx="8842341" cy="487680"/>
        </p:xfrm>
        <a:graphic>
          <a:graphicData uri="http://schemas.openxmlformats.org/drawingml/2006/table">
            <a:tbl>
              <a:tblPr firstRow="1" bandRow="1">
                <a:tableStyleId>{5C22544A-7EE6-4342-B048-85BDC9FD1C3A}</a:tableStyleId>
              </a:tblPr>
              <a:tblGrid>
                <a:gridCol w="587802">
                  <a:extLst>
                    <a:ext uri="{9D8B030D-6E8A-4147-A177-3AD203B41FA5}">
                      <a16:colId xmlns:a16="http://schemas.microsoft.com/office/drawing/2014/main" val="20000"/>
                    </a:ext>
                  </a:extLst>
                </a:gridCol>
                <a:gridCol w="6369179">
                  <a:extLst>
                    <a:ext uri="{9D8B030D-6E8A-4147-A177-3AD203B41FA5}">
                      <a16:colId xmlns:a16="http://schemas.microsoft.com/office/drawing/2014/main" val="168637558"/>
                    </a:ext>
                  </a:extLst>
                </a:gridCol>
                <a:gridCol w="475015">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Q55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12 months what level of stress have you experienced as a result of your school/academic workload?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12 months what level of stress have you experienced as a result of events or pressure at home?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13041437"/>
                  </a:ext>
                </a:extLst>
              </a:tr>
            </a:tbl>
          </a:graphicData>
        </a:graphic>
      </p:graphicFrame>
      <p:pic>
        <p:nvPicPr>
          <p:cNvPr id="4" name="Picture 3">
            <a:extLst>
              <a:ext uri="{FF2B5EF4-FFF2-40B4-BE49-F238E27FC236}">
                <a16:creationId xmlns:a16="http://schemas.microsoft.com/office/drawing/2014/main" id="{C08F3EB3-3615-BA3B-8EB1-53376A442001}"/>
              </a:ext>
            </a:extLst>
          </p:cNvPr>
          <p:cNvPicPr>
            <a:picLocks noChangeAspect="1"/>
          </p:cNvPicPr>
          <p:nvPr/>
        </p:nvPicPr>
        <p:blipFill rotWithShape="1">
          <a:blip r:embed="rId3"/>
          <a:srcRect l="5067" t="2487" b="6754"/>
          <a:stretch/>
        </p:blipFill>
        <p:spPr>
          <a:xfrm>
            <a:off x="6629912" y="2427409"/>
            <a:ext cx="5325971" cy="1490947"/>
          </a:xfrm>
          <a:prstGeom prst="rect">
            <a:avLst/>
          </a:prstGeom>
        </p:spPr>
      </p:pic>
      <p:pic>
        <p:nvPicPr>
          <p:cNvPr id="9" name="Picture 8">
            <a:extLst>
              <a:ext uri="{FF2B5EF4-FFF2-40B4-BE49-F238E27FC236}">
                <a16:creationId xmlns:a16="http://schemas.microsoft.com/office/drawing/2014/main" id="{2BBB68ED-426D-3CCD-7F37-AEAD1E3D04F8}"/>
              </a:ext>
            </a:extLst>
          </p:cNvPr>
          <p:cNvPicPr>
            <a:picLocks noChangeAspect="1"/>
          </p:cNvPicPr>
          <p:nvPr/>
        </p:nvPicPr>
        <p:blipFill rotWithShape="1">
          <a:blip r:embed="rId4"/>
          <a:srcRect l="5045" t="16339" b="7520"/>
          <a:stretch/>
        </p:blipFill>
        <p:spPr>
          <a:xfrm>
            <a:off x="6629912" y="4261607"/>
            <a:ext cx="5318598" cy="1246495"/>
          </a:xfrm>
          <a:prstGeom prst="rect">
            <a:avLst/>
          </a:prstGeom>
        </p:spPr>
      </p:pic>
      <p:pic>
        <p:nvPicPr>
          <p:cNvPr id="10" name="Picture 9">
            <a:extLst>
              <a:ext uri="{FF2B5EF4-FFF2-40B4-BE49-F238E27FC236}">
                <a16:creationId xmlns:a16="http://schemas.microsoft.com/office/drawing/2014/main" id="{5A7327F6-6206-E978-F09C-2EB98D42978C}"/>
              </a:ext>
            </a:extLst>
          </p:cNvPr>
          <p:cNvPicPr>
            <a:picLocks noChangeAspect="1"/>
          </p:cNvPicPr>
          <p:nvPr/>
        </p:nvPicPr>
        <p:blipFill rotWithShape="1">
          <a:blip r:embed="rId5"/>
          <a:srcRect l="4737" r="23124"/>
          <a:stretch/>
        </p:blipFill>
        <p:spPr>
          <a:xfrm>
            <a:off x="486560" y="2484329"/>
            <a:ext cx="4949505" cy="3004579"/>
          </a:xfrm>
          <a:prstGeom prst="rect">
            <a:avLst/>
          </a:prstGeom>
        </p:spPr>
      </p:pic>
      <p:sp>
        <p:nvSpPr>
          <p:cNvPr id="5" name="Rectangle: Rounded Corners 4">
            <a:extLst>
              <a:ext uri="{FF2B5EF4-FFF2-40B4-BE49-F238E27FC236}">
                <a16:creationId xmlns:a16="http://schemas.microsoft.com/office/drawing/2014/main" id="{D657B000-E142-8DD1-D508-629E2A952081}"/>
              </a:ext>
            </a:extLst>
          </p:cNvPr>
          <p:cNvSpPr/>
          <p:nvPr/>
        </p:nvSpPr>
        <p:spPr>
          <a:xfrm>
            <a:off x="8523180" y="4754425"/>
            <a:ext cx="1551997" cy="618127"/>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6F61402-3443-75B4-A147-A931E10C4652}"/>
              </a:ext>
            </a:extLst>
          </p:cNvPr>
          <p:cNvSpPr/>
          <p:nvPr/>
        </p:nvSpPr>
        <p:spPr>
          <a:xfrm>
            <a:off x="10235845" y="4655891"/>
            <a:ext cx="1551997" cy="707300"/>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54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A7E456A2-F431-45BA-9D24-924594AA00BA}"/>
              </a:ext>
            </a:extLst>
          </p:cNvPr>
          <p:cNvSpPr/>
          <p:nvPr/>
        </p:nvSpPr>
        <p:spPr>
          <a:xfrm>
            <a:off x="457200" y="1750022"/>
            <a:ext cx="7719638" cy="389409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6">
            <a:extLst>
              <a:ext uri="{FF2B5EF4-FFF2-40B4-BE49-F238E27FC236}">
                <a16:creationId xmlns:a16="http://schemas.microsoft.com/office/drawing/2014/main" id="{112B489C-1C73-4FCA-B713-F534C689CE04}"/>
              </a:ext>
            </a:extLst>
          </p:cNvPr>
          <p:cNvSpPr>
            <a:spLocks noGrp="1"/>
          </p:cNvSpPr>
          <p:nvPr>
            <p:ph type="title"/>
          </p:nvPr>
        </p:nvSpPr>
        <p:spPr/>
        <p:txBody>
          <a:bodyPr/>
          <a:lstStyle/>
          <a:p>
            <a:r>
              <a:rPr lang="en-US" dirty="0"/>
              <a:t>Coping Mechanisms</a:t>
            </a:r>
          </a:p>
        </p:txBody>
      </p:sp>
      <p:sp>
        <p:nvSpPr>
          <p:cNvPr id="6" name="Slide Number Placeholder 5">
            <a:extLst>
              <a:ext uri="{FF2B5EF4-FFF2-40B4-BE49-F238E27FC236}">
                <a16:creationId xmlns:a16="http://schemas.microsoft.com/office/drawing/2014/main" id="{A39C0147-B3DD-42BE-985D-758D38C70583}"/>
              </a:ext>
            </a:extLst>
          </p:cNvPr>
          <p:cNvSpPr>
            <a:spLocks noGrp="1"/>
          </p:cNvSpPr>
          <p:nvPr>
            <p:ph type="sldNum" sz="quarter" idx="12"/>
          </p:nvPr>
        </p:nvSpPr>
        <p:spPr/>
        <p:txBody>
          <a:bodyPr/>
          <a:lstStyle/>
          <a:p>
            <a:r>
              <a:rPr lang="en-US"/>
              <a:t>Market Street Research | Page </a:t>
            </a:r>
            <a:fld id="{300ED257-06B6-4717-AB39-CFF5462A5EBE}" type="slidenum">
              <a:rPr lang="en-US" smtClean="0"/>
              <a:pPr/>
              <a:t>33</a:t>
            </a:fld>
            <a:endParaRPr lang="en-US" dirty="0"/>
          </a:p>
        </p:txBody>
      </p:sp>
      <p:sp>
        <p:nvSpPr>
          <p:cNvPr id="16" name="TextBox 15">
            <a:extLst>
              <a:ext uri="{FF2B5EF4-FFF2-40B4-BE49-F238E27FC236}">
                <a16:creationId xmlns:a16="http://schemas.microsoft.com/office/drawing/2014/main" id="{A21DAA09-BD48-4D1F-95FF-3A1FCBD62888}"/>
              </a:ext>
            </a:extLst>
          </p:cNvPr>
          <p:cNvSpPr txBox="1"/>
          <p:nvPr/>
        </p:nvSpPr>
        <p:spPr>
          <a:xfrm>
            <a:off x="8284444" y="2022765"/>
            <a:ext cx="3450356" cy="3693319"/>
          </a:xfrm>
          <a:prstGeom prst="rect">
            <a:avLst/>
          </a:prstGeom>
          <a:noFill/>
        </p:spPr>
        <p:txBody>
          <a:bodyPr wrap="square" rtlCol="0">
            <a:spAutoFit/>
          </a:bodyPr>
          <a:lstStyle/>
          <a:p>
            <a:pPr marL="285750" indent="-285750">
              <a:buFont typeface="Wingdings" panose="05000000000000000000" pitchFamily="2" charset="2"/>
              <a:buChar char="Ø"/>
            </a:pPr>
            <a:r>
              <a:rPr lang="en-US" sz="1400" b="1" dirty="0">
                <a:solidFill>
                  <a:srgbClr val="367FC8"/>
                </a:solidFill>
              </a:rPr>
              <a:t>For high schoolers, the 3 most common ways to cope with stress are:</a:t>
            </a:r>
          </a:p>
          <a:p>
            <a:pPr marL="742950" lvl="1" indent="-285750">
              <a:buFont typeface="Wingdings" panose="05000000000000000000" pitchFamily="2" charset="2"/>
              <a:buChar char="Ø"/>
            </a:pPr>
            <a:r>
              <a:rPr lang="en-US" sz="1400" b="1" dirty="0">
                <a:solidFill>
                  <a:srgbClr val="367FC8"/>
                </a:solidFill>
              </a:rPr>
              <a:t>Social media</a:t>
            </a:r>
          </a:p>
          <a:p>
            <a:pPr marL="742950" lvl="1" indent="-285750">
              <a:buFont typeface="Wingdings" panose="05000000000000000000" pitchFamily="2" charset="2"/>
              <a:buChar char="Ø"/>
            </a:pPr>
            <a:r>
              <a:rPr lang="en-US" sz="1400" b="1" dirty="0">
                <a:solidFill>
                  <a:srgbClr val="367FC8"/>
                </a:solidFill>
              </a:rPr>
              <a:t>Exercise</a:t>
            </a:r>
          </a:p>
          <a:p>
            <a:pPr marL="742950" lvl="1" indent="-285750">
              <a:spcAft>
                <a:spcPts val="600"/>
              </a:spcAft>
              <a:buFont typeface="Wingdings" panose="05000000000000000000" pitchFamily="2" charset="2"/>
              <a:buChar char="Ø"/>
            </a:pPr>
            <a:r>
              <a:rPr lang="en-US" sz="1400" b="1" dirty="0">
                <a:solidFill>
                  <a:srgbClr val="367FC8"/>
                </a:solidFill>
              </a:rPr>
              <a:t>Television</a:t>
            </a:r>
          </a:p>
          <a:p>
            <a:pPr marL="285750" indent="-285750">
              <a:buFont typeface="Wingdings" panose="05000000000000000000" pitchFamily="2" charset="2"/>
              <a:buChar char="Ø"/>
            </a:pPr>
            <a:r>
              <a:rPr lang="en-US" sz="1400" b="1" dirty="0">
                <a:solidFill>
                  <a:schemeClr val="accent3"/>
                </a:solidFill>
              </a:rPr>
              <a:t>For 8</a:t>
            </a:r>
            <a:r>
              <a:rPr lang="en-US" sz="1400" b="1" baseline="30000" dirty="0">
                <a:solidFill>
                  <a:schemeClr val="accent3"/>
                </a:solidFill>
              </a:rPr>
              <a:t>th</a:t>
            </a:r>
            <a:r>
              <a:rPr lang="en-US" sz="1400" b="1" dirty="0">
                <a:solidFill>
                  <a:schemeClr val="accent3"/>
                </a:solidFill>
              </a:rPr>
              <a:t> graders, the 3 most common ways to cope with stress are:</a:t>
            </a:r>
          </a:p>
          <a:p>
            <a:pPr marL="742950" lvl="1" indent="-285750">
              <a:buFont typeface="Wingdings" panose="05000000000000000000" pitchFamily="2" charset="2"/>
              <a:buChar char="Ø"/>
            </a:pPr>
            <a:r>
              <a:rPr lang="en-US" sz="1400" b="1" dirty="0">
                <a:solidFill>
                  <a:schemeClr val="accent3"/>
                </a:solidFill>
              </a:rPr>
              <a:t>Exercise</a:t>
            </a:r>
          </a:p>
          <a:p>
            <a:pPr marL="742950" lvl="1" indent="-285750">
              <a:buFont typeface="Wingdings" panose="05000000000000000000" pitchFamily="2" charset="2"/>
              <a:buChar char="Ø"/>
            </a:pPr>
            <a:r>
              <a:rPr lang="en-US" sz="1400" b="1" dirty="0">
                <a:solidFill>
                  <a:schemeClr val="accent3"/>
                </a:solidFill>
              </a:rPr>
              <a:t>Television</a:t>
            </a:r>
          </a:p>
          <a:p>
            <a:pPr marL="742950" lvl="1" indent="-285750">
              <a:spcAft>
                <a:spcPts val="600"/>
              </a:spcAft>
              <a:buFont typeface="Wingdings" panose="05000000000000000000" pitchFamily="2" charset="2"/>
              <a:buChar char="Ø"/>
            </a:pPr>
            <a:r>
              <a:rPr lang="en-US" sz="1400" b="1" dirty="0">
                <a:solidFill>
                  <a:schemeClr val="accent3"/>
                </a:solidFill>
              </a:rPr>
              <a:t>Social media</a:t>
            </a:r>
          </a:p>
          <a:p>
            <a:pPr marL="285750" indent="-285750">
              <a:buFont typeface="Wingdings" panose="05000000000000000000" pitchFamily="2" charset="2"/>
              <a:buChar char="Ø"/>
            </a:pPr>
            <a:r>
              <a:rPr lang="en-US" sz="1400" b="1" dirty="0">
                <a:solidFill>
                  <a:schemeClr val="accent5">
                    <a:lumMod val="75000"/>
                  </a:schemeClr>
                </a:solidFill>
              </a:rPr>
              <a:t>For 6</a:t>
            </a:r>
            <a:r>
              <a:rPr lang="en-US" sz="1400" b="1" baseline="30000" dirty="0">
                <a:solidFill>
                  <a:schemeClr val="accent5">
                    <a:lumMod val="75000"/>
                  </a:schemeClr>
                </a:solidFill>
              </a:rPr>
              <a:t>th</a:t>
            </a:r>
            <a:r>
              <a:rPr lang="en-US" sz="1400" b="1" dirty="0">
                <a:solidFill>
                  <a:schemeClr val="accent5">
                    <a:lumMod val="75000"/>
                  </a:schemeClr>
                </a:solidFill>
              </a:rPr>
              <a:t> graders, the most common ways to cope with stress are: </a:t>
            </a:r>
          </a:p>
          <a:p>
            <a:pPr marL="742950" lvl="1" indent="-285750">
              <a:buFont typeface="Wingdings" panose="05000000000000000000" pitchFamily="2" charset="2"/>
              <a:buChar char="Ø"/>
            </a:pPr>
            <a:r>
              <a:rPr lang="en-US" sz="1400" b="1" dirty="0">
                <a:solidFill>
                  <a:schemeClr val="accent5">
                    <a:lumMod val="75000"/>
                  </a:schemeClr>
                </a:solidFill>
              </a:rPr>
              <a:t>Television</a:t>
            </a:r>
          </a:p>
          <a:p>
            <a:pPr marL="742950" lvl="1" indent="-285750">
              <a:buFont typeface="Wingdings" panose="05000000000000000000" pitchFamily="2" charset="2"/>
              <a:buChar char="Ø"/>
            </a:pPr>
            <a:r>
              <a:rPr lang="en-US" sz="1400" b="1" dirty="0">
                <a:solidFill>
                  <a:schemeClr val="accent5">
                    <a:lumMod val="75000"/>
                  </a:schemeClr>
                </a:solidFill>
              </a:rPr>
              <a:t>Exercise</a:t>
            </a:r>
          </a:p>
          <a:p>
            <a:pPr marL="742950" lvl="1" indent="-285750">
              <a:buFont typeface="Wingdings" panose="05000000000000000000" pitchFamily="2" charset="2"/>
              <a:buChar char="Ø"/>
            </a:pPr>
            <a:r>
              <a:rPr lang="en-US" sz="1400" b="1" dirty="0">
                <a:solidFill>
                  <a:schemeClr val="accent5">
                    <a:lumMod val="75000"/>
                  </a:schemeClr>
                </a:solidFill>
              </a:rPr>
              <a:t>Talking with someone</a:t>
            </a:r>
          </a:p>
          <a:p>
            <a:pPr marL="742950" lvl="1" indent="-285750">
              <a:buFont typeface="Wingdings" panose="05000000000000000000" pitchFamily="2" charset="2"/>
              <a:buChar char="Ø"/>
            </a:pPr>
            <a:r>
              <a:rPr lang="en-US" sz="1400" b="1" dirty="0">
                <a:solidFill>
                  <a:schemeClr val="accent5">
                    <a:lumMod val="75000"/>
                  </a:schemeClr>
                </a:solidFill>
              </a:rPr>
              <a:t>Gaming</a:t>
            </a:r>
          </a:p>
        </p:txBody>
      </p:sp>
      <p:sp>
        <p:nvSpPr>
          <p:cNvPr id="17" name="TextBox 16">
            <a:extLst>
              <a:ext uri="{FF2B5EF4-FFF2-40B4-BE49-F238E27FC236}">
                <a16:creationId xmlns:a16="http://schemas.microsoft.com/office/drawing/2014/main" id="{0B72D48A-6228-4CAC-B0CE-76F1FC656E88}"/>
              </a:ext>
            </a:extLst>
          </p:cNvPr>
          <p:cNvSpPr txBox="1"/>
          <p:nvPr/>
        </p:nvSpPr>
        <p:spPr>
          <a:xfrm>
            <a:off x="299291" y="1001386"/>
            <a:ext cx="8486490" cy="600164"/>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Overall, 9% of students report dealing with stress through drugs, alcohol, vaping, cigarettes, or self-harm.</a:t>
            </a:r>
          </a:p>
          <a:p>
            <a:pPr marL="285750" indent="-285750">
              <a:spcAft>
                <a:spcPts val="600"/>
              </a:spcAft>
              <a:buFont typeface="Wingdings" panose="05000000000000000000" pitchFamily="2" charset="2"/>
              <a:buChar char="Ø"/>
            </a:pPr>
            <a:r>
              <a:rPr lang="en-US" sz="1400" dirty="0">
                <a:solidFill>
                  <a:schemeClr val="accent1"/>
                </a:solidFill>
              </a:rPr>
              <a:t>Additionally, over 2 in 5 students (44%) cope with stress through either eating or avoiding food.  </a:t>
            </a:r>
          </a:p>
        </p:txBody>
      </p:sp>
      <p:graphicFrame>
        <p:nvGraphicFramePr>
          <p:cNvPr id="18" name="Table 17">
            <a:extLst>
              <a:ext uri="{FF2B5EF4-FFF2-40B4-BE49-F238E27FC236}">
                <a16:creationId xmlns:a16="http://schemas.microsoft.com/office/drawing/2014/main" id="{92278E7F-52B4-4AF3-BF06-096F21A363E0}"/>
              </a:ext>
            </a:extLst>
          </p:cNvPr>
          <p:cNvGraphicFramePr>
            <a:graphicFrameLocks noGrp="1"/>
          </p:cNvGraphicFramePr>
          <p:nvPr>
            <p:extLst>
              <p:ext uri="{D42A27DB-BD31-4B8C-83A1-F6EECF244321}">
                <p14:modId xmlns:p14="http://schemas.microsoft.com/office/powerpoint/2010/main" val="3038436683"/>
              </p:ext>
            </p:extLst>
          </p:nvPr>
        </p:nvGraphicFramePr>
        <p:xfrm>
          <a:off x="898279" y="6416992"/>
          <a:ext cx="8465268" cy="243840"/>
        </p:xfrm>
        <a:graphic>
          <a:graphicData uri="http://schemas.openxmlformats.org/drawingml/2006/table">
            <a:tbl>
              <a:tblPr firstRow="1" bandRow="1">
                <a:tableStyleId>{5C22544A-7EE6-4342-B048-85BDC9FD1C3A}</a:tableStyleId>
              </a:tblPr>
              <a:tblGrid>
                <a:gridCol w="754143">
                  <a:extLst>
                    <a:ext uri="{9D8B030D-6E8A-4147-A177-3AD203B41FA5}">
                      <a16:colId xmlns:a16="http://schemas.microsoft.com/office/drawing/2014/main" val="20000"/>
                    </a:ext>
                  </a:extLst>
                </a:gridCol>
                <a:gridCol w="5813780">
                  <a:extLst>
                    <a:ext uri="{9D8B030D-6E8A-4147-A177-3AD203B41FA5}">
                      <a16:colId xmlns:a16="http://schemas.microsoft.com/office/drawing/2014/main" val="168637558"/>
                    </a:ext>
                  </a:extLst>
                </a:gridCol>
                <a:gridCol w="487000">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Q57-72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When you are dealing with stress which strategies do you use most often?  Check all that apply to you.</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9" name="TextBox 18">
            <a:extLst>
              <a:ext uri="{FF2B5EF4-FFF2-40B4-BE49-F238E27FC236}">
                <a16:creationId xmlns:a16="http://schemas.microsoft.com/office/drawing/2014/main" id="{F77C8B12-1242-4274-A657-922519A51884}"/>
              </a:ext>
            </a:extLst>
          </p:cNvPr>
          <p:cNvSpPr txBox="1"/>
          <p:nvPr/>
        </p:nvSpPr>
        <p:spPr>
          <a:xfrm>
            <a:off x="2063883" y="5829286"/>
            <a:ext cx="4476948" cy="276999"/>
          </a:xfrm>
          <a:prstGeom prst="rect">
            <a:avLst/>
          </a:prstGeom>
          <a:noFill/>
          <a:ln>
            <a:solidFill>
              <a:schemeClr val="tx1"/>
            </a:solidFill>
          </a:ln>
        </p:spPr>
        <p:txBody>
          <a:bodyPr wrap="square" rtlCol="0">
            <a:spAutoFit/>
          </a:bodyPr>
          <a:lstStyle/>
          <a:p>
            <a:r>
              <a:rPr lang="en-US" sz="1200" dirty="0"/>
              <a:t>* Note: Question changed in 2022, to include more coping behaviors. </a:t>
            </a:r>
          </a:p>
        </p:txBody>
      </p:sp>
      <p:pic>
        <p:nvPicPr>
          <p:cNvPr id="2" name="Picture 1">
            <a:extLst>
              <a:ext uri="{FF2B5EF4-FFF2-40B4-BE49-F238E27FC236}">
                <a16:creationId xmlns:a16="http://schemas.microsoft.com/office/drawing/2014/main" id="{AD261A16-89DD-461D-9A19-12E0F267C680}"/>
              </a:ext>
            </a:extLst>
          </p:cNvPr>
          <p:cNvPicPr>
            <a:picLocks noChangeAspect="1"/>
          </p:cNvPicPr>
          <p:nvPr/>
        </p:nvPicPr>
        <p:blipFill rotWithShape="1">
          <a:blip r:embed="rId2"/>
          <a:srcRect r="35940" b="8510"/>
          <a:stretch/>
        </p:blipFill>
        <p:spPr>
          <a:xfrm>
            <a:off x="420491" y="1709090"/>
            <a:ext cx="7810150" cy="2418294"/>
          </a:xfrm>
          <a:prstGeom prst="rect">
            <a:avLst/>
          </a:prstGeom>
        </p:spPr>
      </p:pic>
      <p:pic>
        <p:nvPicPr>
          <p:cNvPr id="3" name="Picture 2">
            <a:extLst>
              <a:ext uri="{FF2B5EF4-FFF2-40B4-BE49-F238E27FC236}">
                <a16:creationId xmlns:a16="http://schemas.microsoft.com/office/drawing/2014/main" id="{BF2343A3-F724-AE7C-A405-9986ED1EAA97}"/>
              </a:ext>
            </a:extLst>
          </p:cNvPr>
          <p:cNvPicPr>
            <a:picLocks noChangeAspect="1"/>
          </p:cNvPicPr>
          <p:nvPr/>
        </p:nvPicPr>
        <p:blipFill rotWithShape="1">
          <a:blip r:embed="rId3"/>
          <a:srcRect t="47330" r="36382" b="2294"/>
          <a:stretch/>
        </p:blipFill>
        <p:spPr>
          <a:xfrm>
            <a:off x="420491" y="4234924"/>
            <a:ext cx="7756347" cy="1331564"/>
          </a:xfrm>
          <a:prstGeom prst="rect">
            <a:avLst/>
          </a:prstGeom>
        </p:spPr>
      </p:pic>
    </p:spTree>
    <p:extLst>
      <p:ext uri="{BB962C8B-B14F-4D97-AF65-F5344CB8AC3E}">
        <p14:creationId xmlns:p14="http://schemas.microsoft.com/office/powerpoint/2010/main" val="2777127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89DE86C-B4A0-4CD5-B31F-8F3935B4AF1B}"/>
              </a:ext>
            </a:extLst>
          </p:cNvPr>
          <p:cNvSpPr/>
          <p:nvPr/>
        </p:nvSpPr>
        <p:spPr>
          <a:xfrm>
            <a:off x="491507" y="3053045"/>
            <a:ext cx="5589831" cy="2797053"/>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A99A963-2EF9-4782-AACE-84637897DF86}"/>
              </a:ext>
            </a:extLst>
          </p:cNvPr>
          <p:cNvSpPr>
            <a:spLocks noGrp="1"/>
          </p:cNvSpPr>
          <p:nvPr>
            <p:ph type="title"/>
          </p:nvPr>
        </p:nvSpPr>
        <p:spPr/>
        <p:txBody>
          <a:bodyPr/>
          <a:lstStyle/>
          <a:p>
            <a:r>
              <a:rPr lang="en-US" dirty="0"/>
              <a:t>Depression</a:t>
            </a:r>
          </a:p>
        </p:txBody>
      </p:sp>
      <p:sp>
        <p:nvSpPr>
          <p:cNvPr id="6" name="Slide Number Placeholder 5">
            <a:extLst>
              <a:ext uri="{FF2B5EF4-FFF2-40B4-BE49-F238E27FC236}">
                <a16:creationId xmlns:a16="http://schemas.microsoft.com/office/drawing/2014/main" id="{4F818B96-1094-4EAA-9EBB-996457D9878E}"/>
              </a:ext>
            </a:extLst>
          </p:cNvPr>
          <p:cNvSpPr>
            <a:spLocks noGrp="1"/>
          </p:cNvSpPr>
          <p:nvPr>
            <p:ph type="sldNum" sz="quarter" idx="12"/>
          </p:nvPr>
        </p:nvSpPr>
        <p:spPr/>
        <p:txBody>
          <a:bodyPr/>
          <a:lstStyle/>
          <a:p>
            <a:r>
              <a:rPr lang="en-US"/>
              <a:t>Market Street Research | Page </a:t>
            </a:r>
            <a:fld id="{300ED257-06B6-4717-AB39-CFF5462A5EBE}" type="slidenum">
              <a:rPr lang="en-US" smtClean="0"/>
              <a:pPr/>
              <a:t>34</a:t>
            </a:fld>
            <a:endParaRPr lang="en-US" dirty="0"/>
          </a:p>
        </p:txBody>
      </p:sp>
      <p:sp>
        <p:nvSpPr>
          <p:cNvPr id="18" name="TextBox 17">
            <a:extLst>
              <a:ext uri="{FF2B5EF4-FFF2-40B4-BE49-F238E27FC236}">
                <a16:creationId xmlns:a16="http://schemas.microsoft.com/office/drawing/2014/main" id="{80B459BE-6C53-475C-9A51-0CEE9A2AAC57}"/>
              </a:ext>
            </a:extLst>
          </p:cNvPr>
          <p:cNvSpPr txBox="1"/>
          <p:nvPr/>
        </p:nvSpPr>
        <p:spPr>
          <a:xfrm>
            <a:off x="88591" y="873219"/>
            <a:ext cx="6505579" cy="2046714"/>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The proportion of 8</a:t>
            </a:r>
            <a:r>
              <a:rPr lang="en-US" sz="1400" baseline="30000" dirty="0">
                <a:solidFill>
                  <a:schemeClr val="accent1"/>
                </a:solidFill>
              </a:rPr>
              <a:t>th</a:t>
            </a:r>
            <a:r>
              <a:rPr lang="en-US" sz="1400" dirty="0">
                <a:solidFill>
                  <a:schemeClr val="accent1"/>
                </a:solidFill>
              </a:rPr>
              <a:t> grade and high school students reporting depression has decreased in 2024 compared to 2022.  </a:t>
            </a:r>
          </a:p>
          <a:p>
            <a:pPr marL="285750" indent="-285750">
              <a:spcAft>
                <a:spcPts val="600"/>
              </a:spcAft>
              <a:buFont typeface="Wingdings" panose="05000000000000000000" pitchFamily="2" charset="2"/>
              <a:buChar char="Ø"/>
            </a:pPr>
            <a:r>
              <a:rPr lang="en-US" sz="1400" dirty="0">
                <a:solidFill>
                  <a:schemeClr val="accent1"/>
                </a:solidFill>
              </a:rPr>
              <a:t>Rates of depression appear highest in 6</a:t>
            </a:r>
            <a:r>
              <a:rPr lang="en-US" sz="1400" baseline="30000" dirty="0">
                <a:solidFill>
                  <a:schemeClr val="accent1"/>
                </a:solidFill>
              </a:rPr>
              <a:t>th</a:t>
            </a:r>
            <a:r>
              <a:rPr lang="en-US" sz="1400" dirty="0">
                <a:solidFill>
                  <a:schemeClr val="accent1"/>
                </a:solidFill>
              </a:rPr>
              <a:t> grade and in the last two years of high school.</a:t>
            </a:r>
          </a:p>
          <a:p>
            <a:pPr marL="285750" indent="-285750">
              <a:spcAft>
                <a:spcPts val="600"/>
              </a:spcAft>
              <a:buFont typeface="Wingdings" panose="05000000000000000000" pitchFamily="2" charset="2"/>
              <a:buChar char="Ø"/>
            </a:pPr>
            <a:r>
              <a:rPr lang="en-US" sz="1400" dirty="0">
                <a:solidFill>
                  <a:schemeClr val="accent1"/>
                </a:solidFill>
              </a:rPr>
              <a:t>In the aggregate sample, those with non-traditional gender identities or sexualities report feeling depressed over the past 12 months at especially high rates. </a:t>
            </a:r>
          </a:p>
          <a:p>
            <a:pPr marL="742950" lvl="1" indent="-285750">
              <a:spcAft>
                <a:spcPts val="600"/>
              </a:spcAft>
              <a:buFont typeface="Wingdings" panose="05000000000000000000" pitchFamily="2" charset="2"/>
              <a:buChar char="Ø"/>
            </a:pPr>
            <a:r>
              <a:rPr lang="en-US" sz="1400" dirty="0">
                <a:solidFill>
                  <a:schemeClr val="accent1"/>
                </a:solidFill>
              </a:rPr>
              <a:t>Students who are depressed are at risk for a variety of risk factors, especially self-harm and suicide consideration. </a:t>
            </a:r>
          </a:p>
        </p:txBody>
      </p:sp>
      <p:graphicFrame>
        <p:nvGraphicFramePr>
          <p:cNvPr id="20" name="Table 19">
            <a:extLst>
              <a:ext uri="{FF2B5EF4-FFF2-40B4-BE49-F238E27FC236}">
                <a16:creationId xmlns:a16="http://schemas.microsoft.com/office/drawing/2014/main" id="{BFA79642-49CF-4B6C-A4BA-02B46611FFCF}"/>
              </a:ext>
            </a:extLst>
          </p:cNvPr>
          <p:cNvGraphicFramePr>
            <a:graphicFrameLocks noGrp="1"/>
          </p:cNvGraphicFramePr>
          <p:nvPr>
            <p:extLst>
              <p:ext uri="{D42A27DB-BD31-4B8C-83A1-F6EECF244321}">
                <p14:modId xmlns:p14="http://schemas.microsoft.com/office/powerpoint/2010/main" val="3774322356"/>
              </p:ext>
            </p:extLst>
          </p:nvPr>
        </p:nvGraphicFramePr>
        <p:xfrm>
          <a:off x="654520" y="6329993"/>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13151">
                  <a:extLst>
                    <a:ext uri="{9D8B030D-6E8A-4147-A177-3AD203B41FA5}">
                      <a16:colId xmlns:a16="http://schemas.microsoft.com/office/drawing/2014/main" val="168637558"/>
                    </a:ext>
                  </a:extLst>
                </a:gridCol>
                <a:gridCol w="515642">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67612">
                <a:tc>
                  <a:txBody>
                    <a:bodyPr/>
                    <a:lstStyle/>
                    <a:p>
                      <a:pPr algn="ctr"/>
                      <a:r>
                        <a:rPr lang="en-US" sz="1000" b="1" i="1" dirty="0">
                          <a:solidFill>
                            <a:schemeClr val="bg1"/>
                          </a:solidFill>
                          <a:latin typeface="Calibri" panose="020F0502020204030204" pitchFamily="34" charset="0"/>
                          <a:cs typeface="Calibri" panose="020F0502020204030204" pitchFamily="34" charset="0"/>
                        </a:rPr>
                        <a:t>Q74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12 months did you ever feel so sad or hopeless almost every day for two weeks or more in a row that you stopped doing some usual activities?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pSp>
        <p:nvGrpSpPr>
          <p:cNvPr id="4" name="Group 3">
            <a:extLst>
              <a:ext uri="{FF2B5EF4-FFF2-40B4-BE49-F238E27FC236}">
                <a16:creationId xmlns:a16="http://schemas.microsoft.com/office/drawing/2014/main" id="{B04B83B8-3EC1-5528-BD0D-ED3A9361C02F}"/>
              </a:ext>
            </a:extLst>
          </p:cNvPr>
          <p:cNvGrpSpPr/>
          <p:nvPr/>
        </p:nvGrpSpPr>
        <p:grpSpPr>
          <a:xfrm>
            <a:off x="6525446" y="893330"/>
            <a:ext cx="5490338" cy="5222051"/>
            <a:chOff x="6434567" y="1076413"/>
            <a:chExt cx="5490338" cy="5128459"/>
          </a:xfrm>
        </p:grpSpPr>
        <p:sp>
          <p:nvSpPr>
            <p:cNvPr id="7" name="Rectangle: Rounded Corners 6">
              <a:extLst>
                <a:ext uri="{FF2B5EF4-FFF2-40B4-BE49-F238E27FC236}">
                  <a16:creationId xmlns:a16="http://schemas.microsoft.com/office/drawing/2014/main" id="{00427A22-9564-C237-FD1E-EE84C5D4A10D}"/>
                </a:ext>
              </a:extLst>
            </p:cNvPr>
            <p:cNvSpPr/>
            <p:nvPr/>
          </p:nvSpPr>
          <p:spPr>
            <a:xfrm>
              <a:off x="6434568" y="1076413"/>
              <a:ext cx="5490337" cy="949596"/>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Being Depressed</a:t>
              </a:r>
            </a:p>
            <a:p>
              <a:pPr lvl="0" algn="ctr">
                <a:spcAft>
                  <a:spcPts val="0"/>
                </a:spcAft>
              </a:pPr>
              <a:r>
                <a:rPr lang="en-US" dirty="0">
                  <a:latin typeface="Calibri" panose="020F0502020204030204" pitchFamily="34" charset="0"/>
                  <a:cs typeface="Calibri" panose="020F0502020204030204" pitchFamily="34" charset="0"/>
                </a:rPr>
                <a:t>(15% of the population)</a:t>
              </a:r>
              <a:endParaRPr lang="en-US" sz="1800" dirty="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FD8B3CB9-85D0-9E21-31DB-CF7A9B9BBA5C}"/>
                </a:ext>
              </a:extLst>
            </p:cNvPr>
            <p:cNvSpPr/>
            <p:nvPr/>
          </p:nvSpPr>
          <p:spPr>
            <a:xfrm>
              <a:off x="6434567" y="2070935"/>
              <a:ext cx="5490336" cy="1720204"/>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lvl="1"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40% of those who identify as transgender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38% of those who identify as non-binary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35% of those who identify as </a:t>
              </a:r>
              <a:r>
                <a:rPr lang="en-US" sz="1400" kern="0" dirty="0">
                  <a:solidFill>
                    <a:sysClr val="windowText" lastClr="000000"/>
                  </a:solidFill>
                  <a:latin typeface="Calibri" panose="020F0502020204030204" pitchFamily="34" charset="0"/>
                  <a:cs typeface="Calibri" panose="020F0502020204030204" pitchFamily="34" charset="0"/>
                </a:rPr>
                <a:t>non-heterosexual</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30% of those who identify as Southeast Asian American</a:t>
              </a:r>
              <a:endParaRPr lang="en-US" sz="1400" kern="0" dirty="0">
                <a:solidFill>
                  <a:sysClr val="windowText" lastClr="000000"/>
                </a:solidFill>
                <a:latin typeface="Calibri" panose="020F0502020204030204" pitchFamily="34" charset="0"/>
                <a:cs typeface="Calibri" panose="020F0502020204030204" pitchFamily="34" charset="0"/>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26% of those who identify as Native Hawaiian or Pacific Islander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25% of those who identify as Hispanic, Latino/Latina/Latinx/</a:t>
              </a:r>
              <a:r>
                <a:rPr kumimoji="0" lang="en-US" sz="1400" b="0" i="0" u="none" strike="noStrike" kern="0" cap="none" spc="0" normalizeH="0" baseline="0" noProof="0" dirty="0" err="1">
                  <a:ln>
                    <a:noFill/>
                  </a:ln>
                  <a:solidFill>
                    <a:sysClr val="windowText" lastClr="000000"/>
                  </a:solidFill>
                  <a:effectLst/>
                  <a:uLnTx/>
                  <a:uFillTx/>
                  <a:latin typeface="Calibri" panose="020F0502020204030204" pitchFamily="34" charset="0"/>
                  <a:cs typeface="Calibri" panose="020F0502020204030204" pitchFamily="34" charset="0"/>
                </a:rPr>
                <a:t>Latine</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18% of those who identify as female</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6D787C7E-EFD3-016D-076C-3304FC1CE1F0}"/>
                </a:ext>
              </a:extLst>
            </p:cNvPr>
            <p:cNvSpPr/>
            <p:nvPr/>
          </p:nvSpPr>
          <p:spPr>
            <a:xfrm>
              <a:off x="6434568" y="3857050"/>
              <a:ext cx="5490336" cy="2347822"/>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feel depressed are also more likely to: </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Self-harm (43%) or consider suicide (35%)</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Not feel that adults at school can help with bullying (34%)</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Be sexually harassed (33%)</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(30%) or cyberbullied (21%)</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Get 5 hours of sleep or less on average (26%)</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(25%)</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Drink alcohol (17%)</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Have sexual intercourse (14%)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Use e-cigarettes (9%) or marijuana (11%)</a:t>
              </a:r>
            </a:p>
          </p:txBody>
        </p:sp>
      </p:grpSp>
      <p:pic>
        <p:nvPicPr>
          <p:cNvPr id="3" name="Picture 2">
            <a:extLst>
              <a:ext uri="{FF2B5EF4-FFF2-40B4-BE49-F238E27FC236}">
                <a16:creationId xmlns:a16="http://schemas.microsoft.com/office/drawing/2014/main" id="{7D4B3DF1-C97E-4363-1385-E3ACE4711374}"/>
              </a:ext>
            </a:extLst>
          </p:cNvPr>
          <p:cNvPicPr>
            <a:picLocks noChangeAspect="1"/>
          </p:cNvPicPr>
          <p:nvPr/>
        </p:nvPicPr>
        <p:blipFill rotWithShape="1">
          <a:blip r:embed="rId2"/>
          <a:srcRect t="34654" b="4371"/>
          <a:stretch/>
        </p:blipFill>
        <p:spPr>
          <a:xfrm>
            <a:off x="654520" y="3053045"/>
            <a:ext cx="5350824" cy="1493788"/>
          </a:xfrm>
          <a:prstGeom prst="rect">
            <a:avLst/>
          </a:prstGeom>
        </p:spPr>
      </p:pic>
      <p:pic>
        <p:nvPicPr>
          <p:cNvPr id="5" name="Picture 4">
            <a:extLst>
              <a:ext uri="{FF2B5EF4-FFF2-40B4-BE49-F238E27FC236}">
                <a16:creationId xmlns:a16="http://schemas.microsoft.com/office/drawing/2014/main" id="{D2DF93F6-7F79-4053-D2EF-327444794A30}"/>
              </a:ext>
            </a:extLst>
          </p:cNvPr>
          <p:cNvPicPr>
            <a:picLocks noChangeAspect="1"/>
          </p:cNvPicPr>
          <p:nvPr/>
        </p:nvPicPr>
        <p:blipFill rotWithShape="1">
          <a:blip r:embed="rId3"/>
          <a:srcRect l="5525" t="47080" b="3438"/>
          <a:stretch/>
        </p:blipFill>
        <p:spPr>
          <a:xfrm>
            <a:off x="473813" y="4840448"/>
            <a:ext cx="5589831" cy="855678"/>
          </a:xfrm>
          <a:prstGeom prst="rect">
            <a:avLst/>
          </a:prstGeom>
        </p:spPr>
      </p:pic>
      <p:sp>
        <p:nvSpPr>
          <p:cNvPr id="9" name="Rectangle: Rounded Corners 8">
            <a:extLst>
              <a:ext uri="{FF2B5EF4-FFF2-40B4-BE49-F238E27FC236}">
                <a16:creationId xmlns:a16="http://schemas.microsoft.com/office/drawing/2014/main" id="{9FAB2B85-0B4C-0E12-13CF-16A2CEDED6DF}"/>
              </a:ext>
            </a:extLst>
          </p:cNvPr>
          <p:cNvSpPr/>
          <p:nvPr/>
        </p:nvSpPr>
        <p:spPr>
          <a:xfrm>
            <a:off x="654520" y="4845922"/>
            <a:ext cx="1635674" cy="618127"/>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3E12765-EF2D-4B47-4985-40A319227C52}"/>
              </a:ext>
            </a:extLst>
          </p:cNvPr>
          <p:cNvSpPr/>
          <p:nvPr/>
        </p:nvSpPr>
        <p:spPr>
          <a:xfrm>
            <a:off x="2453207" y="4845922"/>
            <a:ext cx="1635674" cy="618127"/>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0CD17FE-E769-EF9F-BD61-71E7E69136DF}"/>
              </a:ext>
            </a:extLst>
          </p:cNvPr>
          <p:cNvSpPr/>
          <p:nvPr/>
        </p:nvSpPr>
        <p:spPr>
          <a:xfrm>
            <a:off x="4258425" y="4845922"/>
            <a:ext cx="1635674" cy="618127"/>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425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E370-ED9F-4D5F-90B7-9217A2DCA2DD}"/>
              </a:ext>
            </a:extLst>
          </p:cNvPr>
          <p:cNvSpPr>
            <a:spLocks noGrp="1"/>
          </p:cNvSpPr>
          <p:nvPr>
            <p:ph type="title"/>
          </p:nvPr>
        </p:nvSpPr>
        <p:spPr/>
        <p:txBody>
          <a:bodyPr/>
          <a:lstStyle/>
          <a:p>
            <a:r>
              <a:rPr lang="en-US" dirty="0"/>
              <a:t>Self-harm</a:t>
            </a:r>
          </a:p>
        </p:txBody>
      </p:sp>
      <p:sp>
        <p:nvSpPr>
          <p:cNvPr id="5" name="Slide Number Placeholder 4">
            <a:extLst>
              <a:ext uri="{FF2B5EF4-FFF2-40B4-BE49-F238E27FC236}">
                <a16:creationId xmlns:a16="http://schemas.microsoft.com/office/drawing/2014/main" id="{EF91BBE9-DA4C-403B-8865-2A178F696EFA}"/>
              </a:ext>
            </a:extLst>
          </p:cNvPr>
          <p:cNvSpPr>
            <a:spLocks noGrp="1"/>
          </p:cNvSpPr>
          <p:nvPr>
            <p:ph type="sldNum" sz="quarter" idx="12"/>
          </p:nvPr>
        </p:nvSpPr>
        <p:spPr/>
        <p:txBody>
          <a:bodyPr/>
          <a:lstStyle/>
          <a:p>
            <a:r>
              <a:rPr lang="en-US"/>
              <a:t>Market Street Research | Page </a:t>
            </a:r>
            <a:fld id="{300ED257-06B6-4717-AB39-CFF5462A5EBE}" type="slidenum">
              <a:rPr lang="en-US" smtClean="0"/>
              <a:pPr/>
              <a:t>35</a:t>
            </a:fld>
            <a:endParaRPr lang="en-US" dirty="0"/>
          </a:p>
        </p:txBody>
      </p:sp>
      <p:sp>
        <p:nvSpPr>
          <p:cNvPr id="7" name="Rectangle: Rounded Corners 6">
            <a:extLst>
              <a:ext uri="{FF2B5EF4-FFF2-40B4-BE49-F238E27FC236}">
                <a16:creationId xmlns:a16="http://schemas.microsoft.com/office/drawing/2014/main" id="{E2D4583C-7A50-4828-ABB9-5C7CB0FA3341}"/>
              </a:ext>
            </a:extLst>
          </p:cNvPr>
          <p:cNvSpPr/>
          <p:nvPr/>
        </p:nvSpPr>
        <p:spPr>
          <a:xfrm>
            <a:off x="391950" y="2902005"/>
            <a:ext cx="5834115" cy="292321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a:extLst>
              <a:ext uri="{FF2B5EF4-FFF2-40B4-BE49-F238E27FC236}">
                <a16:creationId xmlns:a16="http://schemas.microsoft.com/office/drawing/2014/main" id="{48070894-821F-4246-9D91-C056D2EC85FA}"/>
              </a:ext>
            </a:extLst>
          </p:cNvPr>
          <p:cNvSpPr txBox="1"/>
          <p:nvPr/>
        </p:nvSpPr>
        <p:spPr>
          <a:xfrm>
            <a:off x="276956" y="961371"/>
            <a:ext cx="6107066" cy="183127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self-harm have decreased for 6</a:t>
            </a:r>
            <a:r>
              <a:rPr lang="en-US" sz="1400" baseline="30000" dirty="0">
                <a:solidFill>
                  <a:schemeClr val="accent1"/>
                </a:solidFill>
              </a:rPr>
              <a:t>th</a:t>
            </a:r>
            <a:r>
              <a:rPr lang="en-US" sz="1400" dirty="0">
                <a:solidFill>
                  <a:schemeClr val="accent1"/>
                </a:solidFill>
              </a:rPr>
              <a:t> grade and high school students between 2022 and 2024 and appear to be trending down among 8</a:t>
            </a:r>
            <a:r>
              <a:rPr lang="en-US" sz="1400" baseline="30000" dirty="0">
                <a:solidFill>
                  <a:schemeClr val="accent1"/>
                </a:solidFill>
              </a:rPr>
              <a:t>th</a:t>
            </a:r>
            <a:r>
              <a:rPr lang="en-US" sz="1400" dirty="0">
                <a:solidFill>
                  <a:schemeClr val="accent1"/>
                </a:solidFill>
              </a:rPr>
              <a:t> graders.</a:t>
            </a:r>
          </a:p>
          <a:p>
            <a:pPr marL="285750" indent="-285750">
              <a:spcAft>
                <a:spcPts val="600"/>
              </a:spcAft>
              <a:buFont typeface="Wingdings" panose="05000000000000000000" pitchFamily="2" charset="2"/>
              <a:buChar char="Ø"/>
            </a:pPr>
            <a:r>
              <a:rPr lang="en-US" sz="1400" dirty="0">
                <a:solidFill>
                  <a:schemeClr val="accent1"/>
                </a:solidFill>
              </a:rPr>
              <a:t>Those in the 6</a:t>
            </a:r>
            <a:r>
              <a:rPr lang="en-US" sz="1400" baseline="30000" dirty="0">
                <a:solidFill>
                  <a:schemeClr val="accent1"/>
                </a:solidFill>
              </a:rPr>
              <a:t>th</a:t>
            </a:r>
            <a:r>
              <a:rPr lang="en-US" sz="1400" dirty="0">
                <a:solidFill>
                  <a:schemeClr val="accent1"/>
                </a:solidFill>
              </a:rPr>
              <a:t>and 12</a:t>
            </a:r>
            <a:r>
              <a:rPr lang="en-US" sz="1400" baseline="30000" dirty="0">
                <a:solidFill>
                  <a:schemeClr val="accent1"/>
                </a:solidFill>
              </a:rPr>
              <a:t>th</a:t>
            </a:r>
            <a:r>
              <a:rPr lang="en-US" sz="1400" dirty="0">
                <a:solidFill>
                  <a:schemeClr val="accent1"/>
                </a:solidFill>
              </a:rPr>
              <a:t> grades appear most likely to engage in self-harm.</a:t>
            </a:r>
          </a:p>
          <a:p>
            <a:pPr marL="285750" indent="-285750">
              <a:spcAft>
                <a:spcPts val="600"/>
              </a:spcAft>
              <a:buFont typeface="Wingdings" panose="05000000000000000000" pitchFamily="2" charset="2"/>
              <a:buChar char="Ø"/>
            </a:pPr>
            <a:r>
              <a:rPr lang="en-US" sz="1400" dirty="0">
                <a:solidFill>
                  <a:schemeClr val="accent1"/>
                </a:solidFill>
              </a:rPr>
              <a:t>In the aggregate sample, students with a non-traditional gender or sexual orientation have especially high rates of self-harm.</a:t>
            </a:r>
          </a:p>
          <a:p>
            <a:pPr marL="742950" lvl="1" indent="-285750">
              <a:spcAft>
                <a:spcPts val="600"/>
              </a:spcAft>
              <a:buFont typeface="Wingdings" panose="05000000000000000000" pitchFamily="2" charset="2"/>
              <a:buChar char="Ø"/>
            </a:pPr>
            <a:r>
              <a:rPr lang="en-US" sz="1400" dirty="0">
                <a:solidFill>
                  <a:schemeClr val="accent1"/>
                </a:solidFill>
              </a:rPr>
              <a:t>Those who self-harm also display high rates of unhealthy eating, depression, and suicide consideration. </a:t>
            </a:r>
          </a:p>
        </p:txBody>
      </p:sp>
      <p:graphicFrame>
        <p:nvGraphicFramePr>
          <p:cNvPr id="11" name="Table 10">
            <a:extLst>
              <a:ext uri="{FF2B5EF4-FFF2-40B4-BE49-F238E27FC236}">
                <a16:creationId xmlns:a16="http://schemas.microsoft.com/office/drawing/2014/main" id="{14858CEB-30A3-4313-A561-5D97C1D60DDE}"/>
              </a:ext>
            </a:extLst>
          </p:cNvPr>
          <p:cNvGraphicFramePr>
            <a:graphicFrameLocks noGrp="1"/>
          </p:cNvGraphicFramePr>
          <p:nvPr>
            <p:extLst>
              <p:ext uri="{D42A27DB-BD31-4B8C-83A1-F6EECF244321}">
                <p14:modId xmlns:p14="http://schemas.microsoft.com/office/powerpoint/2010/main" val="3927111981"/>
              </p:ext>
            </p:extLst>
          </p:nvPr>
        </p:nvGraphicFramePr>
        <p:xfrm>
          <a:off x="652732" y="6356350"/>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478505566"/>
                    </a:ext>
                  </a:extLst>
                </a:gridCol>
                <a:gridCol w="6513151">
                  <a:extLst>
                    <a:ext uri="{9D8B030D-6E8A-4147-A177-3AD203B41FA5}">
                      <a16:colId xmlns:a16="http://schemas.microsoft.com/office/drawing/2014/main" val="3887002505"/>
                    </a:ext>
                  </a:extLst>
                </a:gridCol>
                <a:gridCol w="515642">
                  <a:extLst>
                    <a:ext uri="{9D8B030D-6E8A-4147-A177-3AD203B41FA5}">
                      <a16:colId xmlns:a16="http://schemas.microsoft.com/office/drawing/2014/main" val="676571169"/>
                    </a:ext>
                  </a:extLst>
                </a:gridCol>
                <a:gridCol w="461856">
                  <a:extLst>
                    <a:ext uri="{9D8B030D-6E8A-4147-A177-3AD203B41FA5}">
                      <a16:colId xmlns:a16="http://schemas.microsoft.com/office/drawing/2014/main" val="294646503"/>
                    </a:ext>
                  </a:extLst>
                </a:gridCol>
                <a:gridCol w="453303">
                  <a:extLst>
                    <a:ext uri="{9D8B030D-6E8A-4147-A177-3AD203B41FA5}">
                      <a16:colId xmlns:a16="http://schemas.microsoft.com/office/drawing/2014/main" val="828769233"/>
                    </a:ext>
                  </a:extLst>
                </a:gridCol>
                <a:gridCol w="495186">
                  <a:extLst>
                    <a:ext uri="{9D8B030D-6E8A-4147-A177-3AD203B41FA5}">
                      <a16:colId xmlns:a16="http://schemas.microsoft.com/office/drawing/2014/main" val="355112700"/>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Q73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12 months how many times did you hurt or injure yourself on purpose (for example by cutting burning or bruising yourself on purpose)?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9403338"/>
                  </a:ext>
                </a:extLst>
              </a:tr>
            </a:tbl>
          </a:graphicData>
        </a:graphic>
      </p:graphicFrame>
      <p:grpSp>
        <p:nvGrpSpPr>
          <p:cNvPr id="3" name="Group 2">
            <a:extLst>
              <a:ext uri="{FF2B5EF4-FFF2-40B4-BE49-F238E27FC236}">
                <a16:creationId xmlns:a16="http://schemas.microsoft.com/office/drawing/2014/main" id="{7D755BB1-C7F0-48B7-E54A-1713C355D199}"/>
              </a:ext>
            </a:extLst>
          </p:cNvPr>
          <p:cNvGrpSpPr/>
          <p:nvPr/>
        </p:nvGrpSpPr>
        <p:grpSpPr>
          <a:xfrm>
            <a:off x="6554769" y="932194"/>
            <a:ext cx="5490340" cy="5172901"/>
            <a:chOff x="6434567" y="933830"/>
            <a:chExt cx="5490340" cy="5172901"/>
          </a:xfrm>
        </p:grpSpPr>
        <p:sp>
          <p:nvSpPr>
            <p:cNvPr id="4" name="Rectangle: Rounded Corners 3">
              <a:extLst>
                <a:ext uri="{FF2B5EF4-FFF2-40B4-BE49-F238E27FC236}">
                  <a16:creationId xmlns:a16="http://schemas.microsoft.com/office/drawing/2014/main" id="{EA9EEE54-87A8-13A7-18F3-09ABE1E0C00B}"/>
                </a:ext>
              </a:extLst>
            </p:cNvPr>
            <p:cNvSpPr/>
            <p:nvPr/>
          </p:nvSpPr>
          <p:spPr>
            <a:xfrm>
              <a:off x="6434567" y="933830"/>
              <a:ext cx="5490337" cy="1129792"/>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Self-harm</a:t>
              </a:r>
            </a:p>
            <a:p>
              <a:pPr lvl="0" algn="ctr">
                <a:spcAft>
                  <a:spcPts val="0"/>
                </a:spcAft>
              </a:pPr>
              <a:r>
                <a:rPr lang="en-US" dirty="0">
                  <a:latin typeface="Calibri" panose="020F0502020204030204" pitchFamily="34" charset="0"/>
                  <a:cs typeface="Calibri" panose="020F0502020204030204" pitchFamily="34" charset="0"/>
                </a:rPr>
                <a:t>(13% of the population)</a:t>
              </a:r>
              <a:endParaRPr lang="en-US" sz="18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8426E21E-D9C8-FD66-ABCB-D813990F26E4}"/>
                </a:ext>
              </a:extLst>
            </p:cNvPr>
            <p:cNvSpPr/>
            <p:nvPr/>
          </p:nvSpPr>
          <p:spPr>
            <a:xfrm>
              <a:off x="6434568" y="2133466"/>
              <a:ext cx="5490338" cy="1540351"/>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42% of those who identify as non-binary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35% of those who identify as transgender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33% of those who identify as non-heterosexual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32% of those who identify as Native Hawaiian or Pacific Islander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21% of those who identify as Southeast Asian American</a:t>
              </a:r>
            </a:p>
          </p:txBody>
        </p:sp>
        <p:sp>
          <p:nvSpPr>
            <p:cNvPr id="9" name="Rectangle: Rounded Corners 8">
              <a:extLst>
                <a:ext uri="{FF2B5EF4-FFF2-40B4-BE49-F238E27FC236}">
                  <a16:creationId xmlns:a16="http://schemas.microsoft.com/office/drawing/2014/main" id="{3A6213C9-DBEA-EDE4-C918-DF57BBEAE3EC}"/>
                </a:ext>
              </a:extLst>
            </p:cNvPr>
            <p:cNvSpPr/>
            <p:nvPr/>
          </p:nvSpPr>
          <p:spPr>
            <a:xfrm>
              <a:off x="6434569" y="3743661"/>
              <a:ext cx="5490338" cy="2363070"/>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self-harm are also more likely to: </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depressed (52%) or consider suicide (38%)</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Not think adults at school can help with bullying (34%)</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Be sexually harassed (32%)</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(31%) or cyberbullied (21%)</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(25%)</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Drink </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alcohol (16%)</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sexual intercourse (13%)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Use </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e-cigarettes (9%) or marijuana (10%)</a:t>
              </a:r>
            </a:p>
          </p:txBody>
        </p:sp>
      </p:grpSp>
      <p:pic>
        <p:nvPicPr>
          <p:cNvPr id="8" name="Picture 7">
            <a:extLst>
              <a:ext uri="{FF2B5EF4-FFF2-40B4-BE49-F238E27FC236}">
                <a16:creationId xmlns:a16="http://schemas.microsoft.com/office/drawing/2014/main" id="{768B36A7-8FF0-0A11-4306-CEEE880EAC88}"/>
              </a:ext>
            </a:extLst>
          </p:cNvPr>
          <p:cNvPicPr>
            <a:picLocks noChangeAspect="1"/>
          </p:cNvPicPr>
          <p:nvPr/>
        </p:nvPicPr>
        <p:blipFill rotWithShape="1">
          <a:blip r:embed="rId2"/>
          <a:srcRect t="36768" b="3956"/>
          <a:stretch/>
        </p:blipFill>
        <p:spPr>
          <a:xfrm>
            <a:off x="458344" y="2925338"/>
            <a:ext cx="5701325" cy="1545994"/>
          </a:xfrm>
          <a:prstGeom prst="rect">
            <a:avLst/>
          </a:prstGeom>
        </p:spPr>
      </p:pic>
      <p:pic>
        <p:nvPicPr>
          <p:cNvPr id="12" name="Picture 11">
            <a:extLst>
              <a:ext uri="{FF2B5EF4-FFF2-40B4-BE49-F238E27FC236}">
                <a16:creationId xmlns:a16="http://schemas.microsoft.com/office/drawing/2014/main" id="{40624F48-97C7-0BFB-7C6C-DBDA8BE567E4}"/>
              </a:ext>
            </a:extLst>
          </p:cNvPr>
          <p:cNvPicPr>
            <a:picLocks noChangeAspect="1"/>
          </p:cNvPicPr>
          <p:nvPr/>
        </p:nvPicPr>
        <p:blipFill rotWithShape="1">
          <a:blip r:embed="rId3"/>
          <a:srcRect l="5285" t="45371" b="6736"/>
          <a:stretch/>
        </p:blipFill>
        <p:spPr>
          <a:xfrm>
            <a:off x="391950" y="4722587"/>
            <a:ext cx="5834115" cy="864481"/>
          </a:xfrm>
          <a:prstGeom prst="rect">
            <a:avLst/>
          </a:prstGeom>
        </p:spPr>
      </p:pic>
      <p:sp>
        <p:nvSpPr>
          <p:cNvPr id="13" name="Rectangle: Rounded Corners 12">
            <a:extLst>
              <a:ext uri="{FF2B5EF4-FFF2-40B4-BE49-F238E27FC236}">
                <a16:creationId xmlns:a16="http://schemas.microsoft.com/office/drawing/2014/main" id="{ED1FDB30-281A-C80B-0E87-E385A18E2A88}"/>
              </a:ext>
            </a:extLst>
          </p:cNvPr>
          <p:cNvSpPr/>
          <p:nvPr/>
        </p:nvSpPr>
        <p:spPr>
          <a:xfrm>
            <a:off x="652732" y="4796139"/>
            <a:ext cx="1635674" cy="618127"/>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CA2A546-43E5-6644-24F9-E79344844E76}"/>
              </a:ext>
            </a:extLst>
          </p:cNvPr>
          <p:cNvSpPr/>
          <p:nvPr/>
        </p:nvSpPr>
        <p:spPr>
          <a:xfrm>
            <a:off x="4353675" y="4793634"/>
            <a:ext cx="1635674" cy="618127"/>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211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5739B02-D99C-412A-8C8A-AACDB1DC3558}"/>
              </a:ext>
            </a:extLst>
          </p:cNvPr>
          <p:cNvPicPr>
            <a:picLocks noChangeAspect="1"/>
          </p:cNvPicPr>
          <p:nvPr/>
        </p:nvPicPr>
        <p:blipFill>
          <a:blip r:embed="rId2"/>
          <a:stretch>
            <a:fillRect/>
          </a:stretch>
        </p:blipFill>
        <p:spPr>
          <a:xfrm>
            <a:off x="275079" y="2756951"/>
            <a:ext cx="5717108" cy="3008860"/>
          </a:xfrm>
          <a:prstGeom prst="rect">
            <a:avLst/>
          </a:prstGeom>
        </p:spPr>
      </p:pic>
      <p:sp>
        <p:nvSpPr>
          <p:cNvPr id="2" name="Title 1">
            <a:extLst>
              <a:ext uri="{FF2B5EF4-FFF2-40B4-BE49-F238E27FC236}">
                <a16:creationId xmlns:a16="http://schemas.microsoft.com/office/drawing/2014/main" id="{C53FEE01-293D-45CD-AC5D-2FE9BAA875D7}"/>
              </a:ext>
            </a:extLst>
          </p:cNvPr>
          <p:cNvSpPr>
            <a:spLocks noGrp="1"/>
          </p:cNvSpPr>
          <p:nvPr>
            <p:ph type="title"/>
          </p:nvPr>
        </p:nvSpPr>
        <p:spPr/>
        <p:txBody>
          <a:bodyPr/>
          <a:lstStyle/>
          <a:p>
            <a:r>
              <a:rPr lang="en-US" dirty="0"/>
              <a:t>Suicide Consideration</a:t>
            </a:r>
          </a:p>
        </p:txBody>
      </p:sp>
      <p:sp>
        <p:nvSpPr>
          <p:cNvPr id="6" name="Slide Number Placeholder 5">
            <a:extLst>
              <a:ext uri="{FF2B5EF4-FFF2-40B4-BE49-F238E27FC236}">
                <a16:creationId xmlns:a16="http://schemas.microsoft.com/office/drawing/2014/main" id="{067E1F4B-221A-486E-B507-287C17EE7D69}"/>
              </a:ext>
            </a:extLst>
          </p:cNvPr>
          <p:cNvSpPr>
            <a:spLocks noGrp="1"/>
          </p:cNvSpPr>
          <p:nvPr>
            <p:ph type="sldNum" sz="quarter" idx="12"/>
          </p:nvPr>
        </p:nvSpPr>
        <p:spPr/>
        <p:txBody>
          <a:bodyPr/>
          <a:lstStyle/>
          <a:p>
            <a:r>
              <a:rPr lang="en-US"/>
              <a:t>Market Street Research | Page </a:t>
            </a:r>
            <a:fld id="{300ED257-06B6-4717-AB39-CFF5462A5EBE}" type="slidenum">
              <a:rPr lang="en-US" smtClean="0"/>
              <a:pPr/>
              <a:t>36</a:t>
            </a:fld>
            <a:endParaRPr lang="en-US" dirty="0"/>
          </a:p>
        </p:txBody>
      </p:sp>
      <p:sp>
        <p:nvSpPr>
          <p:cNvPr id="22" name="TextBox 21">
            <a:extLst>
              <a:ext uri="{FF2B5EF4-FFF2-40B4-BE49-F238E27FC236}">
                <a16:creationId xmlns:a16="http://schemas.microsoft.com/office/drawing/2014/main" id="{E1832D3B-628F-4794-BD31-FE61A9547EB2}"/>
              </a:ext>
            </a:extLst>
          </p:cNvPr>
          <p:cNvSpPr txBox="1"/>
          <p:nvPr/>
        </p:nvSpPr>
        <p:spPr>
          <a:xfrm>
            <a:off x="49327" y="1057737"/>
            <a:ext cx="6150488" cy="1538883"/>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suicide consideration decreased among high school students between 2020 and 2024 but increased among 6</a:t>
            </a:r>
            <a:r>
              <a:rPr lang="en-US" sz="1400" baseline="30000" dirty="0">
                <a:solidFill>
                  <a:schemeClr val="accent1"/>
                </a:solidFill>
              </a:rPr>
              <a:t>th</a:t>
            </a:r>
            <a:r>
              <a:rPr lang="en-US" sz="1400" dirty="0">
                <a:solidFill>
                  <a:schemeClr val="accent1"/>
                </a:solidFill>
              </a:rPr>
              <a:t> graders in that timeframe.</a:t>
            </a:r>
          </a:p>
          <a:p>
            <a:pPr marL="285750" indent="-285750">
              <a:spcAft>
                <a:spcPts val="600"/>
              </a:spcAft>
              <a:buFont typeface="Wingdings" panose="05000000000000000000" pitchFamily="2" charset="2"/>
              <a:buChar char="Ø"/>
            </a:pPr>
            <a:r>
              <a:rPr lang="en-US" sz="1400" dirty="0">
                <a:solidFill>
                  <a:schemeClr val="accent1"/>
                </a:solidFill>
              </a:rPr>
              <a:t>In the aggregate sample, those who do not identify with a traditional gender or sexuality are especially likely to consider suicide. </a:t>
            </a:r>
          </a:p>
          <a:p>
            <a:pPr marL="742950" lvl="1" indent="-285750">
              <a:spcAft>
                <a:spcPts val="600"/>
              </a:spcAft>
              <a:buFont typeface="Wingdings" panose="05000000000000000000" pitchFamily="2" charset="2"/>
              <a:buChar char="Ø"/>
            </a:pPr>
            <a:r>
              <a:rPr lang="en-US" sz="1400" dirty="0">
                <a:solidFill>
                  <a:schemeClr val="accent1"/>
                </a:solidFill>
              </a:rPr>
              <a:t>Those who consider suicide also display high rates of depression, self-harm, and unhealthy dieting.  </a:t>
            </a:r>
          </a:p>
        </p:txBody>
      </p:sp>
      <p:graphicFrame>
        <p:nvGraphicFramePr>
          <p:cNvPr id="24" name="Table 23">
            <a:extLst>
              <a:ext uri="{FF2B5EF4-FFF2-40B4-BE49-F238E27FC236}">
                <a16:creationId xmlns:a16="http://schemas.microsoft.com/office/drawing/2014/main" id="{D13E0832-F89E-44D0-A917-B381D73C7BD4}"/>
              </a:ext>
            </a:extLst>
          </p:cNvPr>
          <p:cNvGraphicFramePr>
            <a:graphicFrameLocks noGrp="1"/>
          </p:cNvGraphicFramePr>
          <p:nvPr>
            <p:extLst>
              <p:ext uri="{D42A27DB-BD31-4B8C-83A1-F6EECF244321}">
                <p14:modId xmlns:p14="http://schemas.microsoft.com/office/powerpoint/2010/main" val="4017891092"/>
              </p:ext>
            </p:extLst>
          </p:nvPr>
        </p:nvGraphicFramePr>
        <p:xfrm>
          <a:off x="653505" y="6416992"/>
          <a:ext cx="8842341" cy="2438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13151">
                  <a:extLst>
                    <a:ext uri="{9D8B030D-6E8A-4147-A177-3AD203B41FA5}">
                      <a16:colId xmlns:a16="http://schemas.microsoft.com/office/drawing/2014/main" val="168637558"/>
                    </a:ext>
                  </a:extLst>
                </a:gridCol>
                <a:gridCol w="515642">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67612">
                <a:tc>
                  <a:txBody>
                    <a:bodyPr/>
                    <a:lstStyle/>
                    <a:p>
                      <a:pPr algn="ctr"/>
                      <a:r>
                        <a:rPr lang="en-US" sz="1000" b="1" i="1" dirty="0">
                          <a:solidFill>
                            <a:schemeClr val="bg1"/>
                          </a:solidFill>
                          <a:latin typeface="Calibri" panose="020F0502020204030204" pitchFamily="34" charset="0"/>
                          <a:cs typeface="Calibri" panose="020F0502020204030204" pitchFamily="34" charset="0"/>
                        </a:rPr>
                        <a:t>Q75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12 months did you ever seriously consider attempting suicide?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pSp>
        <p:nvGrpSpPr>
          <p:cNvPr id="3" name="Group 2">
            <a:extLst>
              <a:ext uri="{FF2B5EF4-FFF2-40B4-BE49-F238E27FC236}">
                <a16:creationId xmlns:a16="http://schemas.microsoft.com/office/drawing/2014/main" id="{4E48E826-87DB-E918-BB95-8EDDD4FACF4A}"/>
              </a:ext>
            </a:extLst>
          </p:cNvPr>
          <p:cNvGrpSpPr/>
          <p:nvPr/>
        </p:nvGrpSpPr>
        <p:grpSpPr>
          <a:xfrm>
            <a:off x="6410253" y="924551"/>
            <a:ext cx="5605533" cy="5165312"/>
            <a:chOff x="6434567" y="933830"/>
            <a:chExt cx="5605533" cy="5278055"/>
          </a:xfrm>
        </p:grpSpPr>
        <p:sp>
          <p:nvSpPr>
            <p:cNvPr id="7" name="Rectangle: Rounded Corners 6">
              <a:extLst>
                <a:ext uri="{FF2B5EF4-FFF2-40B4-BE49-F238E27FC236}">
                  <a16:creationId xmlns:a16="http://schemas.microsoft.com/office/drawing/2014/main" id="{7CDAD379-FA49-0B03-8E35-17F94D7BE48A}"/>
                </a:ext>
              </a:extLst>
            </p:cNvPr>
            <p:cNvSpPr/>
            <p:nvPr/>
          </p:nvSpPr>
          <p:spPr>
            <a:xfrm>
              <a:off x="6434567" y="933830"/>
              <a:ext cx="5605530" cy="1129792"/>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Suicide Consideration</a:t>
              </a:r>
            </a:p>
            <a:p>
              <a:pPr lvl="0" algn="ctr">
                <a:spcAft>
                  <a:spcPts val="0"/>
                </a:spcAft>
              </a:pPr>
              <a:r>
                <a:rPr lang="en-US" dirty="0">
                  <a:latin typeface="Calibri" panose="020F0502020204030204" pitchFamily="34" charset="0"/>
                  <a:cs typeface="Calibri" panose="020F0502020204030204" pitchFamily="34" charset="0"/>
                </a:rPr>
                <a:t>(7% of the population)</a:t>
              </a:r>
              <a:endParaRPr lang="en-US" sz="18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2194041-35C8-31B1-9355-97847914BBC2}"/>
                </a:ext>
              </a:extLst>
            </p:cNvPr>
            <p:cNvSpPr/>
            <p:nvPr/>
          </p:nvSpPr>
          <p:spPr>
            <a:xfrm>
              <a:off x="6434568" y="2133467"/>
              <a:ext cx="5605530" cy="1295534"/>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24% of those who identify as non-binary</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23% of those who identify as transgender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19% of those who identify as </a:t>
              </a:r>
              <a:r>
                <a:rPr lang="en-US" sz="1400" kern="0" dirty="0">
                  <a:solidFill>
                    <a:sysClr val="windowText" lastClr="000000"/>
                  </a:solidFill>
                  <a:latin typeface="Calibri" panose="020F0502020204030204" pitchFamily="34" charset="0"/>
                  <a:cs typeface="Calibri" panose="020F0502020204030204" pitchFamily="34" charset="0"/>
                </a:rPr>
                <a:t>non-heterosexual</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19% of those who identify as Native Hawaiian or Pacific Islander</a:t>
              </a:r>
              <a:endParaRPr lang="en-US" sz="1400" kern="0" dirty="0">
                <a:solidFill>
                  <a:sysClr val="windowText" lastClr="000000"/>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AD5A96B3-5377-FE66-4BB9-8615BFC5BD67}"/>
                </a:ext>
              </a:extLst>
            </p:cNvPr>
            <p:cNvSpPr/>
            <p:nvPr/>
          </p:nvSpPr>
          <p:spPr>
            <a:xfrm>
              <a:off x="6434569" y="3498846"/>
              <a:ext cx="5605531" cy="2713039"/>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consider suicide are also more likely to:</a:t>
              </a:r>
              <a:r>
                <a:rPr lang="en-US" sz="1400" b="1" dirty="0">
                  <a:solidFill>
                    <a:schemeClr val="tx1"/>
                  </a:solidFill>
                  <a:highlight>
                    <a:srgbClr val="00FF00"/>
                  </a:highlight>
                  <a:latin typeface="Calibri" panose="020F0502020204030204" pitchFamily="34" charset="0"/>
                  <a:cs typeface="Calibri" panose="020F0502020204030204" pitchFamily="34" charset="0"/>
                </a:rPr>
                <a:t> </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depressed (79%) or self-harm (69%)</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Do not think adults at school can help with bullying (41%)</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(38%) or cyberbullied (26%)</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sexually harassed (38%)</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(31%)</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Drink alcohol (20%)</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sexual intercourse (17%)</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Use </a:t>
              </a:r>
              <a:r>
                <a:rPr lang="en-US" sz="1400" kern="0" dirty="0">
                  <a:solidFill>
                    <a:sysClr val="windowText" lastClr="000000"/>
                  </a:solidFill>
                  <a:latin typeface="Calibri" panose="020F0502020204030204" pitchFamily="34" charset="0"/>
                  <a:cs typeface="Calibri" panose="020F0502020204030204" pitchFamily="34" charset="0"/>
                </a:rPr>
                <a:t>e</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-cigarettes (14%) or marijuana (14%)</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threatened or injured with a weapon on school property (13%)</a:t>
              </a:r>
            </a:p>
          </p:txBody>
        </p:sp>
      </p:grpSp>
      <p:pic>
        <p:nvPicPr>
          <p:cNvPr id="4" name="Picture 3">
            <a:extLst>
              <a:ext uri="{FF2B5EF4-FFF2-40B4-BE49-F238E27FC236}">
                <a16:creationId xmlns:a16="http://schemas.microsoft.com/office/drawing/2014/main" id="{DEA47480-255E-DF13-20D0-375D2FDB2050}"/>
              </a:ext>
            </a:extLst>
          </p:cNvPr>
          <p:cNvPicPr>
            <a:picLocks noChangeAspect="1"/>
          </p:cNvPicPr>
          <p:nvPr/>
        </p:nvPicPr>
        <p:blipFill rotWithShape="1">
          <a:blip r:embed="rId3"/>
          <a:srcRect t="33222" b="4032"/>
          <a:stretch/>
        </p:blipFill>
        <p:spPr>
          <a:xfrm>
            <a:off x="378861" y="2825682"/>
            <a:ext cx="5509544" cy="1578538"/>
          </a:xfrm>
          <a:prstGeom prst="rect">
            <a:avLst/>
          </a:prstGeom>
        </p:spPr>
      </p:pic>
      <p:pic>
        <p:nvPicPr>
          <p:cNvPr id="5" name="Picture 4">
            <a:extLst>
              <a:ext uri="{FF2B5EF4-FFF2-40B4-BE49-F238E27FC236}">
                <a16:creationId xmlns:a16="http://schemas.microsoft.com/office/drawing/2014/main" id="{96A4079D-8B80-AD48-B776-72246A022516}"/>
              </a:ext>
            </a:extLst>
          </p:cNvPr>
          <p:cNvPicPr>
            <a:picLocks noChangeAspect="1"/>
          </p:cNvPicPr>
          <p:nvPr/>
        </p:nvPicPr>
        <p:blipFill rotWithShape="1">
          <a:blip r:embed="rId4"/>
          <a:srcRect l="5450" t="48252" b="3765"/>
          <a:stretch/>
        </p:blipFill>
        <p:spPr>
          <a:xfrm>
            <a:off x="275077" y="4731349"/>
            <a:ext cx="5717109" cy="847330"/>
          </a:xfrm>
          <a:prstGeom prst="rect">
            <a:avLst/>
          </a:prstGeom>
        </p:spPr>
      </p:pic>
      <p:sp>
        <p:nvSpPr>
          <p:cNvPr id="8" name="Rectangle: Rounded Corners 7">
            <a:extLst>
              <a:ext uri="{FF2B5EF4-FFF2-40B4-BE49-F238E27FC236}">
                <a16:creationId xmlns:a16="http://schemas.microsoft.com/office/drawing/2014/main" id="{2CA2A788-7647-227E-04DD-07E34054A333}"/>
              </a:ext>
            </a:extLst>
          </p:cNvPr>
          <p:cNvSpPr/>
          <p:nvPr/>
        </p:nvSpPr>
        <p:spPr>
          <a:xfrm>
            <a:off x="510120" y="4865615"/>
            <a:ext cx="1635674" cy="489664"/>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0947338-F76F-9545-E7FE-22687298E800}"/>
              </a:ext>
            </a:extLst>
          </p:cNvPr>
          <p:cNvSpPr/>
          <p:nvPr/>
        </p:nvSpPr>
        <p:spPr>
          <a:xfrm>
            <a:off x="4143951" y="4865615"/>
            <a:ext cx="1635674" cy="489664"/>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5DA8AE4-8697-49B4-8CA2-29ACCF9231E8}"/>
              </a:ext>
            </a:extLst>
          </p:cNvPr>
          <p:cNvSpPr/>
          <p:nvPr/>
        </p:nvSpPr>
        <p:spPr>
          <a:xfrm>
            <a:off x="200770" y="2410074"/>
            <a:ext cx="5511425" cy="337975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51F44EC-4744-4031-9336-DD6563D27DA7}"/>
              </a:ext>
            </a:extLst>
          </p:cNvPr>
          <p:cNvSpPr>
            <a:spLocks noGrp="1"/>
          </p:cNvSpPr>
          <p:nvPr>
            <p:ph type="title"/>
          </p:nvPr>
        </p:nvSpPr>
        <p:spPr/>
        <p:txBody>
          <a:bodyPr/>
          <a:lstStyle/>
          <a:p>
            <a:r>
              <a:rPr lang="en-US" dirty="0"/>
              <a:t>Suicide Planning and Attempts</a:t>
            </a:r>
          </a:p>
        </p:txBody>
      </p:sp>
      <p:sp>
        <p:nvSpPr>
          <p:cNvPr id="5" name="Slide Number Placeholder 4">
            <a:extLst>
              <a:ext uri="{FF2B5EF4-FFF2-40B4-BE49-F238E27FC236}">
                <a16:creationId xmlns:a16="http://schemas.microsoft.com/office/drawing/2014/main" id="{1B2EDBF6-045E-4538-85CC-499D9E225213}"/>
              </a:ext>
            </a:extLst>
          </p:cNvPr>
          <p:cNvSpPr>
            <a:spLocks noGrp="1"/>
          </p:cNvSpPr>
          <p:nvPr>
            <p:ph type="sldNum" sz="quarter" idx="12"/>
          </p:nvPr>
        </p:nvSpPr>
        <p:spPr/>
        <p:txBody>
          <a:bodyPr/>
          <a:lstStyle/>
          <a:p>
            <a:r>
              <a:rPr lang="en-US"/>
              <a:t>Market Street Research | Page </a:t>
            </a:r>
            <a:fld id="{300ED257-06B6-4717-AB39-CFF5462A5EBE}" type="slidenum">
              <a:rPr lang="en-US" smtClean="0"/>
              <a:pPr/>
              <a:t>37</a:t>
            </a:fld>
            <a:endParaRPr lang="en-US" dirty="0"/>
          </a:p>
        </p:txBody>
      </p:sp>
      <p:sp>
        <p:nvSpPr>
          <p:cNvPr id="9" name="TextBox 8">
            <a:extLst>
              <a:ext uri="{FF2B5EF4-FFF2-40B4-BE49-F238E27FC236}">
                <a16:creationId xmlns:a16="http://schemas.microsoft.com/office/drawing/2014/main" id="{E6DEDFAB-6513-45A9-A9F2-9DBE2F394CD9}"/>
              </a:ext>
            </a:extLst>
          </p:cNvPr>
          <p:cNvSpPr txBox="1"/>
          <p:nvPr/>
        </p:nvSpPr>
        <p:spPr>
          <a:xfrm>
            <a:off x="146891" y="935747"/>
            <a:ext cx="5895230" cy="103105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Of those who seriously considered suicide (N=75), 55% made a suicide plan in the past year. </a:t>
            </a:r>
          </a:p>
          <a:p>
            <a:pPr marL="285750" indent="-285750">
              <a:spcAft>
                <a:spcPts val="600"/>
              </a:spcAft>
              <a:buFont typeface="Wingdings" panose="05000000000000000000" pitchFamily="2" charset="2"/>
              <a:buChar char="Ø"/>
            </a:pPr>
            <a:r>
              <a:rPr lang="en-US" sz="1400" dirty="0">
                <a:solidFill>
                  <a:schemeClr val="accent1"/>
                </a:solidFill>
              </a:rPr>
              <a:t>While Ns are small and may not be generalizable, rates of making suicide plans appear to have decreased for 6</a:t>
            </a:r>
            <a:r>
              <a:rPr lang="en-US" sz="1400" baseline="30000" dirty="0">
                <a:solidFill>
                  <a:schemeClr val="accent1"/>
                </a:solidFill>
              </a:rPr>
              <a:t>th</a:t>
            </a:r>
            <a:r>
              <a:rPr lang="en-US" sz="1400" dirty="0">
                <a:solidFill>
                  <a:schemeClr val="accent1"/>
                </a:solidFill>
              </a:rPr>
              <a:t> graders since 2022.</a:t>
            </a:r>
          </a:p>
        </p:txBody>
      </p:sp>
      <p:graphicFrame>
        <p:nvGraphicFramePr>
          <p:cNvPr id="15" name="Table 14">
            <a:extLst>
              <a:ext uri="{FF2B5EF4-FFF2-40B4-BE49-F238E27FC236}">
                <a16:creationId xmlns:a16="http://schemas.microsoft.com/office/drawing/2014/main" id="{B30B607C-D2C0-45DC-B463-08AA15B3EEFE}"/>
              </a:ext>
            </a:extLst>
          </p:cNvPr>
          <p:cNvGraphicFramePr>
            <a:graphicFrameLocks noGrp="1"/>
          </p:cNvGraphicFramePr>
          <p:nvPr>
            <p:extLst>
              <p:ext uri="{D42A27DB-BD31-4B8C-83A1-F6EECF244321}">
                <p14:modId xmlns:p14="http://schemas.microsoft.com/office/powerpoint/2010/main" val="73103811"/>
              </p:ext>
            </p:extLst>
          </p:nvPr>
        </p:nvGraphicFramePr>
        <p:xfrm>
          <a:off x="663358" y="6277198"/>
          <a:ext cx="8842341" cy="48768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05013">
                  <a:extLst>
                    <a:ext uri="{9D8B030D-6E8A-4147-A177-3AD203B41FA5}">
                      <a16:colId xmlns:a16="http://schemas.microsoft.com/office/drawing/2014/main" val="168637558"/>
                    </a:ext>
                  </a:extLst>
                </a:gridCol>
                <a:gridCol w="504202">
                  <a:extLst>
                    <a:ext uri="{9D8B030D-6E8A-4147-A177-3AD203B41FA5}">
                      <a16:colId xmlns:a16="http://schemas.microsoft.com/office/drawing/2014/main" val="20001"/>
                    </a:ext>
                  </a:extLst>
                </a:gridCol>
                <a:gridCol w="481434">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67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Q76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a:solidFill>
                            <a:schemeClr val="bg1"/>
                          </a:solidFill>
                          <a:latin typeface="Calibri" panose="020F0502020204030204" pitchFamily="34" charset="0"/>
                          <a:cs typeface="Calibri" panose="020F0502020204030204" pitchFamily="34" charset="0"/>
                        </a:rPr>
                        <a:t>During the past 12 months did you make a plan about how you would attempt suicide?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Q77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12 months how many times did you actually attempt suicide?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sp>
        <p:nvSpPr>
          <p:cNvPr id="14" name="TextBox 13">
            <a:extLst>
              <a:ext uri="{FF2B5EF4-FFF2-40B4-BE49-F238E27FC236}">
                <a16:creationId xmlns:a16="http://schemas.microsoft.com/office/drawing/2014/main" id="{10C2C4C3-4D2B-4296-A34F-51CD547A27BE}"/>
              </a:ext>
            </a:extLst>
          </p:cNvPr>
          <p:cNvSpPr txBox="1"/>
          <p:nvPr/>
        </p:nvSpPr>
        <p:spPr>
          <a:xfrm>
            <a:off x="6223375" y="849933"/>
            <a:ext cx="5840978" cy="1538883"/>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Of those who made a suicide plan, over half (53%) went through with an attempt. </a:t>
            </a:r>
          </a:p>
          <a:p>
            <a:pPr marL="285750" indent="-285750">
              <a:spcAft>
                <a:spcPts val="600"/>
              </a:spcAft>
              <a:buFont typeface="Wingdings" panose="05000000000000000000" pitchFamily="2" charset="2"/>
              <a:buChar char="Ø"/>
            </a:pPr>
            <a:r>
              <a:rPr lang="en-US" sz="1400" dirty="0">
                <a:solidFill>
                  <a:schemeClr val="accent1"/>
                </a:solidFill>
              </a:rPr>
              <a:t>Just under 1 in 3 (30%) who made a suicide plan attempted suicide more than once. </a:t>
            </a:r>
          </a:p>
          <a:p>
            <a:pPr marL="285750" indent="-285750">
              <a:spcAft>
                <a:spcPts val="600"/>
              </a:spcAft>
              <a:buFont typeface="Wingdings" panose="05000000000000000000" pitchFamily="2" charset="2"/>
              <a:buChar char="Ø"/>
            </a:pPr>
            <a:r>
              <a:rPr lang="en-US" sz="1400" dirty="0">
                <a:solidFill>
                  <a:schemeClr val="accent1"/>
                </a:solidFill>
              </a:rPr>
              <a:t>While Ns are very small and may not be generalizable, rates of attempting suicide appear to have increased since 2022 among all grades.</a:t>
            </a:r>
          </a:p>
        </p:txBody>
      </p:sp>
      <p:sp>
        <p:nvSpPr>
          <p:cNvPr id="18" name="Rectangle: Rounded Corners 17">
            <a:extLst>
              <a:ext uri="{FF2B5EF4-FFF2-40B4-BE49-F238E27FC236}">
                <a16:creationId xmlns:a16="http://schemas.microsoft.com/office/drawing/2014/main" id="{A2768D2E-A8EB-A6E8-5746-6B8CC8BEBC54}"/>
              </a:ext>
            </a:extLst>
          </p:cNvPr>
          <p:cNvSpPr/>
          <p:nvPr/>
        </p:nvSpPr>
        <p:spPr>
          <a:xfrm>
            <a:off x="6223375" y="2429519"/>
            <a:ext cx="5511425" cy="3360310"/>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a:extLst>
              <a:ext uri="{FF2B5EF4-FFF2-40B4-BE49-F238E27FC236}">
                <a16:creationId xmlns:a16="http://schemas.microsoft.com/office/drawing/2014/main" id="{63A249DB-6A58-F59A-27FB-15194055E15B}"/>
              </a:ext>
            </a:extLst>
          </p:cNvPr>
          <p:cNvPicPr>
            <a:picLocks noChangeAspect="1"/>
          </p:cNvPicPr>
          <p:nvPr/>
        </p:nvPicPr>
        <p:blipFill>
          <a:blip r:embed="rId2"/>
          <a:stretch>
            <a:fillRect/>
          </a:stretch>
        </p:blipFill>
        <p:spPr>
          <a:xfrm>
            <a:off x="302748" y="2293743"/>
            <a:ext cx="5307468" cy="2429979"/>
          </a:xfrm>
          <a:prstGeom prst="rect">
            <a:avLst/>
          </a:prstGeom>
        </p:spPr>
      </p:pic>
      <p:pic>
        <p:nvPicPr>
          <p:cNvPr id="4" name="Picture 3">
            <a:extLst>
              <a:ext uri="{FF2B5EF4-FFF2-40B4-BE49-F238E27FC236}">
                <a16:creationId xmlns:a16="http://schemas.microsoft.com/office/drawing/2014/main" id="{A512D767-2202-CB44-0747-F17517FDB83A}"/>
              </a:ext>
            </a:extLst>
          </p:cNvPr>
          <p:cNvPicPr>
            <a:picLocks noChangeAspect="1"/>
          </p:cNvPicPr>
          <p:nvPr/>
        </p:nvPicPr>
        <p:blipFill rotWithShape="1">
          <a:blip r:embed="rId3"/>
          <a:srcRect l="4930" t="18977" b="7208"/>
          <a:stretch/>
        </p:blipFill>
        <p:spPr>
          <a:xfrm>
            <a:off x="302747" y="4598594"/>
            <a:ext cx="5239701" cy="1191235"/>
          </a:xfrm>
          <a:prstGeom prst="rect">
            <a:avLst/>
          </a:prstGeom>
        </p:spPr>
      </p:pic>
      <p:pic>
        <p:nvPicPr>
          <p:cNvPr id="6" name="Picture 5">
            <a:extLst>
              <a:ext uri="{FF2B5EF4-FFF2-40B4-BE49-F238E27FC236}">
                <a16:creationId xmlns:a16="http://schemas.microsoft.com/office/drawing/2014/main" id="{AE8E4569-554D-A1A2-79AD-4AA7CD115365}"/>
              </a:ext>
            </a:extLst>
          </p:cNvPr>
          <p:cNvPicPr>
            <a:picLocks noChangeAspect="1"/>
          </p:cNvPicPr>
          <p:nvPr/>
        </p:nvPicPr>
        <p:blipFill rotWithShape="1">
          <a:blip r:embed="rId4"/>
          <a:srcRect t="4720" b="1418"/>
          <a:stretch/>
        </p:blipFill>
        <p:spPr>
          <a:xfrm>
            <a:off x="6351022" y="2410074"/>
            <a:ext cx="5383778" cy="2313648"/>
          </a:xfrm>
          <a:prstGeom prst="rect">
            <a:avLst/>
          </a:prstGeom>
        </p:spPr>
      </p:pic>
      <p:pic>
        <p:nvPicPr>
          <p:cNvPr id="7" name="Picture 6">
            <a:extLst>
              <a:ext uri="{FF2B5EF4-FFF2-40B4-BE49-F238E27FC236}">
                <a16:creationId xmlns:a16="http://schemas.microsoft.com/office/drawing/2014/main" id="{B3A74594-8A3B-7985-E0B7-957D145123D8}"/>
              </a:ext>
            </a:extLst>
          </p:cNvPr>
          <p:cNvPicPr>
            <a:picLocks noChangeAspect="1"/>
          </p:cNvPicPr>
          <p:nvPr/>
        </p:nvPicPr>
        <p:blipFill rotWithShape="1">
          <a:blip r:embed="rId5"/>
          <a:srcRect l="5165" t="23117" b="6161"/>
          <a:stretch/>
        </p:blipFill>
        <p:spPr>
          <a:xfrm>
            <a:off x="6501467" y="4598593"/>
            <a:ext cx="5105685" cy="1115737"/>
          </a:xfrm>
          <a:prstGeom prst="rect">
            <a:avLst/>
          </a:prstGeom>
        </p:spPr>
      </p:pic>
      <p:sp>
        <p:nvSpPr>
          <p:cNvPr id="8" name="TextBox 7">
            <a:extLst>
              <a:ext uri="{FF2B5EF4-FFF2-40B4-BE49-F238E27FC236}">
                <a16:creationId xmlns:a16="http://schemas.microsoft.com/office/drawing/2014/main" id="{D743EE91-B77E-6CF9-D72D-21E7153FDE08}"/>
              </a:ext>
            </a:extLst>
          </p:cNvPr>
          <p:cNvSpPr txBox="1"/>
          <p:nvPr/>
        </p:nvSpPr>
        <p:spPr>
          <a:xfrm>
            <a:off x="3829681" y="5903028"/>
            <a:ext cx="4424879" cy="276999"/>
          </a:xfrm>
          <a:prstGeom prst="rect">
            <a:avLst/>
          </a:prstGeom>
          <a:noFill/>
          <a:ln>
            <a:solidFill>
              <a:schemeClr val="tx1"/>
            </a:solidFill>
          </a:ln>
        </p:spPr>
        <p:txBody>
          <a:bodyPr wrap="square" rtlCol="0">
            <a:spAutoFit/>
          </a:bodyPr>
          <a:lstStyle/>
          <a:p>
            <a:r>
              <a:rPr lang="en-US" sz="1200" dirty="0"/>
              <a:t>*Note, Ns are small and may not represent trends in the population. </a:t>
            </a:r>
          </a:p>
        </p:txBody>
      </p:sp>
    </p:spTree>
    <p:extLst>
      <p:ext uri="{BB962C8B-B14F-4D97-AF65-F5344CB8AC3E}">
        <p14:creationId xmlns:p14="http://schemas.microsoft.com/office/powerpoint/2010/main" val="286065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F678DA5-A9A8-4570-8FC1-D8D38D91C3B7}"/>
              </a:ext>
            </a:extLst>
          </p:cNvPr>
          <p:cNvPicPr>
            <a:picLocks noChangeAspect="1"/>
          </p:cNvPicPr>
          <p:nvPr/>
        </p:nvPicPr>
        <p:blipFill>
          <a:blip r:embed="rId2"/>
          <a:stretch>
            <a:fillRect/>
          </a:stretch>
        </p:blipFill>
        <p:spPr>
          <a:xfrm>
            <a:off x="2940341" y="1982947"/>
            <a:ext cx="5847804" cy="3865597"/>
          </a:xfrm>
          <a:prstGeom prst="rect">
            <a:avLst/>
          </a:prstGeom>
        </p:spPr>
      </p:pic>
      <p:sp>
        <p:nvSpPr>
          <p:cNvPr id="2" name="Title 1">
            <a:extLst>
              <a:ext uri="{FF2B5EF4-FFF2-40B4-BE49-F238E27FC236}">
                <a16:creationId xmlns:a16="http://schemas.microsoft.com/office/drawing/2014/main" id="{BBA8000F-7706-445C-8180-F98EC5D7EAF9}"/>
              </a:ext>
            </a:extLst>
          </p:cNvPr>
          <p:cNvSpPr>
            <a:spLocks noGrp="1"/>
          </p:cNvSpPr>
          <p:nvPr>
            <p:ph type="title"/>
          </p:nvPr>
        </p:nvSpPr>
        <p:spPr/>
        <p:txBody>
          <a:bodyPr/>
          <a:lstStyle/>
          <a:p>
            <a:r>
              <a:rPr lang="en-US" dirty="0"/>
              <a:t>Suicide Injury</a:t>
            </a:r>
          </a:p>
        </p:txBody>
      </p:sp>
      <p:sp>
        <p:nvSpPr>
          <p:cNvPr id="6" name="Slide Number Placeholder 5">
            <a:extLst>
              <a:ext uri="{FF2B5EF4-FFF2-40B4-BE49-F238E27FC236}">
                <a16:creationId xmlns:a16="http://schemas.microsoft.com/office/drawing/2014/main" id="{5CD76CBA-450E-411E-8CB1-22FCDF3EB2D4}"/>
              </a:ext>
            </a:extLst>
          </p:cNvPr>
          <p:cNvSpPr>
            <a:spLocks noGrp="1"/>
          </p:cNvSpPr>
          <p:nvPr>
            <p:ph type="sldNum" sz="quarter" idx="12"/>
          </p:nvPr>
        </p:nvSpPr>
        <p:spPr/>
        <p:txBody>
          <a:bodyPr/>
          <a:lstStyle/>
          <a:p>
            <a:r>
              <a:rPr lang="en-US"/>
              <a:t>Market Street Research | Page </a:t>
            </a:r>
            <a:fld id="{300ED257-06B6-4717-AB39-CFF5462A5EBE}" type="slidenum">
              <a:rPr lang="en-US" smtClean="0"/>
              <a:pPr/>
              <a:t>38</a:t>
            </a:fld>
            <a:endParaRPr lang="en-US" dirty="0"/>
          </a:p>
        </p:txBody>
      </p:sp>
      <p:sp>
        <p:nvSpPr>
          <p:cNvPr id="16" name="TextBox 15">
            <a:extLst>
              <a:ext uri="{FF2B5EF4-FFF2-40B4-BE49-F238E27FC236}">
                <a16:creationId xmlns:a16="http://schemas.microsoft.com/office/drawing/2014/main" id="{24216CFA-1F6C-40AE-9CA2-35DF1081DB81}"/>
              </a:ext>
            </a:extLst>
          </p:cNvPr>
          <p:cNvSpPr txBox="1"/>
          <p:nvPr/>
        </p:nvSpPr>
        <p:spPr>
          <a:xfrm>
            <a:off x="270437" y="1009456"/>
            <a:ext cx="6960874" cy="600164"/>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Of the 24 students who made a suicide attempt, half needed medical treatment.</a:t>
            </a:r>
          </a:p>
          <a:p>
            <a:pPr marL="285750" indent="-285750">
              <a:spcAft>
                <a:spcPts val="600"/>
              </a:spcAft>
              <a:buFont typeface="Wingdings" panose="05000000000000000000" pitchFamily="2" charset="2"/>
              <a:buChar char="Ø"/>
            </a:pPr>
            <a:r>
              <a:rPr lang="en-US" sz="1400" dirty="0">
                <a:solidFill>
                  <a:schemeClr val="accent1"/>
                </a:solidFill>
              </a:rPr>
              <a:t>Note that Ns are small and may not be generalizable. </a:t>
            </a:r>
          </a:p>
        </p:txBody>
      </p:sp>
      <p:graphicFrame>
        <p:nvGraphicFramePr>
          <p:cNvPr id="17" name="Table 16">
            <a:extLst>
              <a:ext uri="{FF2B5EF4-FFF2-40B4-BE49-F238E27FC236}">
                <a16:creationId xmlns:a16="http://schemas.microsoft.com/office/drawing/2014/main" id="{691A0D28-5B98-46CA-B6EF-2D37F2AFC301}"/>
              </a:ext>
            </a:extLst>
          </p:cNvPr>
          <p:cNvGraphicFramePr>
            <a:graphicFrameLocks noGrp="1"/>
          </p:cNvGraphicFramePr>
          <p:nvPr>
            <p:extLst>
              <p:ext uri="{D42A27DB-BD31-4B8C-83A1-F6EECF244321}">
                <p14:modId xmlns:p14="http://schemas.microsoft.com/office/powerpoint/2010/main" val="2745610803"/>
              </p:ext>
            </p:extLst>
          </p:nvPr>
        </p:nvGraphicFramePr>
        <p:xfrm>
          <a:off x="663358" y="6325235"/>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13151">
                  <a:extLst>
                    <a:ext uri="{9D8B030D-6E8A-4147-A177-3AD203B41FA5}">
                      <a16:colId xmlns:a16="http://schemas.microsoft.com/office/drawing/2014/main" val="168637558"/>
                    </a:ext>
                  </a:extLst>
                </a:gridCol>
                <a:gridCol w="515642">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If you attempted suicide during the past 12 months did any attempt result in an injury poisoning or overdose that had to be treated by a doctor or nurse?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pic>
        <p:nvPicPr>
          <p:cNvPr id="4" name="Picture 3">
            <a:extLst>
              <a:ext uri="{FF2B5EF4-FFF2-40B4-BE49-F238E27FC236}">
                <a16:creationId xmlns:a16="http://schemas.microsoft.com/office/drawing/2014/main" id="{CD62DD36-A4DF-0DC5-0ACB-8287582E4324}"/>
              </a:ext>
            </a:extLst>
          </p:cNvPr>
          <p:cNvPicPr>
            <a:picLocks noChangeAspect="1"/>
          </p:cNvPicPr>
          <p:nvPr/>
        </p:nvPicPr>
        <p:blipFill rotWithShape="1">
          <a:blip r:embed="rId3"/>
          <a:srcRect b="5117"/>
          <a:stretch/>
        </p:blipFill>
        <p:spPr>
          <a:xfrm>
            <a:off x="3030861" y="1866915"/>
            <a:ext cx="5666764" cy="2461710"/>
          </a:xfrm>
          <a:prstGeom prst="rect">
            <a:avLst/>
          </a:prstGeom>
        </p:spPr>
      </p:pic>
      <p:pic>
        <p:nvPicPr>
          <p:cNvPr id="7" name="Picture 6">
            <a:extLst>
              <a:ext uri="{FF2B5EF4-FFF2-40B4-BE49-F238E27FC236}">
                <a16:creationId xmlns:a16="http://schemas.microsoft.com/office/drawing/2014/main" id="{815B427E-C030-4431-9EB6-445548BE3863}"/>
              </a:ext>
            </a:extLst>
          </p:cNvPr>
          <p:cNvPicPr>
            <a:picLocks noChangeAspect="1"/>
          </p:cNvPicPr>
          <p:nvPr/>
        </p:nvPicPr>
        <p:blipFill rotWithShape="1">
          <a:blip r:embed="rId4"/>
          <a:srcRect l="6083" t="30169" b="8568"/>
          <a:stretch/>
        </p:blipFill>
        <p:spPr>
          <a:xfrm>
            <a:off x="3030861" y="4613851"/>
            <a:ext cx="5666764" cy="1083203"/>
          </a:xfrm>
          <a:prstGeom prst="rect">
            <a:avLst/>
          </a:prstGeom>
        </p:spPr>
      </p:pic>
      <p:sp>
        <p:nvSpPr>
          <p:cNvPr id="3" name="TextBox 2">
            <a:extLst>
              <a:ext uri="{FF2B5EF4-FFF2-40B4-BE49-F238E27FC236}">
                <a16:creationId xmlns:a16="http://schemas.microsoft.com/office/drawing/2014/main" id="{1BC2524C-D01B-DA8B-72E6-EB952EAD7129}"/>
              </a:ext>
            </a:extLst>
          </p:cNvPr>
          <p:cNvSpPr txBox="1"/>
          <p:nvPr/>
        </p:nvSpPr>
        <p:spPr>
          <a:xfrm>
            <a:off x="3829681" y="5903028"/>
            <a:ext cx="4424879" cy="276999"/>
          </a:xfrm>
          <a:prstGeom prst="rect">
            <a:avLst/>
          </a:prstGeom>
          <a:noFill/>
          <a:ln>
            <a:solidFill>
              <a:schemeClr val="tx1"/>
            </a:solidFill>
          </a:ln>
        </p:spPr>
        <p:txBody>
          <a:bodyPr wrap="square" rtlCol="0">
            <a:spAutoFit/>
          </a:bodyPr>
          <a:lstStyle/>
          <a:p>
            <a:r>
              <a:rPr lang="en-US" sz="1200" dirty="0"/>
              <a:t>*Note, Ns are small and may not represent trends in the population. </a:t>
            </a:r>
          </a:p>
        </p:txBody>
      </p:sp>
    </p:spTree>
    <p:extLst>
      <p:ext uri="{BB962C8B-B14F-4D97-AF65-F5344CB8AC3E}">
        <p14:creationId xmlns:p14="http://schemas.microsoft.com/office/powerpoint/2010/main" val="1951833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B271-1456-496E-9169-AFD6EDB8F596}"/>
              </a:ext>
            </a:extLst>
          </p:cNvPr>
          <p:cNvSpPr>
            <a:spLocks noGrp="1"/>
          </p:cNvSpPr>
          <p:nvPr>
            <p:ph type="title"/>
          </p:nvPr>
        </p:nvSpPr>
        <p:spPr/>
        <p:txBody>
          <a:bodyPr/>
          <a:lstStyle/>
          <a:p>
            <a:r>
              <a:rPr lang="en-US" dirty="0"/>
              <a:t>Hearing About Suicide</a:t>
            </a:r>
          </a:p>
        </p:txBody>
      </p:sp>
      <p:sp>
        <p:nvSpPr>
          <p:cNvPr id="6" name="Slide Number Placeholder 5">
            <a:extLst>
              <a:ext uri="{FF2B5EF4-FFF2-40B4-BE49-F238E27FC236}">
                <a16:creationId xmlns:a16="http://schemas.microsoft.com/office/drawing/2014/main" id="{7CC7159D-9B13-40B4-9719-CCF12CEF513D}"/>
              </a:ext>
            </a:extLst>
          </p:cNvPr>
          <p:cNvSpPr>
            <a:spLocks noGrp="1"/>
          </p:cNvSpPr>
          <p:nvPr>
            <p:ph type="sldNum" sz="quarter" idx="12"/>
          </p:nvPr>
        </p:nvSpPr>
        <p:spPr/>
        <p:txBody>
          <a:bodyPr/>
          <a:lstStyle/>
          <a:p>
            <a:r>
              <a:rPr lang="en-US"/>
              <a:t>Market Street Research | Page </a:t>
            </a:r>
            <a:fld id="{300ED257-06B6-4717-AB39-CFF5462A5EBE}" type="slidenum">
              <a:rPr lang="en-US" smtClean="0"/>
              <a:pPr/>
              <a:t>39</a:t>
            </a:fld>
            <a:endParaRPr lang="en-US" dirty="0"/>
          </a:p>
        </p:txBody>
      </p:sp>
      <p:sp>
        <p:nvSpPr>
          <p:cNvPr id="11" name="TextBox 10">
            <a:extLst>
              <a:ext uri="{FF2B5EF4-FFF2-40B4-BE49-F238E27FC236}">
                <a16:creationId xmlns:a16="http://schemas.microsoft.com/office/drawing/2014/main" id="{93ECA8BA-DD30-4E7E-A549-9C3703B35972}"/>
              </a:ext>
            </a:extLst>
          </p:cNvPr>
          <p:cNvSpPr txBox="1"/>
          <p:nvPr/>
        </p:nvSpPr>
        <p:spPr>
          <a:xfrm>
            <a:off x="7315225" y="1286389"/>
            <a:ext cx="4482297" cy="4355038"/>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Overall, 15% of students report someone they know telling them they were thinking about hurting themselves or were contemplating suicide. </a:t>
            </a:r>
          </a:p>
          <a:p>
            <a:pPr marL="285750" indent="-285750">
              <a:spcAft>
                <a:spcPts val="600"/>
              </a:spcAft>
              <a:buFont typeface="Wingdings" panose="05000000000000000000" pitchFamily="2" charset="2"/>
              <a:buChar char="Ø"/>
            </a:pPr>
            <a:r>
              <a:rPr lang="en-US" sz="1400" dirty="0">
                <a:solidFill>
                  <a:schemeClr val="accent1"/>
                </a:solidFill>
              </a:rPr>
              <a:t>The most common way students hear about suicide contemplation is through in-person conversation or over the phone. </a:t>
            </a: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buFont typeface="Wingdings" panose="05000000000000000000" pitchFamily="2" charset="2"/>
              <a:buChar char="Ø"/>
            </a:pPr>
            <a:endParaRPr lang="en-US" sz="1400" dirty="0">
              <a:solidFill>
                <a:schemeClr val="accent1"/>
              </a:solidFill>
              <a:highlight>
                <a:srgbClr val="00FF00"/>
              </a:highlight>
            </a:endParaRPr>
          </a:p>
          <a:p>
            <a:endParaRPr lang="en-US" sz="1400" dirty="0">
              <a:solidFill>
                <a:schemeClr val="accent1"/>
              </a:solidFill>
              <a:highlight>
                <a:srgbClr val="00FF00"/>
              </a:highlight>
            </a:endParaRPr>
          </a:p>
          <a:p>
            <a:pPr marL="285750" indent="-285750">
              <a:spcAft>
                <a:spcPts val="600"/>
              </a:spcAft>
              <a:buFont typeface="Wingdings" panose="05000000000000000000" pitchFamily="2" charset="2"/>
              <a:buChar char="Ø"/>
            </a:pPr>
            <a:endParaRPr lang="en-US" sz="1400" dirty="0">
              <a:solidFill>
                <a:schemeClr val="accent1"/>
              </a:solidFill>
              <a:highlight>
                <a:srgbClr val="00FF00"/>
              </a:highlight>
            </a:endParaRPr>
          </a:p>
          <a:p>
            <a:pPr marL="285750" indent="-285750">
              <a:spcAft>
                <a:spcPts val="600"/>
              </a:spcAft>
              <a:buFont typeface="Wingdings" panose="05000000000000000000" pitchFamily="2" charset="2"/>
              <a:buChar char="Ø"/>
            </a:pPr>
            <a:endParaRPr lang="en-US" sz="1400" dirty="0">
              <a:solidFill>
                <a:schemeClr val="accent1"/>
              </a:solidFill>
              <a:highlight>
                <a:srgbClr val="00FF00"/>
              </a:highlight>
            </a:endParaRPr>
          </a:p>
          <a:p>
            <a:pPr marL="285750" indent="-285750">
              <a:spcAft>
                <a:spcPts val="600"/>
              </a:spcAft>
              <a:buFont typeface="Wingdings" panose="05000000000000000000" pitchFamily="2" charset="2"/>
              <a:buChar char="Ø"/>
            </a:pPr>
            <a:r>
              <a:rPr lang="en-US" sz="1400" dirty="0">
                <a:solidFill>
                  <a:schemeClr val="accent1"/>
                </a:solidFill>
              </a:rPr>
              <a:t>The proportion of students hearing about suicide or self-harm attempts directly, from friends, or online has decreased for 6</a:t>
            </a:r>
            <a:r>
              <a:rPr lang="en-US" sz="1400" baseline="30000" dirty="0">
                <a:solidFill>
                  <a:schemeClr val="accent1"/>
                </a:solidFill>
              </a:rPr>
              <a:t>th</a:t>
            </a:r>
            <a:r>
              <a:rPr lang="en-US" sz="1400" dirty="0">
                <a:solidFill>
                  <a:schemeClr val="accent1"/>
                </a:solidFill>
              </a:rPr>
              <a:t> grade and high school students between 2022 and 2024.  </a:t>
            </a:r>
          </a:p>
          <a:p>
            <a:pPr marL="285750" indent="-285750">
              <a:spcAft>
                <a:spcPts val="600"/>
              </a:spcAft>
              <a:buFont typeface="Wingdings" panose="05000000000000000000" pitchFamily="2" charset="2"/>
              <a:buChar char="Ø"/>
            </a:pPr>
            <a:r>
              <a:rPr lang="en-US" sz="1400" dirty="0">
                <a:solidFill>
                  <a:schemeClr val="accent1"/>
                </a:solidFill>
              </a:rPr>
              <a:t>However, rates of hearing about someone thinking of self-harm or suicide appear to be trending up among 8</a:t>
            </a:r>
            <a:r>
              <a:rPr lang="en-US" sz="1400" baseline="30000" dirty="0">
                <a:solidFill>
                  <a:schemeClr val="accent1"/>
                </a:solidFill>
              </a:rPr>
              <a:t>th</a:t>
            </a:r>
            <a:r>
              <a:rPr lang="en-US" sz="1400" dirty="0">
                <a:solidFill>
                  <a:schemeClr val="accent1"/>
                </a:solidFill>
              </a:rPr>
              <a:t> grade students between 2022 and 2024. </a:t>
            </a:r>
          </a:p>
        </p:txBody>
      </p:sp>
      <p:graphicFrame>
        <p:nvGraphicFramePr>
          <p:cNvPr id="12" name="Table 11">
            <a:extLst>
              <a:ext uri="{FF2B5EF4-FFF2-40B4-BE49-F238E27FC236}">
                <a16:creationId xmlns:a16="http://schemas.microsoft.com/office/drawing/2014/main" id="{7D342761-E315-435F-BAFD-1D9CEAC048DE}"/>
              </a:ext>
            </a:extLst>
          </p:cNvPr>
          <p:cNvGraphicFramePr>
            <a:graphicFrameLocks noGrp="1"/>
          </p:cNvGraphicFramePr>
          <p:nvPr>
            <p:extLst>
              <p:ext uri="{D42A27DB-BD31-4B8C-83A1-F6EECF244321}">
                <p14:modId xmlns:p14="http://schemas.microsoft.com/office/powerpoint/2010/main" val="352100685"/>
              </p:ext>
            </p:extLst>
          </p:nvPr>
        </p:nvGraphicFramePr>
        <p:xfrm>
          <a:off x="673749" y="6340792"/>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13151">
                  <a:extLst>
                    <a:ext uri="{9D8B030D-6E8A-4147-A177-3AD203B41FA5}">
                      <a16:colId xmlns:a16="http://schemas.microsoft.com/office/drawing/2014/main" val="168637558"/>
                    </a:ext>
                  </a:extLst>
                </a:gridCol>
                <a:gridCol w="515642">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67612">
                <a:tc>
                  <a:txBody>
                    <a:bodyPr/>
                    <a:lstStyle/>
                    <a:p>
                      <a:pPr algn="ctr"/>
                      <a:r>
                        <a:rPr lang="en-US" sz="1000" b="1" i="1" dirty="0">
                          <a:solidFill>
                            <a:schemeClr val="bg1"/>
                          </a:solidFill>
                          <a:latin typeface="Calibri" panose="020F0502020204030204" pitchFamily="34" charset="0"/>
                          <a:cs typeface="Calibri" panose="020F0502020204030204" pitchFamily="34" charset="0"/>
                        </a:rPr>
                        <a:t>Q79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In the past 12 months has anyone you know from school told you they were thinking about hurting themselves or suicide?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13" name="Picture 12">
            <a:extLst>
              <a:ext uri="{FF2B5EF4-FFF2-40B4-BE49-F238E27FC236}">
                <a16:creationId xmlns:a16="http://schemas.microsoft.com/office/drawing/2014/main" id="{CBBA20BF-D658-487F-952D-B6F2939E8588}"/>
              </a:ext>
            </a:extLst>
          </p:cNvPr>
          <p:cNvPicPr>
            <a:picLocks noChangeAspect="1"/>
          </p:cNvPicPr>
          <p:nvPr/>
        </p:nvPicPr>
        <p:blipFill>
          <a:blip r:embed="rId2"/>
          <a:stretch>
            <a:fillRect/>
          </a:stretch>
        </p:blipFill>
        <p:spPr>
          <a:xfrm>
            <a:off x="299291" y="1253174"/>
            <a:ext cx="6912214" cy="4535230"/>
          </a:xfrm>
          <a:prstGeom prst="rect">
            <a:avLst/>
          </a:prstGeom>
        </p:spPr>
      </p:pic>
      <p:pic>
        <p:nvPicPr>
          <p:cNvPr id="3" name="Picture 2">
            <a:extLst>
              <a:ext uri="{FF2B5EF4-FFF2-40B4-BE49-F238E27FC236}">
                <a16:creationId xmlns:a16="http://schemas.microsoft.com/office/drawing/2014/main" id="{B9AE279C-34B6-1EDD-9D29-78C0B5EF3EF0}"/>
              </a:ext>
            </a:extLst>
          </p:cNvPr>
          <p:cNvPicPr>
            <a:picLocks noChangeAspect="1"/>
          </p:cNvPicPr>
          <p:nvPr/>
        </p:nvPicPr>
        <p:blipFill>
          <a:blip r:embed="rId3"/>
          <a:stretch>
            <a:fillRect/>
          </a:stretch>
        </p:blipFill>
        <p:spPr>
          <a:xfrm>
            <a:off x="346884" y="1253174"/>
            <a:ext cx="6817027" cy="2099626"/>
          </a:xfrm>
          <a:prstGeom prst="rect">
            <a:avLst/>
          </a:prstGeom>
        </p:spPr>
      </p:pic>
      <p:pic>
        <p:nvPicPr>
          <p:cNvPr id="7" name="Picture 6">
            <a:extLst>
              <a:ext uri="{FF2B5EF4-FFF2-40B4-BE49-F238E27FC236}">
                <a16:creationId xmlns:a16="http://schemas.microsoft.com/office/drawing/2014/main" id="{21FC303A-92BA-A640-90FB-862A400DFBF4}"/>
              </a:ext>
            </a:extLst>
          </p:cNvPr>
          <p:cNvPicPr>
            <a:picLocks noChangeAspect="1"/>
          </p:cNvPicPr>
          <p:nvPr/>
        </p:nvPicPr>
        <p:blipFill>
          <a:blip r:embed="rId4"/>
          <a:stretch>
            <a:fillRect/>
          </a:stretch>
        </p:blipFill>
        <p:spPr>
          <a:xfrm>
            <a:off x="146891" y="3429000"/>
            <a:ext cx="6817027" cy="2430554"/>
          </a:xfrm>
          <a:prstGeom prst="rect">
            <a:avLst/>
          </a:prstGeom>
        </p:spPr>
      </p:pic>
      <p:sp>
        <p:nvSpPr>
          <p:cNvPr id="5" name="Rectangle: Rounded Corners 4">
            <a:extLst>
              <a:ext uri="{FF2B5EF4-FFF2-40B4-BE49-F238E27FC236}">
                <a16:creationId xmlns:a16="http://schemas.microsoft.com/office/drawing/2014/main" id="{79B8735F-373B-972F-4AAD-3FDE030447FC}"/>
              </a:ext>
            </a:extLst>
          </p:cNvPr>
          <p:cNvSpPr/>
          <p:nvPr/>
        </p:nvSpPr>
        <p:spPr>
          <a:xfrm>
            <a:off x="1390964" y="4823671"/>
            <a:ext cx="1201234" cy="604006"/>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7E41DA5-9B79-39DF-F15A-9823199B61C2}"/>
              </a:ext>
            </a:extLst>
          </p:cNvPr>
          <p:cNvSpPr/>
          <p:nvPr/>
        </p:nvSpPr>
        <p:spPr>
          <a:xfrm>
            <a:off x="5508281" y="4644277"/>
            <a:ext cx="1201234" cy="783400"/>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64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85B9C-9285-40FE-AF9C-D121FDF5187C}"/>
              </a:ext>
            </a:extLst>
          </p:cNvPr>
          <p:cNvSpPr>
            <a:spLocks noGrp="1"/>
          </p:cNvSpPr>
          <p:nvPr>
            <p:ph type="title"/>
          </p:nvPr>
        </p:nvSpPr>
        <p:spPr/>
        <p:txBody>
          <a:bodyPr/>
          <a:lstStyle/>
          <a:p>
            <a:r>
              <a:rPr lang="en-US" dirty="0"/>
              <a:t>2024 Emerson YRBS Methodology</a:t>
            </a:r>
          </a:p>
        </p:txBody>
      </p:sp>
      <p:sp>
        <p:nvSpPr>
          <p:cNvPr id="5" name="Slide Number Placeholder 4">
            <a:extLst>
              <a:ext uri="{FF2B5EF4-FFF2-40B4-BE49-F238E27FC236}">
                <a16:creationId xmlns:a16="http://schemas.microsoft.com/office/drawing/2014/main" id="{B13FA1E7-7DE9-498B-B8CE-31961A0F4339}"/>
              </a:ext>
            </a:extLst>
          </p:cNvPr>
          <p:cNvSpPr>
            <a:spLocks noGrp="1"/>
          </p:cNvSpPr>
          <p:nvPr>
            <p:ph type="sldNum" sz="quarter" idx="12"/>
          </p:nvPr>
        </p:nvSpPr>
        <p:spPr/>
        <p:txBody>
          <a:bodyPr/>
          <a:lstStyle/>
          <a:p>
            <a:r>
              <a:rPr lang="en-US"/>
              <a:t>Market Street Research | Page </a:t>
            </a:r>
            <a:fld id="{300ED257-06B6-4717-AB39-CFF5462A5EBE}" type="slidenum">
              <a:rPr lang="en-US" smtClean="0"/>
              <a:pPr/>
              <a:t>4</a:t>
            </a:fld>
            <a:endParaRPr lang="en-US" dirty="0"/>
          </a:p>
        </p:txBody>
      </p:sp>
      <p:sp>
        <p:nvSpPr>
          <p:cNvPr id="10" name="Rectangle 6">
            <a:extLst>
              <a:ext uri="{FF2B5EF4-FFF2-40B4-BE49-F238E27FC236}">
                <a16:creationId xmlns:a16="http://schemas.microsoft.com/office/drawing/2014/main" id="{A9ED5BF7-6B6B-400E-8817-0B97C1B42C27}"/>
              </a:ext>
            </a:extLst>
          </p:cNvPr>
          <p:cNvSpPr txBox="1">
            <a:spLocks noChangeArrowheads="1"/>
          </p:cNvSpPr>
          <p:nvPr/>
        </p:nvSpPr>
        <p:spPr bwMode="auto">
          <a:xfrm>
            <a:off x="176215" y="1445377"/>
            <a:ext cx="5540846" cy="353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ct val="20000"/>
              </a:spcBef>
              <a:spcAft>
                <a:spcPct val="0"/>
              </a:spcAft>
              <a:defRPr sz="1400" b="1" kern="1200">
                <a:solidFill>
                  <a:srgbClr val="A60000"/>
                </a:solidFill>
                <a:latin typeface="+mn-lt"/>
                <a:ea typeface="+mn-ea"/>
                <a:cs typeface="+mn-cs"/>
              </a:defRPr>
            </a:lvl1pPr>
            <a:lvl2pPr marL="341313" indent="-227013" algn="l" rtl="0" fontAlgn="base">
              <a:lnSpc>
                <a:spcPct val="90000"/>
              </a:lnSpc>
              <a:spcBef>
                <a:spcPct val="20000"/>
              </a:spcBef>
              <a:spcAft>
                <a:spcPct val="0"/>
              </a:spcAft>
              <a:buSzPct val="150000"/>
              <a:buBlip>
                <a:blip r:embed="rId2"/>
              </a:buBlip>
              <a:defRPr sz="1200" kern="1200">
                <a:solidFill>
                  <a:schemeClr val="tx1"/>
                </a:solidFill>
                <a:latin typeface="+mn-lt"/>
                <a:ea typeface="+mn-ea"/>
                <a:cs typeface="+mn-cs"/>
              </a:defRPr>
            </a:lvl2pPr>
            <a:lvl3pPr marL="690563" indent="-234950" algn="l" rtl="0" fontAlgn="base">
              <a:lnSpc>
                <a:spcPct val="90000"/>
              </a:lnSpc>
              <a:spcBef>
                <a:spcPct val="20000"/>
              </a:spcBef>
              <a:spcAft>
                <a:spcPct val="0"/>
              </a:spcAft>
              <a:buBlip>
                <a:blip r:embed="rId3"/>
              </a:buBlip>
              <a:defRPr sz="1200" kern="1200">
                <a:solidFill>
                  <a:schemeClr val="tx1"/>
                </a:solidFill>
                <a:latin typeface="+mn-lt"/>
                <a:ea typeface="+mn-ea"/>
                <a:cs typeface="+mn-cs"/>
              </a:defRPr>
            </a:lvl3pPr>
            <a:lvl4pPr marL="1030288" indent="-225425" algn="l" rtl="0" fontAlgn="base">
              <a:lnSpc>
                <a:spcPct val="90000"/>
              </a:lnSpc>
              <a:spcBef>
                <a:spcPct val="20000"/>
              </a:spcBef>
              <a:spcAft>
                <a:spcPct val="0"/>
              </a:spcAft>
              <a:buBlip>
                <a:blip r:embed="rId4"/>
              </a:buBlip>
              <a:defRPr sz="1200" kern="1200">
                <a:solidFill>
                  <a:schemeClr val="tx1"/>
                </a:solidFill>
                <a:latin typeface="+mn-lt"/>
                <a:ea typeface="+mn-ea"/>
                <a:cs typeface="+mn-cs"/>
              </a:defRPr>
            </a:lvl4pPr>
            <a:lvl5pPr marL="1371600" indent="-227013" algn="l" rtl="0" fontAlgn="base">
              <a:lnSpc>
                <a:spcPct val="90000"/>
              </a:lnSpc>
              <a:spcBef>
                <a:spcPct val="20000"/>
              </a:spcBef>
              <a:spcAft>
                <a:spcPct val="0"/>
              </a:spcAft>
              <a:buBlip>
                <a:blip r:embed="rId5"/>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5000"/>
              </a:lnSpc>
              <a:spcBef>
                <a:spcPts val="1200"/>
              </a:spcBef>
              <a:buSzPct val="100000"/>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Emerson YRBS strives to achieve a census of students in 6th grade, 8</a:t>
            </a:r>
            <a:r>
              <a:rPr lang="en-US" altLang="en-US" sz="1400" baseline="30000" dirty="0">
                <a:latin typeface="Calibri" panose="020F0502020204030204" pitchFamily="34" charset="0"/>
                <a:cs typeface="Calibri" panose="020F0502020204030204" pitchFamily="34" charset="0"/>
              </a:rPr>
              <a:t>th</a:t>
            </a:r>
            <a:r>
              <a:rPr lang="en-US" altLang="en-US" sz="1400" dirty="0">
                <a:latin typeface="Calibri" panose="020F0502020204030204" pitchFamily="34" charset="0"/>
                <a:cs typeface="Calibri" panose="020F0502020204030204" pitchFamily="34" charset="0"/>
              </a:rPr>
              <a:t> grade, and high school. Ten public school districts participated in the 2024 survey, including 7,885 students in 6th grade, 8th grade and high school who completed an online survey in March, 2024. </a:t>
            </a:r>
          </a:p>
          <a:p>
            <a:pPr lvl="1">
              <a:lnSpc>
                <a:spcPct val="85000"/>
              </a:lnSpc>
              <a:spcBef>
                <a:spcPts val="1200"/>
              </a:spcBef>
              <a:buSzPct val="100000"/>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Questionnaires are age-appropriate and based on the Massachusetts YRBS and U.S. Centers for Disease Control and Prevention versions.</a:t>
            </a:r>
          </a:p>
          <a:p>
            <a:pPr lvl="1">
              <a:lnSpc>
                <a:spcPct val="85000"/>
              </a:lnSpc>
              <a:spcBef>
                <a:spcPts val="1200"/>
              </a:spcBef>
              <a:buSzPct val="100000"/>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Students participating in the Emerson YRBS are guaranteed confidentiality. Identifying information about students is not kept, and results are only reported in grouped form, with no way of identifying individuals.</a:t>
            </a:r>
          </a:p>
          <a:p>
            <a:pPr lvl="1">
              <a:lnSpc>
                <a:spcPct val="85000"/>
              </a:lnSpc>
              <a:spcBef>
                <a:spcPts val="1200"/>
              </a:spcBef>
              <a:buSzPct val="100000"/>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Of the 1,677 students enrolled in Concord-Carlisle on March, 2024, 79% responded to the survey. The remaining students were either absent on the days the surveys were conducted, their parents/guardians opted for them not to participate, they submitted a blank survey (indicating refusal to participate), or the survey was not administered due to some technical challenges.</a:t>
            </a:r>
          </a:p>
          <a:p>
            <a:pPr marL="114300" lvl="1" indent="0">
              <a:lnSpc>
                <a:spcPct val="85000"/>
              </a:lnSpc>
              <a:spcBef>
                <a:spcPts val="1200"/>
              </a:spcBef>
              <a:buSzPct val="100000"/>
              <a:buNone/>
            </a:pPr>
            <a:endParaRPr lang="en-US" altLang="en-US" sz="1400" dirty="0">
              <a:highlight>
                <a:srgbClr val="FFFF00"/>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D4951AF-DF1E-AFCC-0928-2A56285A08DC}"/>
              </a:ext>
            </a:extLst>
          </p:cNvPr>
          <p:cNvSpPr txBox="1"/>
          <p:nvPr/>
        </p:nvSpPr>
        <p:spPr>
          <a:xfrm>
            <a:off x="6584989" y="1255227"/>
            <a:ext cx="4579860" cy="369332"/>
          </a:xfrm>
          <a:prstGeom prst="rect">
            <a:avLst/>
          </a:prstGeom>
          <a:noFill/>
        </p:spPr>
        <p:txBody>
          <a:bodyPr wrap="square" rtlCol="0">
            <a:spAutoFit/>
          </a:bodyPr>
          <a:lstStyle/>
          <a:p>
            <a:r>
              <a:rPr lang="en-US" b="1" dirty="0"/>
              <a:t>Students Participating in 2024 Emerson YRBS</a:t>
            </a:r>
          </a:p>
        </p:txBody>
      </p:sp>
      <p:sp>
        <p:nvSpPr>
          <p:cNvPr id="6" name="TextBox 5">
            <a:extLst>
              <a:ext uri="{FF2B5EF4-FFF2-40B4-BE49-F238E27FC236}">
                <a16:creationId xmlns:a16="http://schemas.microsoft.com/office/drawing/2014/main" id="{126471BF-C375-C4A0-CCEA-A5E6FE7EFB8C}"/>
              </a:ext>
            </a:extLst>
          </p:cNvPr>
          <p:cNvSpPr txBox="1"/>
          <p:nvPr/>
        </p:nvSpPr>
        <p:spPr>
          <a:xfrm>
            <a:off x="540492" y="5308199"/>
            <a:ext cx="5540846" cy="584775"/>
          </a:xfrm>
          <a:prstGeom prst="rect">
            <a:avLst/>
          </a:prstGeom>
          <a:noFill/>
        </p:spPr>
        <p:txBody>
          <a:bodyPr wrap="square" rtlCol="0">
            <a:spAutoFit/>
          </a:bodyPr>
          <a:lstStyle/>
          <a:p>
            <a:r>
              <a:rPr lang="en-US" sz="1600" b="1" dirty="0">
                <a:solidFill>
                  <a:srgbClr val="C00000"/>
                </a:solidFill>
              </a:rPr>
              <a:t>Throughout this report, “students” refers to Concord-Carlisle students unless otherwise specified (i.e., labeled “aggregate”).</a:t>
            </a:r>
          </a:p>
        </p:txBody>
      </p:sp>
      <p:graphicFrame>
        <p:nvGraphicFramePr>
          <p:cNvPr id="7" name="Table 6">
            <a:extLst>
              <a:ext uri="{FF2B5EF4-FFF2-40B4-BE49-F238E27FC236}">
                <a16:creationId xmlns:a16="http://schemas.microsoft.com/office/drawing/2014/main" id="{63053430-0C4D-3C8C-43A2-573A1878A79B}"/>
              </a:ext>
            </a:extLst>
          </p:cNvPr>
          <p:cNvGraphicFramePr>
            <a:graphicFrameLocks noGrp="1"/>
          </p:cNvGraphicFramePr>
          <p:nvPr>
            <p:extLst>
              <p:ext uri="{D42A27DB-BD31-4B8C-83A1-F6EECF244321}">
                <p14:modId xmlns:p14="http://schemas.microsoft.com/office/powerpoint/2010/main" val="1618676818"/>
              </p:ext>
            </p:extLst>
          </p:nvPr>
        </p:nvGraphicFramePr>
        <p:xfrm>
          <a:off x="5983898" y="1666248"/>
          <a:ext cx="6031887" cy="3503295"/>
        </p:xfrm>
        <a:graphic>
          <a:graphicData uri="http://schemas.openxmlformats.org/drawingml/2006/table">
            <a:tbl>
              <a:tblPr>
                <a:tableStyleId>{5C22544A-7EE6-4342-B048-85BDC9FD1C3A}</a:tableStyleId>
              </a:tblPr>
              <a:tblGrid>
                <a:gridCol w="3046891">
                  <a:extLst>
                    <a:ext uri="{9D8B030D-6E8A-4147-A177-3AD203B41FA5}">
                      <a16:colId xmlns:a16="http://schemas.microsoft.com/office/drawing/2014/main" val="20000"/>
                    </a:ext>
                  </a:extLst>
                </a:gridCol>
                <a:gridCol w="673236">
                  <a:extLst>
                    <a:ext uri="{9D8B030D-6E8A-4147-A177-3AD203B41FA5}">
                      <a16:colId xmlns:a16="http://schemas.microsoft.com/office/drawing/2014/main" val="20001"/>
                    </a:ext>
                  </a:extLst>
                </a:gridCol>
                <a:gridCol w="577940">
                  <a:extLst>
                    <a:ext uri="{9D8B030D-6E8A-4147-A177-3AD203B41FA5}">
                      <a16:colId xmlns:a16="http://schemas.microsoft.com/office/drawing/2014/main" val="20002"/>
                    </a:ext>
                  </a:extLst>
                </a:gridCol>
                <a:gridCol w="577940">
                  <a:extLst>
                    <a:ext uri="{9D8B030D-6E8A-4147-A177-3AD203B41FA5}">
                      <a16:colId xmlns:a16="http://schemas.microsoft.com/office/drawing/2014/main" val="20003"/>
                    </a:ext>
                  </a:extLst>
                </a:gridCol>
                <a:gridCol w="577940">
                  <a:extLst>
                    <a:ext uri="{9D8B030D-6E8A-4147-A177-3AD203B41FA5}">
                      <a16:colId xmlns:a16="http://schemas.microsoft.com/office/drawing/2014/main" val="20004"/>
                    </a:ext>
                  </a:extLst>
                </a:gridCol>
                <a:gridCol w="577940">
                  <a:extLst>
                    <a:ext uri="{9D8B030D-6E8A-4147-A177-3AD203B41FA5}">
                      <a16:colId xmlns:a16="http://schemas.microsoft.com/office/drawing/2014/main" val="1078039017"/>
                    </a:ext>
                  </a:extLst>
                </a:gridCol>
              </a:tblGrid>
              <a:tr h="180975">
                <a:tc>
                  <a:txBody>
                    <a:bodyPr/>
                    <a:lstStyle/>
                    <a:p>
                      <a:pPr algn="l" fontAlgn="ctr"/>
                      <a:r>
                        <a:rPr lang="en-US" sz="1200" u="none" strike="noStrike" dirty="0">
                          <a:effectLst/>
                          <a:latin typeface="Calibri" panose="020F0502020204030204" pitchFamily="34" charset="0"/>
                          <a:cs typeface="Calibri" panose="020F0502020204030204" pitchFamily="34" charset="0"/>
                        </a:rPr>
                        <a:t> </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D5FD"/>
                    </a:solidFill>
                  </a:tcPr>
                </a:tc>
                <a:tc>
                  <a:txBody>
                    <a:bodyPr/>
                    <a:lstStyle/>
                    <a:p>
                      <a:pPr algn="ctr" rtl="0" fontAlgn="ctr"/>
                      <a:r>
                        <a:rPr lang="en-US" sz="1200" b="1" u="none" strike="noStrike" dirty="0">
                          <a:effectLst/>
                          <a:latin typeface="Calibri" panose="020F0502020204030204" pitchFamily="34" charset="0"/>
                          <a:cs typeface="Calibri" panose="020F0502020204030204" pitchFamily="34" charset="0"/>
                        </a:rPr>
                        <a:t>Total</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D5FD"/>
                    </a:solidFill>
                  </a:tcPr>
                </a:tc>
                <a:tc>
                  <a:txBody>
                    <a:bodyPr/>
                    <a:lstStyle/>
                    <a:p>
                      <a:pPr algn="ctr" rtl="0" fontAlgn="ctr"/>
                      <a:r>
                        <a:rPr lang="en-US" sz="1200" b="1" u="none" strike="noStrike" dirty="0">
                          <a:effectLst/>
                          <a:latin typeface="Calibri" panose="020F0502020204030204" pitchFamily="34" charset="0"/>
                          <a:cs typeface="Calibri" panose="020F0502020204030204" pitchFamily="34" charset="0"/>
                        </a:rPr>
                        <a:t>6th</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D5FD"/>
                    </a:solidFill>
                  </a:tcPr>
                </a:tc>
                <a:tc>
                  <a:txBody>
                    <a:bodyPr/>
                    <a:lstStyle/>
                    <a:p>
                      <a:pPr algn="ctr" rtl="0" fontAlgn="ctr"/>
                      <a:r>
                        <a:rPr lang="en-US" sz="1200" b="1" u="none" strike="noStrike" dirty="0">
                          <a:effectLst/>
                          <a:latin typeface="Calibri" panose="020F0502020204030204" pitchFamily="34" charset="0"/>
                          <a:cs typeface="Calibri" panose="020F0502020204030204" pitchFamily="34" charset="0"/>
                        </a:rPr>
                        <a:t>8th</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D5FD"/>
                    </a:solidFill>
                  </a:tcPr>
                </a:tc>
                <a:tc>
                  <a:txBody>
                    <a:bodyPr/>
                    <a:lstStyle/>
                    <a:p>
                      <a:pPr algn="ctr" rtl="0" fontAlgn="ctr"/>
                      <a:r>
                        <a:rPr lang="en-US" sz="1200" b="1" u="none" strike="noStrike" dirty="0">
                          <a:effectLst/>
                          <a:latin typeface="Calibri" panose="020F0502020204030204" pitchFamily="34" charset="0"/>
                          <a:cs typeface="Calibri" panose="020F0502020204030204" pitchFamily="34" charset="0"/>
                        </a:rPr>
                        <a:t>High</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D5FD"/>
                    </a:solidFill>
                  </a:tcPr>
                </a:tc>
                <a:tc>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Other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D5FD"/>
                    </a:solidFill>
                  </a:tcPr>
                </a:tc>
                <a:extLst>
                  <a:ext uri="{0D108BD9-81ED-4DB2-BD59-A6C34878D82A}">
                    <a16:rowId xmlns:a16="http://schemas.microsoft.com/office/drawing/2014/main" val="10000"/>
                  </a:ext>
                </a:extLst>
              </a:tr>
              <a:tr h="180975">
                <a:tc>
                  <a:txBody>
                    <a:bodyPr/>
                    <a:lstStyle/>
                    <a:p>
                      <a:pPr algn="l" rtl="0" fontAlgn="ctr"/>
                      <a:r>
                        <a:rPr lang="en-US" sz="1200" u="none" strike="noStrike">
                          <a:effectLst/>
                          <a:latin typeface="Calibri" panose="020F0502020204030204" pitchFamily="34" charset="0"/>
                          <a:cs typeface="Calibri" panose="020F0502020204030204" pitchFamily="34" charset="0"/>
                        </a:rPr>
                        <a:t> </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D5FD"/>
                    </a:solidFill>
                  </a:tcPr>
                </a:tc>
                <a:tc>
                  <a:txBody>
                    <a:bodyPr/>
                    <a:lstStyle/>
                    <a:p>
                      <a:pPr algn="ctr" rtl="0" fontAlgn="ctr"/>
                      <a:r>
                        <a:rPr lang="en-US" sz="1200" b="1" i="0" u="none" strike="noStrike" dirty="0">
                          <a:solidFill>
                            <a:schemeClr val="dk1"/>
                          </a:solidFill>
                          <a:effectLst/>
                          <a:latin typeface="Calibri" panose="020F0502020204030204" pitchFamily="34" charset="0"/>
                          <a:cs typeface="Calibri" panose="020F0502020204030204" pitchFamily="34" charset="0"/>
                        </a:rPr>
                        <a:t>Surveyed</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D5FD"/>
                    </a:solidFill>
                  </a:tcPr>
                </a:tc>
                <a:tc>
                  <a:txBody>
                    <a:bodyPr/>
                    <a:lstStyle/>
                    <a:p>
                      <a:pPr algn="ctr" rtl="0" fontAlgn="ctr"/>
                      <a:r>
                        <a:rPr lang="en-US" sz="1200" b="1" u="none" strike="noStrike" dirty="0">
                          <a:effectLst/>
                          <a:latin typeface="Calibri" panose="020F0502020204030204" pitchFamily="34" charset="0"/>
                          <a:cs typeface="Calibri" panose="020F0502020204030204" pitchFamily="34" charset="0"/>
                        </a:rPr>
                        <a:t>Grade</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D5FD"/>
                    </a:solidFill>
                  </a:tcPr>
                </a:tc>
                <a:tc>
                  <a:txBody>
                    <a:bodyPr/>
                    <a:lstStyle/>
                    <a:p>
                      <a:pPr algn="ctr" rtl="0" fontAlgn="ctr"/>
                      <a:r>
                        <a:rPr lang="en-US" sz="1200" b="1" u="none" strike="noStrike" dirty="0">
                          <a:effectLst/>
                          <a:latin typeface="Calibri" panose="020F0502020204030204" pitchFamily="34" charset="0"/>
                          <a:cs typeface="Calibri" panose="020F0502020204030204" pitchFamily="34" charset="0"/>
                        </a:rPr>
                        <a:t>Grade</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D5FD"/>
                    </a:solidFill>
                  </a:tcPr>
                </a:tc>
                <a:tc>
                  <a:txBody>
                    <a:bodyPr/>
                    <a:lstStyle/>
                    <a:p>
                      <a:pPr algn="ctr" rtl="0" fontAlgn="ctr"/>
                      <a:r>
                        <a:rPr lang="en-US" sz="1200" b="1" u="none" strike="noStrike" dirty="0">
                          <a:effectLst/>
                          <a:latin typeface="Calibri" panose="020F0502020204030204" pitchFamily="34" charset="0"/>
                          <a:cs typeface="Calibri" panose="020F0502020204030204" pitchFamily="34" charset="0"/>
                        </a:rPr>
                        <a:t>School</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D5FD"/>
                    </a:solidFill>
                  </a:tcPr>
                </a:tc>
                <a:tc>
                  <a:txBody>
                    <a:bodyPr/>
                    <a:lstStyle/>
                    <a:p>
                      <a:pPr algn="ctr" rtl="0" fontAlgn="ct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D5FD"/>
                    </a:solidFill>
                  </a:tcPr>
                </a:tc>
                <a:extLst>
                  <a:ext uri="{0D108BD9-81ED-4DB2-BD59-A6C34878D82A}">
                    <a16:rowId xmlns:a16="http://schemas.microsoft.com/office/drawing/2014/main" val="10001"/>
                  </a:ext>
                </a:extLst>
              </a:tr>
              <a:tr h="274320">
                <a:tc>
                  <a:txBody>
                    <a:bodyPr/>
                    <a:lstStyle/>
                    <a:p>
                      <a:pPr algn="l" rtl="0" fontAlgn="b"/>
                      <a:r>
                        <a:rPr lang="en-US" sz="1200" b="1" u="none" strike="noStrike" dirty="0">
                          <a:effectLst/>
                          <a:latin typeface="Calibri" panose="020F0502020204030204" pitchFamily="34" charset="0"/>
                          <a:cs typeface="Calibri" panose="020F0502020204030204" pitchFamily="34" charset="0"/>
                        </a:rPr>
                        <a:t>2024 TOTAL:</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i="0" u="none" strike="noStrike" dirty="0">
                          <a:solidFill>
                            <a:srgbClr val="000000"/>
                          </a:solidFill>
                          <a:effectLst/>
                          <a:latin typeface="Calibri" panose="020F0502020204030204" pitchFamily="34" charset="0"/>
                        </a:rPr>
                        <a:t>7,885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i="0" u="none" strike="noStrike" dirty="0">
                          <a:solidFill>
                            <a:srgbClr val="000000"/>
                          </a:solidFill>
                          <a:effectLst/>
                          <a:latin typeface="Calibri" panose="020F0502020204030204" pitchFamily="34" charset="0"/>
                        </a:rPr>
                        <a:t>1,415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i="0" u="none" strike="noStrike" dirty="0">
                          <a:solidFill>
                            <a:srgbClr val="000000"/>
                          </a:solidFill>
                          <a:effectLst/>
                          <a:latin typeface="Calibri" panose="020F0502020204030204" pitchFamily="34" charset="0"/>
                        </a:rPr>
                        <a:t>1,537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i="0" u="none" strike="noStrike" dirty="0">
                          <a:solidFill>
                            <a:srgbClr val="000000"/>
                          </a:solidFill>
                          <a:effectLst/>
                          <a:latin typeface="Calibri" panose="020F0502020204030204" pitchFamily="34" charset="0"/>
                        </a:rPr>
                        <a:t>4,890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i="0" u="none" strike="noStrike" dirty="0">
                          <a:solidFill>
                            <a:srgbClr val="000000"/>
                          </a:solidFill>
                          <a:effectLst/>
                          <a:latin typeface="Calibri" panose="020F0502020204030204" pitchFamily="34" charset="0"/>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320">
                <a:tc>
                  <a:txBody>
                    <a:bodyPr/>
                    <a:lstStyle/>
                    <a:p>
                      <a:pPr algn="l" rtl="0" fontAlgn="b"/>
                      <a:r>
                        <a:rPr lang="en-US" sz="1200" u="none" strike="noStrike" dirty="0">
                          <a:effectLst/>
                          <a:latin typeface="Calibri" panose="020F0502020204030204" pitchFamily="34" charset="0"/>
                          <a:cs typeface="Calibri" panose="020F0502020204030204" pitchFamily="34" charset="0"/>
                        </a:rPr>
                        <a:t>Acton-Boxborough Regional School District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rPr>
                        <a:t>2,213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366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394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1,450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en-US" sz="1200" dirty="0">
                          <a:latin typeface="Calibri" panose="020F0502020204030204" pitchFamily="34" charset="0"/>
                          <a:cs typeface="Calibri" panose="020F0502020204030204" pitchFamily="34" charset="0"/>
                        </a:rPr>
                        <a:t>Ayer Shirley Regional School District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rPr>
                        <a:t>198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91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8302496"/>
                  </a:ext>
                </a:extLst>
              </a:tr>
              <a:tr h="274320">
                <a:tc>
                  <a:txBody>
                    <a:bodyPr/>
                    <a:lstStyle/>
                    <a:p>
                      <a:pPr algn="l" rtl="0" fontAlgn="b"/>
                      <a:r>
                        <a:rPr lang="en-US" sz="1200" b="0" i="0" u="none" strike="noStrike" dirty="0">
                          <a:solidFill>
                            <a:srgbClr val="000000"/>
                          </a:solidFill>
                          <a:effectLst/>
                          <a:latin typeface="Calibri" panose="020F0502020204030204" pitchFamily="34" charset="0"/>
                          <a:cs typeface="Calibri" panose="020F0502020204030204" pitchFamily="34" charset="0"/>
                        </a:rPr>
                        <a:t>Bedford Public Schools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Calibri" panose="020F0502020204030204" pitchFamily="34" charset="0"/>
                        </a:rPr>
                        <a:t>1,005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Calibri" panose="020F0502020204030204" pitchFamily="34" charset="0"/>
                        </a:rPr>
                        <a:t>198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Calibri" panose="020F0502020204030204" pitchFamily="34" charset="0"/>
                        </a:rPr>
                        <a:t>177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Calibri" panose="020F0502020204030204" pitchFamily="34" charset="0"/>
                        </a:rPr>
                        <a:t>629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Calibri" panose="020F0502020204030204" pitchFamily="34" charset="0"/>
                        </a:rPr>
                        <a:t>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1259777"/>
                  </a:ext>
                </a:extLst>
              </a:tr>
              <a:tr h="274320">
                <a:tc>
                  <a:txBody>
                    <a:bodyPr/>
                    <a:lstStyle/>
                    <a:p>
                      <a:pPr algn="l" rtl="0" fontAlgn="b"/>
                      <a:r>
                        <a:rPr lang="en-US" sz="1200" u="none" strike="noStrike" dirty="0">
                          <a:effectLst/>
                          <a:latin typeface="Calibri" panose="020F0502020204030204" pitchFamily="34" charset="0"/>
                          <a:cs typeface="Calibri" panose="020F0502020204030204" pitchFamily="34" charset="0"/>
                        </a:rPr>
                        <a:t>Concord-Carlisle High School/Concord Public Schools</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rtl="0" fontAlgn="b"/>
                      <a:r>
                        <a:rPr lang="en-US" sz="1100" b="0" i="0" u="none" strike="noStrike" dirty="0">
                          <a:solidFill>
                            <a:srgbClr val="000000"/>
                          </a:solidFill>
                          <a:effectLst/>
                          <a:latin typeface="Calibri" panose="020F0502020204030204" pitchFamily="34" charset="0"/>
                        </a:rPr>
                        <a:t>1,327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rtl="0" fontAlgn="ctr"/>
                      <a:r>
                        <a:rPr lang="en-US" sz="1100" b="0" i="0" u="none" strike="noStrike" dirty="0">
                          <a:solidFill>
                            <a:srgbClr val="000000"/>
                          </a:solidFill>
                          <a:effectLst/>
                          <a:latin typeface="Calibri" panose="020F0502020204030204" pitchFamily="34" charset="0"/>
                        </a:rPr>
                        <a:t>179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rtl="0" fontAlgn="ctr"/>
                      <a:r>
                        <a:rPr lang="en-US" sz="1100" b="0" i="0" u="none" strike="noStrike" dirty="0">
                          <a:solidFill>
                            <a:srgbClr val="000000"/>
                          </a:solidFill>
                          <a:effectLst/>
                          <a:latin typeface="Calibri" panose="020F0502020204030204" pitchFamily="34" charset="0"/>
                        </a:rPr>
                        <a:t>187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rtl="0" fontAlgn="ctr"/>
                      <a:r>
                        <a:rPr lang="en-US" sz="1100" b="0" i="0" u="none" strike="noStrike" dirty="0">
                          <a:solidFill>
                            <a:srgbClr val="000000"/>
                          </a:solidFill>
                          <a:effectLst/>
                          <a:latin typeface="Calibri" panose="020F0502020204030204" pitchFamily="34" charset="0"/>
                        </a:rPr>
                        <a:t>960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rtl="0" fontAlgn="ctr"/>
                      <a:r>
                        <a:rPr lang="en-US" sz="1100" b="0" i="0" u="none" strike="noStrike" dirty="0">
                          <a:solidFill>
                            <a:srgbClr val="000000"/>
                          </a:solidFill>
                          <a:effectLst/>
                          <a:latin typeface="Calibri" panose="020F0502020204030204" pitchFamily="34" charset="0"/>
                        </a:rPr>
                        <a:t>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274320">
                <a:tc>
                  <a:txBody>
                    <a:bodyPr/>
                    <a:lstStyle/>
                    <a:p>
                      <a:pPr algn="l" rtl="0" fontAlgn="b"/>
                      <a:r>
                        <a:rPr lang="en-US" sz="1200" b="0" i="0" u="none" strike="noStrike" dirty="0">
                          <a:solidFill>
                            <a:srgbClr val="000000"/>
                          </a:solidFill>
                          <a:effectLst/>
                          <a:latin typeface="Calibri" panose="020F0502020204030204" pitchFamily="34" charset="0"/>
                          <a:cs typeface="Calibri" panose="020F0502020204030204" pitchFamily="34" charset="0"/>
                        </a:rPr>
                        <a:t>Carlisle Middle School/Carlisle Public Schools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Calibri" panose="020F0502020204030204" pitchFamily="34" charset="0"/>
                        </a:rPr>
                        <a:t>113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Calibri" panose="020F0502020204030204" pitchFamily="34" charset="0"/>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Calibri" panose="020F0502020204030204" pitchFamily="34" charset="0"/>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9134112"/>
                  </a:ext>
                </a:extLst>
              </a:tr>
              <a:tr h="274320">
                <a:tc>
                  <a:txBody>
                    <a:bodyPr/>
                    <a:lstStyle/>
                    <a:p>
                      <a:pPr algn="l" rtl="0" fontAlgn="b"/>
                      <a:r>
                        <a:rPr lang="en-US" sz="1200" u="none" strike="noStrike" dirty="0">
                          <a:effectLst/>
                          <a:latin typeface="Calibri" panose="020F0502020204030204" pitchFamily="34" charset="0"/>
                          <a:cs typeface="Calibri" panose="020F0502020204030204" pitchFamily="34" charset="0"/>
                        </a:rPr>
                        <a:t>Groton-Dunstable Regional School District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rPr>
                        <a:t>749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148</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142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457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pPr algn="l" rtl="0" fontAlgn="b"/>
                      <a:r>
                        <a:rPr lang="en-US" sz="1200" u="none" strike="noStrike" dirty="0">
                          <a:effectLst/>
                          <a:latin typeface="Calibri" panose="020F0502020204030204" pitchFamily="34" charset="0"/>
                          <a:cs typeface="Calibri" panose="020F0502020204030204" pitchFamily="34" charset="0"/>
                        </a:rPr>
                        <a:t>The Bromfield School (Harvard Public Schools)</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rPr>
                        <a:t>426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264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4320">
                <a:tc>
                  <a:txBody>
                    <a:bodyPr/>
                    <a:lstStyle/>
                    <a:p>
                      <a:pPr algn="l" rtl="0" fontAlgn="b"/>
                      <a:r>
                        <a:rPr lang="en-US" sz="1200" u="none" strike="noStrike" dirty="0">
                          <a:effectLst/>
                          <a:latin typeface="Calibri" panose="020F0502020204030204" pitchFamily="34" charset="0"/>
                          <a:cs typeface="Calibri" panose="020F0502020204030204" pitchFamily="34" charset="0"/>
                        </a:rPr>
                        <a:t>Littleton High School/Littleton Public Schools</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rPr>
                        <a:t>429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313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4320">
                <a:tc>
                  <a:txBody>
                    <a:bodyPr/>
                    <a:lstStyle/>
                    <a:p>
                      <a:pPr algn="l" rtl="0" fontAlgn="b"/>
                      <a:r>
                        <a:rPr lang="en-US" sz="1200" u="none" strike="noStrike" dirty="0">
                          <a:effectLst/>
                          <a:latin typeface="Calibri" panose="020F0502020204030204" pitchFamily="34" charset="0"/>
                          <a:cs typeface="Calibri" panose="020F0502020204030204" pitchFamily="34" charset="0"/>
                        </a:rPr>
                        <a:t>Maynard Public Schools</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rPr>
                        <a:t>413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77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253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320">
                <a:tc>
                  <a:txBody>
                    <a:bodyPr/>
                    <a:lstStyle/>
                    <a:p>
                      <a:pPr algn="l" rtl="0" fontAlgn="b"/>
                      <a:r>
                        <a:rPr lang="en-US" sz="1200" u="none" strike="noStrike" dirty="0">
                          <a:effectLst/>
                          <a:latin typeface="Calibri" panose="020F0502020204030204" pitchFamily="34" charset="0"/>
                          <a:cs typeface="Calibri" panose="020F0502020204030204" pitchFamily="34" charset="0"/>
                        </a:rPr>
                        <a:t>Nashoba Regional School District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rPr>
                        <a:t>982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564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12300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904731-30BE-4AA4-91EE-6231521B2E76}"/>
              </a:ext>
            </a:extLst>
          </p:cNvPr>
          <p:cNvSpPr>
            <a:spLocks noGrp="1"/>
          </p:cNvSpPr>
          <p:nvPr>
            <p:ph type="ctrTitle"/>
          </p:nvPr>
        </p:nvSpPr>
        <p:spPr/>
        <p:txBody>
          <a:bodyPr anchor="ctr"/>
          <a:lstStyle/>
          <a:p>
            <a:pPr algn="ctr"/>
            <a:r>
              <a:rPr lang="en-US" dirty="0"/>
              <a:t>Sexual Intercourse, Sexual Harassment, and Sexual Assault</a:t>
            </a:r>
          </a:p>
        </p:txBody>
      </p:sp>
    </p:spTree>
    <p:extLst>
      <p:ext uri="{BB962C8B-B14F-4D97-AF65-F5344CB8AC3E}">
        <p14:creationId xmlns:p14="http://schemas.microsoft.com/office/powerpoint/2010/main" val="1956374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17CED35-6782-4BF8-9088-EBF972DB4BBC}"/>
              </a:ext>
            </a:extLst>
          </p:cNvPr>
          <p:cNvSpPr/>
          <p:nvPr/>
        </p:nvSpPr>
        <p:spPr>
          <a:xfrm>
            <a:off x="446425" y="3072772"/>
            <a:ext cx="5460293" cy="2864680"/>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0174D477-8964-42A8-84DE-E9A5DE708D92}"/>
              </a:ext>
            </a:extLst>
          </p:cNvPr>
          <p:cNvSpPr>
            <a:spLocks noGrp="1"/>
          </p:cNvSpPr>
          <p:nvPr>
            <p:ph type="title"/>
          </p:nvPr>
        </p:nvSpPr>
        <p:spPr/>
        <p:txBody>
          <a:bodyPr/>
          <a:lstStyle/>
          <a:p>
            <a:r>
              <a:rPr lang="en-US" dirty="0"/>
              <a:t>Sexual Intercourse</a:t>
            </a:r>
          </a:p>
        </p:txBody>
      </p:sp>
      <p:sp>
        <p:nvSpPr>
          <p:cNvPr id="6" name="Slide Number Placeholder 5">
            <a:extLst>
              <a:ext uri="{FF2B5EF4-FFF2-40B4-BE49-F238E27FC236}">
                <a16:creationId xmlns:a16="http://schemas.microsoft.com/office/drawing/2014/main" id="{6AA62D34-1BB1-4FBB-91D5-ADF2B6DAA508}"/>
              </a:ext>
            </a:extLst>
          </p:cNvPr>
          <p:cNvSpPr>
            <a:spLocks noGrp="1"/>
          </p:cNvSpPr>
          <p:nvPr>
            <p:ph type="sldNum" sz="quarter" idx="12"/>
          </p:nvPr>
        </p:nvSpPr>
        <p:spPr/>
        <p:txBody>
          <a:bodyPr/>
          <a:lstStyle/>
          <a:p>
            <a:r>
              <a:rPr lang="en-US"/>
              <a:t>Market Street Research | Page </a:t>
            </a:r>
            <a:fld id="{300ED257-06B6-4717-AB39-CFF5462A5EBE}" type="slidenum">
              <a:rPr lang="en-US" smtClean="0"/>
              <a:pPr/>
              <a:t>41</a:t>
            </a:fld>
            <a:endParaRPr lang="en-US" dirty="0"/>
          </a:p>
        </p:txBody>
      </p:sp>
      <p:graphicFrame>
        <p:nvGraphicFramePr>
          <p:cNvPr id="20" name="Table 19">
            <a:extLst>
              <a:ext uri="{FF2B5EF4-FFF2-40B4-BE49-F238E27FC236}">
                <a16:creationId xmlns:a16="http://schemas.microsoft.com/office/drawing/2014/main" id="{4140AC3C-EEE8-4DA8-8CE4-A627BB6F60D7}"/>
              </a:ext>
            </a:extLst>
          </p:cNvPr>
          <p:cNvGraphicFramePr>
            <a:graphicFrameLocks noGrp="1"/>
          </p:cNvGraphicFramePr>
          <p:nvPr/>
        </p:nvGraphicFramePr>
        <p:xfrm>
          <a:off x="644503" y="6399703"/>
          <a:ext cx="8842341" cy="2438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13151">
                  <a:extLst>
                    <a:ext uri="{9D8B030D-6E8A-4147-A177-3AD203B41FA5}">
                      <a16:colId xmlns:a16="http://schemas.microsoft.com/office/drawing/2014/main" val="168637558"/>
                    </a:ext>
                  </a:extLst>
                </a:gridCol>
                <a:gridCol w="515642">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67612">
                <a:tc>
                  <a:txBody>
                    <a:bodyPr/>
                    <a:lstStyle/>
                    <a:p>
                      <a:pPr algn="ctr"/>
                      <a:r>
                        <a:rPr lang="en-US" sz="1000" b="1" i="1" dirty="0">
                          <a:solidFill>
                            <a:schemeClr val="bg1"/>
                          </a:solidFill>
                          <a:latin typeface="Calibri" panose="020F0502020204030204" pitchFamily="34" charset="0"/>
                          <a:cs typeface="Calibri" panose="020F0502020204030204" pitchFamily="34" charset="0"/>
                        </a:rPr>
                        <a:t>Q92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3 months with how many people did you have sexual intercourse?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B66CDED6-B13D-448B-9D10-2830AFAC663E}"/>
              </a:ext>
            </a:extLst>
          </p:cNvPr>
          <p:cNvSpPr txBox="1"/>
          <p:nvPr/>
        </p:nvSpPr>
        <p:spPr>
          <a:xfrm>
            <a:off x="57469" y="1009325"/>
            <a:ext cx="6358960" cy="1969770"/>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sexual intercourse increase alongside grade level within high school, with over a quarter (28%) of 12</a:t>
            </a:r>
            <a:r>
              <a:rPr lang="en-US" sz="1400" baseline="30000" dirty="0">
                <a:solidFill>
                  <a:schemeClr val="accent1"/>
                </a:solidFill>
              </a:rPr>
              <a:t>th</a:t>
            </a:r>
            <a:r>
              <a:rPr lang="en-US" sz="1400" dirty="0">
                <a:solidFill>
                  <a:schemeClr val="accent1"/>
                </a:solidFill>
              </a:rPr>
              <a:t> graders engaging in sexual activity in the past 3 months. </a:t>
            </a:r>
          </a:p>
          <a:p>
            <a:pPr marL="285750" indent="-285750">
              <a:spcAft>
                <a:spcPts val="600"/>
              </a:spcAft>
              <a:buFont typeface="Wingdings" panose="05000000000000000000" pitchFamily="2" charset="2"/>
              <a:buChar char="Ø"/>
            </a:pPr>
            <a:r>
              <a:rPr lang="en-US" sz="1400" dirty="0">
                <a:solidFill>
                  <a:schemeClr val="accent1"/>
                </a:solidFill>
              </a:rPr>
              <a:t>Furthermore, 3% of students have had sexual intercourse with 3 or more people. </a:t>
            </a:r>
          </a:p>
          <a:p>
            <a:pPr marL="285750" indent="-285750">
              <a:spcAft>
                <a:spcPts val="600"/>
              </a:spcAft>
              <a:buFont typeface="Wingdings" panose="05000000000000000000" pitchFamily="2" charset="2"/>
              <a:buChar char="Ø"/>
            </a:pPr>
            <a:r>
              <a:rPr lang="en-US" sz="1400" dirty="0">
                <a:solidFill>
                  <a:schemeClr val="accent1"/>
                </a:solidFill>
              </a:rPr>
              <a:t>In the aggregate sample, those who have had sexual intercourse in the past 3 months are also more likely to engage in or experience other sexual risk behaviors or experiences such as sexual messaging, being sexually harassed,    and pornography. </a:t>
            </a:r>
          </a:p>
        </p:txBody>
      </p:sp>
      <p:grpSp>
        <p:nvGrpSpPr>
          <p:cNvPr id="3" name="Group 2">
            <a:extLst>
              <a:ext uri="{FF2B5EF4-FFF2-40B4-BE49-F238E27FC236}">
                <a16:creationId xmlns:a16="http://schemas.microsoft.com/office/drawing/2014/main" id="{ADDF11D1-CE1F-F808-B1DB-7D435E2A1902}"/>
              </a:ext>
            </a:extLst>
          </p:cNvPr>
          <p:cNvGrpSpPr/>
          <p:nvPr/>
        </p:nvGrpSpPr>
        <p:grpSpPr>
          <a:xfrm>
            <a:off x="6408358" y="897139"/>
            <a:ext cx="5607427" cy="5250321"/>
            <a:chOff x="6434566" y="933830"/>
            <a:chExt cx="5490340" cy="4776541"/>
          </a:xfrm>
        </p:grpSpPr>
        <p:sp>
          <p:nvSpPr>
            <p:cNvPr id="4" name="Rectangle: Rounded Corners 3">
              <a:extLst>
                <a:ext uri="{FF2B5EF4-FFF2-40B4-BE49-F238E27FC236}">
                  <a16:creationId xmlns:a16="http://schemas.microsoft.com/office/drawing/2014/main" id="{EFE70BC4-79DD-1411-3F2B-16F3E48832AB}"/>
                </a:ext>
              </a:extLst>
            </p:cNvPr>
            <p:cNvSpPr/>
            <p:nvPr/>
          </p:nvSpPr>
          <p:spPr>
            <a:xfrm>
              <a:off x="6434567" y="933830"/>
              <a:ext cx="5490337" cy="1129792"/>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Recent </a:t>
              </a:r>
              <a:r>
                <a:rPr lang="en-US" dirty="0">
                  <a:latin typeface="Calibri" panose="020F0502020204030204" pitchFamily="34" charset="0"/>
                  <a:cs typeface="Calibri" panose="020F0502020204030204" pitchFamily="34" charset="0"/>
                </a:rPr>
                <a:t>Sexual Intercourse</a:t>
              </a:r>
              <a:endParaRPr lang="en-US" sz="1800" dirty="0">
                <a:latin typeface="Calibri" panose="020F0502020204030204" pitchFamily="34" charset="0"/>
                <a:cs typeface="Calibri" panose="020F0502020204030204" pitchFamily="34" charset="0"/>
              </a:endParaRPr>
            </a:p>
            <a:p>
              <a:pPr lvl="0" algn="ctr">
                <a:spcAft>
                  <a:spcPts val="0"/>
                </a:spcAft>
              </a:pPr>
              <a:r>
                <a:rPr lang="en-US" sz="1800" dirty="0">
                  <a:latin typeface="Calibri" panose="020F0502020204030204" pitchFamily="34" charset="0"/>
                  <a:cs typeface="Calibri" panose="020F0502020204030204" pitchFamily="34" charset="0"/>
                </a:rPr>
                <a:t>(9% of the population)</a:t>
              </a:r>
            </a:p>
          </p:txBody>
        </p:sp>
        <p:sp>
          <p:nvSpPr>
            <p:cNvPr id="7" name="Rectangle: Rounded Corners 6">
              <a:extLst>
                <a:ext uri="{FF2B5EF4-FFF2-40B4-BE49-F238E27FC236}">
                  <a16:creationId xmlns:a16="http://schemas.microsoft.com/office/drawing/2014/main" id="{7899E07F-F139-52DF-E6DA-48755C2A52C5}"/>
                </a:ext>
              </a:extLst>
            </p:cNvPr>
            <p:cNvSpPr/>
            <p:nvPr/>
          </p:nvSpPr>
          <p:spPr>
            <a:xfrm>
              <a:off x="6434568" y="2104036"/>
              <a:ext cx="5490338" cy="1529485"/>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endParaRPr lang="en-US" sz="1400" kern="0" dirty="0">
                <a:solidFill>
                  <a:sysClr val="windowText" lastClr="000000"/>
                </a:solidFill>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26% of those who identify as Native Hawaiian or Pacific Islander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15% of those who identify as transgender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15% of those who identify as Black or African American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14% of those who identify as Hispanic or Latino/Latina/Latinx/</a:t>
              </a:r>
              <a:r>
                <a:rPr lang="en-US" sz="1400" kern="0" dirty="0" err="1">
                  <a:solidFill>
                    <a:sysClr val="windowText" lastClr="000000"/>
                  </a:solidFill>
                  <a:latin typeface="Calibri" panose="020F0502020204030204" pitchFamily="34" charset="0"/>
                  <a:cs typeface="Calibri" panose="020F0502020204030204" pitchFamily="34" charset="0"/>
                </a:rPr>
                <a:t>Latine</a:t>
              </a:r>
              <a:endParaRPr lang="en-US" sz="1400" kern="0" dirty="0">
                <a:solidFill>
                  <a:sysClr val="windowText" lastClr="000000"/>
                </a:solidFill>
                <a:latin typeface="Calibri" panose="020F0502020204030204" pitchFamily="34" charset="0"/>
                <a:cs typeface="Calibri" panose="020F0502020204030204" pitchFamily="34" charset="0"/>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14% of those who identify as Southeast Asian American</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12% of those who identify as non-binary</a:t>
              </a:r>
            </a:p>
          </p:txBody>
        </p:sp>
        <p:sp>
          <p:nvSpPr>
            <p:cNvPr id="9" name="Rectangle: Rounded Corners 8">
              <a:extLst>
                <a:ext uri="{FF2B5EF4-FFF2-40B4-BE49-F238E27FC236}">
                  <a16:creationId xmlns:a16="http://schemas.microsoft.com/office/drawing/2014/main" id="{47A3460D-5AF2-8841-4E41-FCD3E8844E07}"/>
                </a:ext>
              </a:extLst>
            </p:cNvPr>
            <p:cNvSpPr/>
            <p:nvPr/>
          </p:nvSpPr>
          <p:spPr>
            <a:xfrm>
              <a:off x="6434566" y="3672963"/>
              <a:ext cx="5490338" cy="2037408"/>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recently had sexual intercourse are also more likely to: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View pornography (61%)</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Send or receive sexual messages (47%)</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Drink alcohol (44%) or binge drink (40%)</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Be sexually harassed (28%)</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depressed (26%), self-harm (20%), or consider suicide (14%)</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Be sexually assaulted (23%)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(22%) or cyberbullied (17%)</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Use e-cigarettes (21%) or marijuana (24%)</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(20%)</a:t>
              </a:r>
            </a:p>
          </p:txBody>
        </p:sp>
      </p:grpSp>
      <p:pic>
        <p:nvPicPr>
          <p:cNvPr id="5" name="Picture 4">
            <a:extLst>
              <a:ext uri="{FF2B5EF4-FFF2-40B4-BE49-F238E27FC236}">
                <a16:creationId xmlns:a16="http://schemas.microsoft.com/office/drawing/2014/main" id="{CC0FD357-57F8-312D-CBF9-82483A6B6A0A}"/>
              </a:ext>
            </a:extLst>
          </p:cNvPr>
          <p:cNvPicPr>
            <a:picLocks noChangeAspect="1"/>
          </p:cNvPicPr>
          <p:nvPr/>
        </p:nvPicPr>
        <p:blipFill rotWithShape="1">
          <a:blip r:embed="rId2"/>
          <a:srcRect t="37796" b="2918"/>
          <a:stretch/>
        </p:blipFill>
        <p:spPr>
          <a:xfrm>
            <a:off x="502766" y="3140192"/>
            <a:ext cx="5347610" cy="1448833"/>
          </a:xfrm>
          <a:prstGeom prst="rect">
            <a:avLst/>
          </a:prstGeom>
        </p:spPr>
      </p:pic>
      <p:pic>
        <p:nvPicPr>
          <p:cNvPr id="8" name="Picture 7">
            <a:extLst>
              <a:ext uri="{FF2B5EF4-FFF2-40B4-BE49-F238E27FC236}">
                <a16:creationId xmlns:a16="http://schemas.microsoft.com/office/drawing/2014/main" id="{1A03F89B-1311-750A-F60E-43CF55DFD4F1}"/>
              </a:ext>
            </a:extLst>
          </p:cNvPr>
          <p:cNvPicPr>
            <a:picLocks noChangeAspect="1"/>
          </p:cNvPicPr>
          <p:nvPr/>
        </p:nvPicPr>
        <p:blipFill rotWithShape="1">
          <a:blip r:embed="rId3"/>
          <a:srcRect l="5079" t="59771"/>
          <a:stretch/>
        </p:blipFill>
        <p:spPr>
          <a:xfrm>
            <a:off x="446425" y="4931190"/>
            <a:ext cx="5403951" cy="786777"/>
          </a:xfrm>
          <a:prstGeom prst="rect">
            <a:avLst/>
          </a:prstGeom>
        </p:spPr>
      </p:pic>
    </p:spTree>
    <p:extLst>
      <p:ext uri="{BB962C8B-B14F-4D97-AF65-F5344CB8AC3E}">
        <p14:creationId xmlns:p14="http://schemas.microsoft.com/office/powerpoint/2010/main" val="4072905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D326F53-CFFF-4129-8E37-54CA63E7C5F0}"/>
              </a:ext>
            </a:extLst>
          </p:cNvPr>
          <p:cNvSpPr/>
          <p:nvPr/>
        </p:nvSpPr>
        <p:spPr>
          <a:xfrm>
            <a:off x="399774" y="3280160"/>
            <a:ext cx="5532512" cy="252310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5">
            <a:extLst>
              <a:ext uri="{FF2B5EF4-FFF2-40B4-BE49-F238E27FC236}">
                <a16:creationId xmlns:a16="http://schemas.microsoft.com/office/drawing/2014/main" id="{44E419CD-AF52-487F-9BCF-BB4504F1FDEB}"/>
              </a:ext>
            </a:extLst>
          </p:cNvPr>
          <p:cNvSpPr>
            <a:spLocks noGrp="1"/>
          </p:cNvSpPr>
          <p:nvPr>
            <p:ph type="title"/>
          </p:nvPr>
        </p:nvSpPr>
        <p:spPr/>
        <p:txBody>
          <a:bodyPr>
            <a:normAutofit/>
          </a:bodyPr>
          <a:lstStyle/>
          <a:p>
            <a:r>
              <a:rPr lang="en-US" dirty="0">
                <a:solidFill>
                  <a:schemeClr val="accent2"/>
                </a:solidFill>
              </a:rPr>
              <a:t>Sexual Harassment</a:t>
            </a:r>
          </a:p>
        </p:txBody>
      </p:sp>
      <p:sp>
        <p:nvSpPr>
          <p:cNvPr id="6" name="Slide Number Placeholder 5">
            <a:extLst>
              <a:ext uri="{FF2B5EF4-FFF2-40B4-BE49-F238E27FC236}">
                <a16:creationId xmlns:a16="http://schemas.microsoft.com/office/drawing/2014/main" id="{34DC6913-83C4-466F-A573-510AE537B3B2}"/>
              </a:ext>
            </a:extLst>
          </p:cNvPr>
          <p:cNvSpPr>
            <a:spLocks noGrp="1"/>
          </p:cNvSpPr>
          <p:nvPr>
            <p:ph type="sldNum" sz="quarter" idx="12"/>
          </p:nvPr>
        </p:nvSpPr>
        <p:spPr/>
        <p:txBody>
          <a:bodyPr/>
          <a:lstStyle/>
          <a:p>
            <a:r>
              <a:rPr lang="en-US" dirty="0"/>
              <a:t>Market Street Research | Page </a:t>
            </a:r>
            <a:fld id="{300ED257-06B6-4717-AB39-CFF5462A5EBE}" type="slidenum">
              <a:rPr lang="en-US" smtClean="0"/>
              <a:pPr/>
              <a:t>42</a:t>
            </a:fld>
            <a:endParaRPr lang="en-US" dirty="0"/>
          </a:p>
        </p:txBody>
      </p:sp>
      <p:sp>
        <p:nvSpPr>
          <p:cNvPr id="17" name="TextBox 16">
            <a:extLst>
              <a:ext uri="{FF2B5EF4-FFF2-40B4-BE49-F238E27FC236}">
                <a16:creationId xmlns:a16="http://schemas.microsoft.com/office/drawing/2014/main" id="{54BDEEC6-F642-45C4-803C-C371D1DE696C}"/>
              </a:ext>
            </a:extLst>
          </p:cNvPr>
          <p:cNvSpPr txBox="1"/>
          <p:nvPr/>
        </p:nvSpPr>
        <p:spPr>
          <a:xfrm>
            <a:off x="116179" y="879503"/>
            <a:ext cx="6225899" cy="2046714"/>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Compared to 2022, rates of sexual harassment have decreased for high school students but have increased for 6</a:t>
            </a:r>
            <a:r>
              <a:rPr lang="en-US" sz="1400" baseline="30000" dirty="0">
                <a:solidFill>
                  <a:schemeClr val="accent1"/>
                </a:solidFill>
              </a:rPr>
              <a:t>th</a:t>
            </a:r>
            <a:r>
              <a:rPr lang="en-US" sz="1400" dirty="0">
                <a:solidFill>
                  <a:schemeClr val="accent1"/>
                </a:solidFill>
              </a:rPr>
              <a:t> grade students. </a:t>
            </a:r>
          </a:p>
          <a:p>
            <a:pPr marL="285750" indent="-285750">
              <a:spcAft>
                <a:spcPts val="600"/>
              </a:spcAft>
              <a:buFont typeface="Wingdings" panose="05000000000000000000" pitchFamily="2" charset="2"/>
              <a:buChar char="Ø"/>
            </a:pPr>
            <a:r>
              <a:rPr lang="en-US" sz="1400" dirty="0">
                <a:solidFill>
                  <a:schemeClr val="accent1"/>
                </a:solidFill>
              </a:rPr>
              <a:t>Students indicate being sexually harassed in person slightly more than being sexually harassed online or in both settings (7%, 4%, and 4%, respectively). </a:t>
            </a:r>
          </a:p>
          <a:p>
            <a:pPr marL="285750" indent="-285750">
              <a:spcAft>
                <a:spcPts val="600"/>
              </a:spcAft>
              <a:buFont typeface="Wingdings" panose="05000000000000000000" pitchFamily="2" charset="2"/>
              <a:buChar char="Ø"/>
            </a:pPr>
            <a:r>
              <a:rPr lang="en-US" sz="1400" dirty="0">
                <a:solidFill>
                  <a:schemeClr val="accent1"/>
                </a:solidFill>
              </a:rPr>
              <a:t>In the aggregate sample, students who identify as transgender or non-heterosexual are much more likely to experience sexual harassment. </a:t>
            </a:r>
          </a:p>
          <a:p>
            <a:pPr marL="742950" lvl="1" indent="-285750">
              <a:spcAft>
                <a:spcPts val="600"/>
              </a:spcAft>
              <a:buFont typeface="Wingdings" panose="05000000000000000000" pitchFamily="2" charset="2"/>
              <a:buChar char="Ø"/>
            </a:pPr>
            <a:r>
              <a:rPr lang="en-US" sz="1400" dirty="0">
                <a:solidFill>
                  <a:schemeClr val="accent1"/>
                </a:solidFill>
              </a:rPr>
              <a:t>Sexually harassed students also show a greater likelihood of a variety of other risk factors, including feeling depressed and being bullied.  </a:t>
            </a:r>
          </a:p>
        </p:txBody>
      </p:sp>
      <p:graphicFrame>
        <p:nvGraphicFramePr>
          <p:cNvPr id="19" name="Table 18">
            <a:extLst>
              <a:ext uri="{FF2B5EF4-FFF2-40B4-BE49-F238E27FC236}">
                <a16:creationId xmlns:a16="http://schemas.microsoft.com/office/drawing/2014/main" id="{F0093C91-E2DC-4332-A435-56D9D110399D}"/>
              </a:ext>
            </a:extLst>
          </p:cNvPr>
          <p:cNvGraphicFramePr>
            <a:graphicFrameLocks noGrp="1"/>
          </p:cNvGraphicFramePr>
          <p:nvPr/>
        </p:nvGraphicFramePr>
        <p:xfrm>
          <a:off x="635599" y="6340792"/>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13151">
                  <a:extLst>
                    <a:ext uri="{9D8B030D-6E8A-4147-A177-3AD203B41FA5}">
                      <a16:colId xmlns:a16="http://schemas.microsoft.com/office/drawing/2014/main" val="168637558"/>
                    </a:ext>
                  </a:extLst>
                </a:gridCol>
                <a:gridCol w="515642">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67612">
                <a:tc>
                  <a:txBody>
                    <a:bodyPr/>
                    <a:lstStyle/>
                    <a:p>
                      <a:pPr algn="ctr"/>
                      <a:r>
                        <a:rPr lang="en-US" sz="1000" b="1" i="1" dirty="0">
                          <a:solidFill>
                            <a:schemeClr val="bg1"/>
                          </a:solidFill>
                          <a:latin typeface="Calibri" panose="020F0502020204030204" pitchFamily="34" charset="0"/>
                          <a:cs typeface="Calibri" panose="020F0502020204030204" pitchFamily="34" charset="0"/>
                        </a:rPr>
                        <a:t>Q52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12 months have you received unwelcome comments or actions of a sexual nature which made you uncomfortable (sexual harassment)?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3" name="TextBox 22">
            <a:extLst>
              <a:ext uri="{FF2B5EF4-FFF2-40B4-BE49-F238E27FC236}">
                <a16:creationId xmlns:a16="http://schemas.microsoft.com/office/drawing/2014/main" id="{8656AE35-D576-4EC8-8D35-71F6386C9235}"/>
              </a:ext>
            </a:extLst>
          </p:cNvPr>
          <p:cNvSpPr txBox="1"/>
          <p:nvPr/>
        </p:nvSpPr>
        <p:spPr>
          <a:xfrm>
            <a:off x="635599" y="5857867"/>
            <a:ext cx="5152021" cy="276999"/>
          </a:xfrm>
          <a:prstGeom prst="rect">
            <a:avLst/>
          </a:prstGeom>
          <a:noFill/>
          <a:ln>
            <a:solidFill>
              <a:schemeClr val="tx1"/>
            </a:solidFill>
          </a:ln>
        </p:spPr>
        <p:txBody>
          <a:bodyPr wrap="square" rtlCol="0">
            <a:spAutoFit/>
          </a:bodyPr>
          <a:lstStyle/>
          <a:p>
            <a:r>
              <a:rPr lang="en-US" sz="1200" dirty="0"/>
              <a:t>* Note: Response options changed in 2021, to include sexual harassment online. </a:t>
            </a:r>
          </a:p>
        </p:txBody>
      </p:sp>
      <p:grpSp>
        <p:nvGrpSpPr>
          <p:cNvPr id="4" name="Group 3">
            <a:extLst>
              <a:ext uri="{FF2B5EF4-FFF2-40B4-BE49-F238E27FC236}">
                <a16:creationId xmlns:a16="http://schemas.microsoft.com/office/drawing/2014/main" id="{0C6E2F9E-ED5A-8157-7750-A0C065F345F9}"/>
              </a:ext>
            </a:extLst>
          </p:cNvPr>
          <p:cNvGrpSpPr/>
          <p:nvPr/>
        </p:nvGrpSpPr>
        <p:grpSpPr>
          <a:xfrm>
            <a:off x="6319753" y="897053"/>
            <a:ext cx="5756068" cy="5186404"/>
            <a:chOff x="6195672" y="966642"/>
            <a:chExt cx="5729232" cy="5067531"/>
          </a:xfrm>
        </p:grpSpPr>
        <p:sp>
          <p:nvSpPr>
            <p:cNvPr id="7" name="Rectangle: Rounded Corners 6">
              <a:extLst>
                <a:ext uri="{FF2B5EF4-FFF2-40B4-BE49-F238E27FC236}">
                  <a16:creationId xmlns:a16="http://schemas.microsoft.com/office/drawing/2014/main" id="{5FE5CFFA-9F00-19E1-832C-9E609EDFE0E9}"/>
                </a:ext>
              </a:extLst>
            </p:cNvPr>
            <p:cNvSpPr/>
            <p:nvPr/>
          </p:nvSpPr>
          <p:spPr>
            <a:xfrm>
              <a:off x="6226243" y="966642"/>
              <a:ext cx="5698661" cy="1002807"/>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Being Sexually Harassed</a:t>
              </a:r>
            </a:p>
            <a:p>
              <a:pPr lvl="0" algn="ctr">
                <a:spcAft>
                  <a:spcPts val="0"/>
                </a:spcAft>
              </a:pPr>
              <a:r>
                <a:rPr lang="en-US" dirty="0">
                  <a:latin typeface="Calibri" panose="020F0502020204030204" pitchFamily="34" charset="0"/>
                  <a:cs typeface="Calibri" panose="020F0502020204030204" pitchFamily="34" charset="0"/>
                </a:rPr>
                <a:t>(12% of the population)</a:t>
              </a:r>
              <a:endParaRPr lang="en-US" sz="1800" dirty="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20EF78A-98D1-1AA2-2617-B01F14BFEAFA}"/>
                </a:ext>
              </a:extLst>
            </p:cNvPr>
            <p:cNvSpPr/>
            <p:nvPr/>
          </p:nvSpPr>
          <p:spPr>
            <a:xfrm>
              <a:off x="6219201" y="2034292"/>
              <a:ext cx="5705703" cy="1786857"/>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lvl="1"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33% of those who identify as Native Hawaiian or Pacific Islander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28% of those who identify as non-binary students</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27% of those who identify as transgender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26% of </a:t>
              </a:r>
              <a:r>
                <a:rPr lang="en-US" sz="1400" kern="0" dirty="0">
                  <a:solidFill>
                    <a:sysClr val="windowText" lastClr="000000"/>
                  </a:solidFill>
                  <a:latin typeface="Calibri" panose="020F0502020204030204" pitchFamily="34" charset="0"/>
                  <a:cs typeface="Calibri" panose="020F0502020204030204" pitchFamily="34" charset="0"/>
                </a:rPr>
                <a:t>those who identify as non-heterosexual</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22% of those who identify as Middle Eastern</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22% of those who identify as Southeast Asian American</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18% of those who identify as female</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F141F88-5CDE-7D09-74F0-8A90CA91EDC3}"/>
                </a:ext>
              </a:extLst>
            </p:cNvPr>
            <p:cNvSpPr/>
            <p:nvPr/>
          </p:nvSpPr>
          <p:spPr>
            <a:xfrm>
              <a:off x="6195672" y="3904569"/>
              <a:ext cx="5698664" cy="2129604"/>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are sexually harassed are also more likely to: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View pornography (65%)</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Send or receive sexual messages (42%)</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Feel depressed (42%), self-harm (34%), or consider suicide (22%)</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(32%) or cyberbullied (25%)</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(26%)</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Drink alcohol (24%)</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sexual intercourse (20%)</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Bully (9%) or cyberbully others (8%)</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pic>
        <p:nvPicPr>
          <p:cNvPr id="2" name="Picture 1">
            <a:extLst>
              <a:ext uri="{FF2B5EF4-FFF2-40B4-BE49-F238E27FC236}">
                <a16:creationId xmlns:a16="http://schemas.microsoft.com/office/drawing/2014/main" id="{20EFC0C5-A20C-A6C6-146F-FAF807374303}"/>
              </a:ext>
            </a:extLst>
          </p:cNvPr>
          <p:cNvPicPr>
            <a:picLocks noChangeAspect="1"/>
          </p:cNvPicPr>
          <p:nvPr/>
        </p:nvPicPr>
        <p:blipFill rotWithShape="1">
          <a:blip r:embed="rId2"/>
          <a:srcRect t="29887" b="4267"/>
          <a:stretch/>
        </p:blipFill>
        <p:spPr>
          <a:xfrm>
            <a:off x="492568" y="3330989"/>
            <a:ext cx="5295052" cy="1593350"/>
          </a:xfrm>
          <a:prstGeom prst="rect">
            <a:avLst/>
          </a:prstGeom>
        </p:spPr>
      </p:pic>
      <p:pic>
        <p:nvPicPr>
          <p:cNvPr id="3" name="Picture 2">
            <a:extLst>
              <a:ext uri="{FF2B5EF4-FFF2-40B4-BE49-F238E27FC236}">
                <a16:creationId xmlns:a16="http://schemas.microsoft.com/office/drawing/2014/main" id="{D6BD3815-A472-8973-8239-05A7A0105729}"/>
              </a:ext>
            </a:extLst>
          </p:cNvPr>
          <p:cNvPicPr>
            <a:picLocks noChangeAspect="1"/>
          </p:cNvPicPr>
          <p:nvPr/>
        </p:nvPicPr>
        <p:blipFill rotWithShape="1">
          <a:blip r:embed="rId3"/>
          <a:srcRect l="4900" t="45180" b="2996"/>
          <a:stretch/>
        </p:blipFill>
        <p:spPr>
          <a:xfrm>
            <a:off x="399773" y="4924340"/>
            <a:ext cx="5504025" cy="878926"/>
          </a:xfrm>
          <a:prstGeom prst="rect">
            <a:avLst/>
          </a:prstGeom>
        </p:spPr>
      </p:pic>
      <p:sp>
        <p:nvSpPr>
          <p:cNvPr id="5" name="Rectangle: Rounded Corners 4">
            <a:extLst>
              <a:ext uri="{FF2B5EF4-FFF2-40B4-BE49-F238E27FC236}">
                <a16:creationId xmlns:a16="http://schemas.microsoft.com/office/drawing/2014/main" id="{CD586F74-1EF8-7CDA-EFAF-B4F17D0FACA2}"/>
              </a:ext>
            </a:extLst>
          </p:cNvPr>
          <p:cNvSpPr/>
          <p:nvPr/>
        </p:nvSpPr>
        <p:spPr>
          <a:xfrm>
            <a:off x="635598" y="5041782"/>
            <a:ext cx="1579095" cy="537391"/>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1E37AEA-3835-6038-0E3A-64F4B45A3BDE}"/>
              </a:ext>
            </a:extLst>
          </p:cNvPr>
          <p:cNvSpPr/>
          <p:nvPr/>
        </p:nvSpPr>
        <p:spPr>
          <a:xfrm>
            <a:off x="4126817" y="5041782"/>
            <a:ext cx="1579095" cy="537391"/>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844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E39F8AA-E45B-4967-A118-EB255790F3A4}"/>
              </a:ext>
            </a:extLst>
          </p:cNvPr>
          <p:cNvSpPr/>
          <p:nvPr/>
        </p:nvSpPr>
        <p:spPr>
          <a:xfrm>
            <a:off x="146891" y="3291021"/>
            <a:ext cx="5922673" cy="2573087"/>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5">
            <a:extLst>
              <a:ext uri="{FF2B5EF4-FFF2-40B4-BE49-F238E27FC236}">
                <a16:creationId xmlns:a16="http://schemas.microsoft.com/office/drawing/2014/main" id="{B9C3000D-4178-4C5B-AEF0-B012E9637D35}"/>
              </a:ext>
            </a:extLst>
          </p:cNvPr>
          <p:cNvSpPr>
            <a:spLocks noGrp="1"/>
          </p:cNvSpPr>
          <p:nvPr>
            <p:ph type="title"/>
          </p:nvPr>
        </p:nvSpPr>
        <p:spPr/>
        <p:txBody>
          <a:bodyPr>
            <a:normAutofit/>
          </a:bodyPr>
          <a:lstStyle/>
          <a:p>
            <a:r>
              <a:rPr lang="en-US" dirty="0">
                <a:solidFill>
                  <a:schemeClr val="accent2"/>
                </a:solidFill>
              </a:rPr>
              <a:t>Nonconsensual Sexual Contact</a:t>
            </a:r>
          </a:p>
        </p:txBody>
      </p:sp>
      <p:sp>
        <p:nvSpPr>
          <p:cNvPr id="6" name="Slide Number Placeholder 5">
            <a:extLst>
              <a:ext uri="{FF2B5EF4-FFF2-40B4-BE49-F238E27FC236}">
                <a16:creationId xmlns:a16="http://schemas.microsoft.com/office/drawing/2014/main" id="{966D63F1-F01D-4D47-80E2-5D8311BB5F71}"/>
              </a:ext>
            </a:extLst>
          </p:cNvPr>
          <p:cNvSpPr>
            <a:spLocks noGrp="1"/>
          </p:cNvSpPr>
          <p:nvPr>
            <p:ph type="sldNum" sz="quarter" idx="12"/>
          </p:nvPr>
        </p:nvSpPr>
        <p:spPr/>
        <p:txBody>
          <a:bodyPr/>
          <a:lstStyle/>
          <a:p>
            <a:r>
              <a:rPr lang="en-US"/>
              <a:t>Market Street Research | Page </a:t>
            </a:r>
            <a:fld id="{300ED257-06B6-4717-AB39-CFF5462A5EBE}" type="slidenum">
              <a:rPr lang="en-US" smtClean="0"/>
              <a:pPr/>
              <a:t>43</a:t>
            </a:fld>
            <a:endParaRPr lang="en-US" dirty="0"/>
          </a:p>
        </p:txBody>
      </p:sp>
      <p:sp>
        <p:nvSpPr>
          <p:cNvPr id="16" name="TextBox 15">
            <a:extLst>
              <a:ext uri="{FF2B5EF4-FFF2-40B4-BE49-F238E27FC236}">
                <a16:creationId xmlns:a16="http://schemas.microsoft.com/office/drawing/2014/main" id="{152BA8AC-C6EC-4EF5-986B-715E0D8FB905}"/>
              </a:ext>
            </a:extLst>
          </p:cNvPr>
          <p:cNvSpPr txBox="1"/>
          <p:nvPr/>
        </p:nvSpPr>
        <p:spPr>
          <a:xfrm>
            <a:off x="137942" y="943487"/>
            <a:ext cx="6145412" cy="2262158"/>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Overall, 1% of students experienced nonconsensual sexual contact in the last 12 months.</a:t>
            </a:r>
          </a:p>
          <a:p>
            <a:pPr marL="285750" indent="-285750">
              <a:spcAft>
                <a:spcPts val="600"/>
              </a:spcAft>
              <a:buFont typeface="Wingdings" panose="05000000000000000000" pitchFamily="2" charset="2"/>
              <a:buChar char="Ø"/>
            </a:pPr>
            <a:r>
              <a:rPr lang="en-US" sz="1400" dirty="0">
                <a:solidFill>
                  <a:schemeClr val="accent1"/>
                </a:solidFill>
              </a:rPr>
              <a:t>Those in 12</a:t>
            </a:r>
            <a:r>
              <a:rPr lang="en-US" sz="1400" baseline="30000" dirty="0">
                <a:solidFill>
                  <a:schemeClr val="accent1"/>
                </a:solidFill>
              </a:rPr>
              <a:t>th</a:t>
            </a:r>
            <a:r>
              <a:rPr lang="en-US" sz="1400" dirty="0">
                <a:solidFill>
                  <a:schemeClr val="accent1"/>
                </a:solidFill>
              </a:rPr>
              <a:t> grade are at least twice as likely to experience nonconsensual sexual contact as who are in 9</a:t>
            </a:r>
            <a:r>
              <a:rPr lang="en-US" sz="1400" baseline="30000" dirty="0">
                <a:solidFill>
                  <a:schemeClr val="accent1"/>
                </a:solidFill>
              </a:rPr>
              <a:t>th</a:t>
            </a:r>
            <a:r>
              <a:rPr lang="en-US" sz="1400" dirty="0">
                <a:solidFill>
                  <a:schemeClr val="accent1"/>
                </a:solidFill>
              </a:rPr>
              <a:t> grade or middle school.</a:t>
            </a:r>
          </a:p>
          <a:p>
            <a:pPr marL="285750" indent="-285750">
              <a:spcAft>
                <a:spcPts val="600"/>
              </a:spcAft>
              <a:buFont typeface="Wingdings" panose="05000000000000000000" pitchFamily="2" charset="2"/>
              <a:buChar char="Ø"/>
            </a:pPr>
            <a:r>
              <a:rPr lang="en-US" sz="1400" dirty="0">
                <a:solidFill>
                  <a:schemeClr val="accent1"/>
                </a:solidFill>
              </a:rPr>
              <a:t>In the aggregate sample, just over 2 in 5 (41%) of those who have experienced nonconsensual sexual contact experienced it within the last 12 months or both within the past 12 months and more than 12 months ago.</a:t>
            </a:r>
          </a:p>
          <a:p>
            <a:pPr marL="742950" lvl="1" indent="-285750">
              <a:spcAft>
                <a:spcPts val="600"/>
              </a:spcAft>
              <a:buFont typeface="Wingdings" panose="05000000000000000000" pitchFamily="2" charset="2"/>
              <a:buChar char="Ø"/>
            </a:pPr>
            <a:r>
              <a:rPr lang="en-US" sz="1400" dirty="0">
                <a:solidFill>
                  <a:schemeClr val="accent1"/>
                </a:solidFill>
              </a:rPr>
              <a:t>Sexually assaulted students show a greater likelihood of a variety of risk factors, especially depression and self-harm.</a:t>
            </a:r>
          </a:p>
        </p:txBody>
      </p:sp>
      <p:graphicFrame>
        <p:nvGraphicFramePr>
          <p:cNvPr id="17" name="Table 16">
            <a:extLst>
              <a:ext uri="{FF2B5EF4-FFF2-40B4-BE49-F238E27FC236}">
                <a16:creationId xmlns:a16="http://schemas.microsoft.com/office/drawing/2014/main" id="{B3D32A5A-3A53-4DDF-B3FC-F233C515BA1C}"/>
              </a:ext>
            </a:extLst>
          </p:cNvPr>
          <p:cNvGraphicFramePr>
            <a:graphicFrameLocks noGrp="1"/>
          </p:cNvGraphicFramePr>
          <p:nvPr/>
        </p:nvGraphicFramePr>
        <p:xfrm>
          <a:off x="687899" y="6356350"/>
          <a:ext cx="8724550" cy="396240"/>
        </p:xfrm>
        <a:graphic>
          <a:graphicData uri="http://schemas.openxmlformats.org/drawingml/2006/table">
            <a:tbl>
              <a:tblPr firstRow="1" bandRow="1">
                <a:tableStyleId>{5C22544A-7EE6-4342-B048-85BDC9FD1C3A}</a:tableStyleId>
              </a:tblPr>
              <a:tblGrid>
                <a:gridCol w="444615">
                  <a:extLst>
                    <a:ext uri="{9D8B030D-6E8A-4147-A177-3AD203B41FA5}">
                      <a16:colId xmlns:a16="http://schemas.microsoft.com/office/drawing/2014/main" val="20000"/>
                    </a:ext>
                  </a:extLst>
                </a:gridCol>
                <a:gridCol w="6719438">
                  <a:extLst>
                    <a:ext uri="{9D8B030D-6E8A-4147-A177-3AD203B41FA5}">
                      <a16:colId xmlns:a16="http://schemas.microsoft.com/office/drawing/2014/main" val="168637558"/>
                    </a:ext>
                  </a:extLst>
                </a:gridCol>
                <a:gridCol w="503487">
                  <a:extLst>
                    <a:ext uri="{9D8B030D-6E8A-4147-A177-3AD203B41FA5}">
                      <a16:colId xmlns:a16="http://schemas.microsoft.com/office/drawing/2014/main" val="20001"/>
                    </a:ext>
                  </a:extLst>
                </a:gridCol>
                <a:gridCol w="281425">
                  <a:extLst>
                    <a:ext uri="{9D8B030D-6E8A-4147-A177-3AD203B41FA5}">
                      <a16:colId xmlns:a16="http://schemas.microsoft.com/office/drawing/2014/main" val="20002"/>
                    </a:ext>
                  </a:extLst>
                </a:gridCol>
                <a:gridCol w="286996">
                  <a:extLst>
                    <a:ext uri="{9D8B030D-6E8A-4147-A177-3AD203B41FA5}">
                      <a16:colId xmlns:a16="http://schemas.microsoft.com/office/drawing/2014/main" val="20003"/>
                    </a:ext>
                  </a:extLst>
                </a:gridCol>
                <a:gridCol w="488589">
                  <a:extLst>
                    <a:ext uri="{9D8B030D-6E8A-4147-A177-3AD203B41FA5}">
                      <a16:colId xmlns:a16="http://schemas.microsoft.com/office/drawing/2014/main" val="3303147599"/>
                    </a:ext>
                  </a:extLst>
                </a:gridCol>
              </a:tblGrid>
              <a:tr h="167612">
                <a:tc>
                  <a:txBody>
                    <a:bodyPr/>
                    <a:lstStyle/>
                    <a:p>
                      <a:pPr algn="ctr"/>
                      <a:r>
                        <a:rPr lang="en-US" sz="1000" b="1" i="1" dirty="0">
                          <a:solidFill>
                            <a:schemeClr val="bg1"/>
                          </a:solidFill>
                          <a:latin typeface="Calibri" panose="020F0502020204030204" pitchFamily="34" charset="0"/>
                          <a:cs typeface="Calibri" panose="020F0502020204030204" pitchFamily="34" charset="0"/>
                        </a:rPr>
                        <a:t>Q53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your life has anyone ever had sexual contact with you without your consent (e.g. molested, raped, or sexually violated)?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pSp>
        <p:nvGrpSpPr>
          <p:cNvPr id="3" name="Group 2">
            <a:extLst>
              <a:ext uri="{FF2B5EF4-FFF2-40B4-BE49-F238E27FC236}">
                <a16:creationId xmlns:a16="http://schemas.microsoft.com/office/drawing/2014/main" id="{6AB53D32-D91D-EF0F-EC42-A1DA891F44B5}"/>
              </a:ext>
            </a:extLst>
          </p:cNvPr>
          <p:cNvGrpSpPr/>
          <p:nvPr/>
        </p:nvGrpSpPr>
        <p:grpSpPr>
          <a:xfrm>
            <a:off x="6259715" y="895039"/>
            <a:ext cx="5756068" cy="5186404"/>
            <a:chOff x="6195672" y="966642"/>
            <a:chExt cx="5729232" cy="5067531"/>
          </a:xfrm>
        </p:grpSpPr>
        <p:sp>
          <p:nvSpPr>
            <p:cNvPr id="4" name="Rectangle: Rounded Corners 3">
              <a:extLst>
                <a:ext uri="{FF2B5EF4-FFF2-40B4-BE49-F238E27FC236}">
                  <a16:creationId xmlns:a16="http://schemas.microsoft.com/office/drawing/2014/main" id="{342EEB07-D777-B187-BA21-E17652A8C958}"/>
                </a:ext>
              </a:extLst>
            </p:cNvPr>
            <p:cNvSpPr/>
            <p:nvPr/>
          </p:nvSpPr>
          <p:spPr>
            <a:xfrm>
              <a:off x="6226243" y="966642"/>
              <a:ext cx="5698661" cy="1002807"/>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Experiencing Nonconsensual Sexual Contact</a:t>
              </a:r>
            </a:p>
            <a:p>
              <a:pPr lvl="0" algn="ctr">
                <a:spcAft>
                  <a:spcPts val="0"/>
                </a:spcAft>
              </a:pPr>
              <a:r>
                <a:rPr lang="en-US" dirty="0">
                  <a:latin typeface="Calibri" panose="020F0502020204030204" pitchFamily="34" charset="0"/>
                  <a:cs typeface="Calibri" panose="020F0502020204030204" pitchFamily="34" charset="0"/>
                </a:rPr>
                <a:t>(6% of the population)</a:t>
              </a:r>
              <a:endParaRPr lang="en-US" sz="1800"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62A7DF41-045B-7A5E-209D-A172EE1BCD15}"/>
                </a:ext>
              </a:extLst>
            </p:cNvPr>
            <p:cNvSpPr/>
            <p:nvPr/>
          </p:nvSpPr>
          <p:spPr>
            <a:xfrm>
              <a:off x="6219201" y="2034292"/>
              <a:ext cx="5705703" cy="1786857"/>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21% of those who identify as non-binary students</a:t>
              </a:r>
            </a:p>
            <a:p>
              <a:pPr marL="285750" lvl="1"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19% of those who identify as transgender</a:t>
              </a:r>
            </a:p>
            <a:p>
              <a:pPr marL="285750" lvl="1"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18% of those who identify as Native Hawaiian or Pacific Islander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16% of </a:t>
              </a:r>
              <a:r>
                <a:rPr lang="en-US" sz="1400" kern="0" dirty="0">
                  <a:solidFill>
                    <a:sysClr val="windowText" lastClr="000000"/>
                  </a:solidFill>
                  <a:latin typeface="Calibri" panose="020F0502020204030204" pitchFamily="34" charset="0"/>
                  <a:cs typeface="Calibri" panose="020F0502020204030204" pitchFamily="34" charset="0"/>
                </a:rPr>
                <a:t>those who identify as non-heterosexual</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13% of those who identify as Southeast Asian American</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8% of those who identify as female</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360EF596-A2BF-361B-0AF7-D922D98E423C}"/>
                </a:ext>
              </a:extLst>
            </p:cNvPr>
            <p:cNvSpPr/>
            <p:nvPr/>
          </p:nvSpPr>
          <p:spPr>
            <a:xfrm>
              <a:off x="6195672" y="3904569"/>
              <a:ext cx="5698664" cy="2129604"/>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are sexually assaulted are also more likely to: </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View pornography (69%)</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Feel depressed (52%), self-harm (42%), or consider suicide (30%)</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Send or receive sexual messages (48%)</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(39%) or cyberbullied (31%)</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sexual intercourse (33%)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Drink alcohol (32%)</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(32%)</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Bully (11%) or cyberbully others (10%)</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pic>
        <p:nvPicPr>
          <p:cNvPr id="2" name="Picture 1">
            <a:extLst>
              <a:ext uri="{FF2B5EF4-FFF2-40B4-BE49-F238E27FC236}">
                <a16:creationId xmlns:a16="http://schemas.microsoft.com/office/drawing/2014/main" id="{00486A98-2411-E05A-5D43-A0CCB4B6FFFE}"/>
              </a:ext>
            </a:extLst>
          </p:cNvPr>
          <p:cNvPicPr>
            <a:picLocks noChangeAspect="1"/>
          </p:cNvPicPr>
          <p:nvPr/>
        </p:nvPicPr>
        <p:blipFill rotWithShape="1">
          <a:blip r:embed="rId2"/>
          <a:srcRect l="964" t="36778" r="6180" b="13715"/>
          <a:stretch/>
        </p:blipFill>
        <p:spPr>
          <a:xfrm>
            <a:off x="285226" y="3291021"/>
            <a:ext cx="5712902" cy="1754326"/>
          </a:xfrm>
          <a:prstGeom prst="rect">
            <a:avLst/>
          </a:prstGeom>
        </p:spPr>
      </p:pic>
      <p:pic>
        <p:nvPicPr>
          <p:cNvPr id="10" name="Picture 9">
            <a:extLst>
              <a:ext uri="{FF2B5EF4-FFF2-40B4-BE49-F238E27FC236}">
                <a16:creationId xmlns:a16="http://schemas.microsoft.com/office/drawing/2014/main" id="{87DF21F8-E7F2-F9E5-74C6-C8E95C84B028}"/>
              </a:ext>
            </a:extLst>
          </p:cNvPr>
          <p:cNvPicPr>
            <a:picLocks noChangeAspect="1"/>
          </p:cNvPicPr>
          <p:nvPr/>
        </p:nvPicPr>
        <p:blipFill rotWithShape="1">
          <a:blip r:embed="rId3"/>
          <a:srcRect l="5443" t="68180"/>
          <a:stretch/>
        </p:blipFill>
        <p:spPr>
          <a:xfrm>
            <a:off x="206928" y="5045347"/>
            <a:ext cx="5862636" cy="818760"/>
          </a:xfrm>
          <a:prstGeom prst="rect">
            <a:avLst/>
          </a:prstGeom>
        </p:spPr>
      </p:pic>
      <p:sp>
        <p:nvSpPr>
          <p:cNvPr id="8" name="Rectangle: Rounded Corners 7">
            <a:extLst>
              <a:ext uri="{FF2B5EF4-FFF2-40B4-BE49-F238E27FC236}">
                <a16:creationId xmlns:a16="http://schemas.microsoft.com/office/drawing/2014/main" id="{963E6561-E3CA-CAD4-92F6-30CF8F07F6B8}"/>
              </a:ext>
            </a:extLst>
          </p:cNvPr>
          <p:cNvSpPr/>
          <p:nvPr/>
        </p:nvSpPr>
        <p:spPr>
          <a:xfrm>
            <a:off x="4186107" y="5130723"/>
            <a:ext cx="1678782" cy="537391"/>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5BE6293-C813-246B-32A0-826198217E93}"/>
              </a:ext>
            </a:extLst>
          </p:cNvPr>
          <p:cNvSpPr/>
          <p:nvPr/>
        </p:nvSpPr>
        <p:spPr>
          <a:xfrm>
            <a:off x="420848" y="5226341"/>
            <a:ext cx="1678782" cy="442472"/>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264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6FE49B-4186-49B0-8B0C-01581457B733}"/>
              </a:ext>
            </a:extLst>
          </p:cNvPr>
          <p:cNvSpPr/>
          <p:nvPr/>
        </p:nvSpPr>
        <p:spPr>
          <a:xfrm>
            <a:off x="173328" y="3405185"/>
            <a:ext cx="5922672" cy="2676258"/>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5">
            <a:extLst>
              <a:ext uri="{FF2B5EF4-FFF2-40B4-BE49-F238E27FC236}">
                <a16:creationId xmlns:a16="http://schemas.microsoft.com/office/drawing/2014/main" id="{B9C3000D-4178-4C5B-AEF0-B012E9637D35}"/>
              </a:ext>
            </a:extLst>
          </p:cNvPr>
          <p:cNvSpPr>
            <a:spLocks noGrp="1"/>
          </p:cNvSpPr>
          <p:nvPr>
            <p:ph type="title"/>
          </p:nvPr>
        </p:nvSpPr>
        <p:spPr/>
        <p:txBody>
          <a:bodyPr>
            <a:normAutofit/>
          </a:bodyPr>
          <a:lstStyle/>
          <a:p>
            <a:r>
              <a:rPr lang="en-US" dirty="0">
                <a:solidFill>
                  <a:schemeClr val="accent2"/>
                </a:solidFill>
              </a:rPr>
              <a:t>Sexual Coercion and Harm When Dating</a:t>
            </a:r>
          </a:p>
        </p:txBody>
      </p:sp>
      <p:sp>
        <p:nvSpPr>
          <p:cNvPr id="6" name="Slide Number Placeholder 5">
            <a:extLst>
              <a:ext uri="{FF2B5EF4-FFF2-40B4-BE49-F238E27FC236}">
                <a16:creationId xmlns:a16="http://schemas.microsoft.com/office/drawing/2014/main" id="{966D63F1-F01D-4D47-80E2-5D8311BB5F71}"/>
              </a:ext>
            </a:extLst>
          </p:cNvPr>
          <p:cNvSpPr>
            <a:spLocks noGrp="1"/>
          </p:cNvSpPr>
          <p:nvPr>
            <p:ph type="sldNum" sz="quarter" idx="12"/>
          </p:nvPr>
        </p:nvSpPr>
        <p:spPr/>
        <p:txBody>
          <a:bodyPr/>
          <a:lstStyle/>
          <a:p>
            <a:r>
              <a:rPr lang="en-US"/>
              <a:t>Market Street Research | Page </a:t>
            </a:r>
            <a:fld id="{300ED257-06B6-4717-AB39-CFF5462A5EBE}" type="slidenum">
              <a:rPr lang="en-US" smtClean="0"/>
              <a:pPr/>
              <a:t>44</a:t>
            </a:fld>
            <a:endParaRPr lang="en-US" dirty="0"/>
          </a:p>
        </p:txBody>
      </p:sp>
      <p:graphicFrame>
        <p:nvGraphicFramePr>
          <p:cNvPr id="17" name="Table 16">
            <a:extLst>
              <a:ext uri="{FF2B5EF4-FFF2-40B4-BE49-F238E27FC236}">
                <a16:creationId xmlns:a16="http://schemas.microsoft.com/office/drawing/2014/main" id="{B3D32A5A-3A53-4DDF-B3FC-F233C515BA1C}"/>
              </a:ext>
            </a:extLst>
          </p:cNvPr>
          <p:cNvGraphicFramePr>
            <a:graphicFrameLocks noGrp="1"/>
          </p:cNvGraphicFramePr>
          <p:nvPr/>
        </p:nvGraphicFramePr>
        <p:xfrm>
          <a:off x="645953" y="6340792"/>
          <a:ext cx="8873043" cy="396240"/>
        </p:xfrm>
        <a:graphic>
          <a:graphicData uri="http://schemas.openxmlformats.org/drawingml/2006/table">
            <a:tbl>
              <a:tblPr firstRow="1" bandRow="1">
                <a:tableStyleId>{5C22544A-7EE6-4342-B048-85BDC9FD1C3A}</a:tableStyleId>
              </a:tblPr>
              <a:tblGrid>
                <a:gridCol w="404603">
                  <a:extLst>
                    <a:ext uri="{9D8B030D-6E8A-4147-A177-3AD203B41FA5}">
                      <a16:colId xmlns:a16="http://schemas.microsoft.com/office/drawing/2014/main" val="20000"/>
                    </a:ext>
                  </a:extLst>
                </a:gridCol>
                <a:gridCol w="6881383">
                  <a:extLst>
                    <a:ext uri="{9D8B030D-6E8A-4147-A177-3AD203B41FA5}">
                      <a16:colId xmlns:a16="http://schemas.microsoft.com/office/drawing/2014/main" val="168637558"/>
                    </a:ext>
                  </a:extLst>
                </a:gridCol>
                <a:gridCol w="512056">
                  <a:extLst>
                    <a:ext uri="{9D8B030D-6E8A-4147-A177-3AD203B41FA5}">
                      <a16:colId xmlns:a16="http://schemas.microsoft.com/office/drawing/2014/main" val="20001"/>
                    </a:ext>
                  </a:extLst>
                </a:gridCol>
                <a:gridCol w="286215">
                  <a:extLst>
                    <a:ext uri="{9D8B030D-6E8A-4147-A177-3AD203B41FA5}">
                      <a16:colId xmlns:a16="http://schemas.microsoft.com/office/drawing/2014/main" val="20002"/>
                    </a:ext>
                  </a:extLst>
                </a:gridCol>
                <a:gridCol w="291881">
                  <a:extLst>
                    <a:ext uri="{9D8B030D-6E8A-4147-A177-3AD203B41FA5}">
                      <a16:colId xmlns:a16="http://schemas.microsoft.com/office/drawing/2014/main" val="20003"/>
                    </a:ext>
                  </a:extLst>
                </a:gridCol>
                <a:gridCol w="496905">
                  <a:extLst>
                    <a:ext uri="{9D8B030D-6E8A-4147-A177-3AD203B41FA5}">
                      <a16:colId xmlns:a16="http://schemas.microsoft.com/office/drawing/2014/main" val="3303147599"/>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Q54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Have you ever been hurt physically or sexually by a date or someone you were going out with? This would include being hurt by being shoved, slapped, hit, or forced into any sexual activity.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sp>
        <p:nvSpPr>
          <p:cNvPr id="18" name="TextBox 17">
            <a:extLst>
              <a:ext uri="{FF2B5EF4-FFF2-40B4-BE49-F238E27FC236}">
                <a16:creationId xmlns:a16="http://schemas.microsoft.com/office/drawing/2014/main" id="{7D912FE9-BDCD-4D06-B4B5-F8FB85629DCD}"/>
              </a:ext>
            </a:extLst>
          </p:cNvPr>
          <p:cNvSpPr txBox="1"/>
          <p:nvPr/>
        </p:nvSpPr>
        <p:spPr>
          <a:xfrm>
            <a:off x="173328" y="1193114"/>
            <a:ext cx="5776511" cy="1969770"/>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Very few students indicate being harmed physically or sexually by a date or someone they are going out with.</a:t>
            </a:r>
          </a:p>
          <a:p>
            <a:pPr marL="742950" lvl="1" indent="-285750">
              <a:spcAft>
                <a:spcPts val="600"/>
              </a:spcAft>
              <a:buFont typeface="Wingdings" panose="05000000000000000000" pitchFamily="2" charset="2"/>
              <a:buChar char="Ø"/>
            </a:pPr>
            <a:r>
              <a:rPr lang="en-US" sz="1400" dirty="0">
                <a:solidFill>
                  <a:schemeClr val="accent1"/>
                </a:solidFill>
              </a:rPr>
              <a:t>However, while still low, rates among 6</a:t>
            </a:r>
            <a:r>
              <a:rPr lang="en-US" sz="1400" baseline="30000" dirty="0">
                <a:solidFill>
                  <a:schemeClr val="accent1"/>
                </a:solidFill>
              </a:rPr>
              <a:t>th</a:t>
            </a:r>
            <a:r>
              <a:rPr lang="en-US" sz="1400" dirty="0">
                <a:solidFill>
                  <a:schemeClr val="accent1"/>
                </a:solidFill>
              </a:rPr>
              <a:t> grade students appear especially high and have increased in 2024 compared to 2020.</a:t>
            </a:r>
          </a:p>
          <a:p>
            <a:pPr marL="285750" indent="-285750">
              <a:spcAft>
                <a:spcPts val="600"/>
              </a:spcAft>
              <a:buFont typeface="Wingdings" panose="05000000000000000000" pitchFamily="2" charset="2"/>
              <a:buChar char="Ø"/>
            </a:pPr>
            <a:r>
              <a:rPr lang="en-US" sz="1400" dirty="0">
                <a:solidFill>
                  <a:schemeClr val="accent1"/>
                </a:solidFill>
              </a:rPr>
              <a:t>In the aggregate sample, students who have experienced coercion or being hurt by a date or long-term partner show a greater likelihood of a variety of other risk factors, including feeling depressed, self-harm, and drinking alcohol.</a:t>
            </a:r>
          </a:p>
        </p:txBody>
      </p:sp>
      <p:grpSp>
        <p:nvGrpSpPr>
          <p:cNvPr id="8" name="Group 7">
            <a:extLst>
              <a:ext uri="{FF2B5EF4-FFF2-40B4-BE49-F238E27FC236}">
                <a16:creationId xmlns:a16="http://schemas.microsoft.com/office/drawing/2014/main" id="{47E23C1F-00A4-9B33-AF80-679187296947}"/>
              </a:ext>
            </a:extLst>
          </p:cNvPr>
          <p:cNvGrpSpPr/>
          <p:nvPr/>
        </p:nvGrpSpPr>
        <p:grpSpPr>
          <a:xfrm>
            <a:off x="6259715" y="895039"/>
            <a:ext cx="5756068" cy="5186404"/>
            <a:chOff x="6195672" y="966642"/>
            <a:chExt cx="5729232" cy="5067531"/>
          </a:xfrm>
        </p:grpSpPr>
        <p:sp>
          <p:nvSpPr>
            <p:cNvPr id="9" name="Rectangle: Rounded Corners 8">
              <a:extLst>
                <a:ext uri="{FF2B5EF4-FFF2-40B4-BE49-F238E27FC236}">
                  <a16:creationId xmlns:a16="http://schemas.microsoft.com/office/drawing/2014/main" id="{1160AF2F-EA32-2F1B-D694-03806FCB7876}"/>
                </a:ext>
              </a:extLst>
            </p:cNvPr>
            <p:cNvSpPr/>
            <p:nvPr/>
          </p:nvSpPr>
          <p:spPr>
            <a:xfrm>
              <a:off x="6226243" y="966642"/>
              <a:ext cx="5698661" cy="1002807"/>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Experiencing Harm or Sexual Coercion While Dating</a:t>
              </a:r>
            </a:p>
            <a:p>
              <a:pPr lvl="0" algn="ctr">
                <a:spcAft>
                  <a:spcPts val="0"/>
                </a:spcAft>
              </a:pPr>
              <a:r>
                <a:rPr lang="en-US" dirty="0">
                  <a:latin typeface="Calibri" panose="020F0502020204030204" pitchFamily="34" charset="0"/>
                  <a:cs typeface="Calibri" panose="020F0502020204030204" pitchFamily="34" charset="0"/>
                </a:rPr>
                <a:t>(3% of the population)</a:t>
              </a:r>
              <a:endParaRPr lang="en-US" sz="18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CAF335E1-08F4-52E4-4A44-FC6396CA7C33}"/>
                </a:ext>
              </a:extLst>
            </p:cNvPr>
            <p:cNvSpPr/>
            <p:nvPr/>
          </p:nvSpPr>
          <p:spPr>
            <a:xfrm>
              <a:off x="6219201" y="2034292"/>
              <a:ext cx="5705703" cy="1786857"/>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13% of those who identify as Native Hawaiian or Pacific Islander </a:t>
              </a:r>
            </a:p>
            <a:p>
              <a:pPr marL="285750" lvl="1"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9% of those who identify as transgender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8% of those who identify as non-binary students</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 of </a:t>
              </a:r>
              <a:r>
                <a:rPr lang="en-US" sz="1400" kern="0" dirty="0">
                  <a:solidFill>
                    <a:sysClr val="windowText" lastClr="000000"/>
                  </a:solidFill>
                  <a:latin typeface="Calibri" panose="020F0502020204030204" pitchFamily="34" charset="0"/>
                  <a:cs typeface="Calibri" panose="020F0502020204030204" pitchFamily="34" charset="0"/>
                </a:rPr>
                <a:t>those who identify as non-heterosexual</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 of those who identify as </a:t>
              </a:r>
              <a:r>
                <a:rPr lang="en-US" sz="1400" kern="0" dirty="0">
                  <a:solidFill>
                    <a:sysClr val="windowText" lastClr="000000"/>
                  </a:solidFill>
                  <a:latin typeface="Calibri" panose="020F0502020204030204" pitchFamily="34" charset="0"/>
                  <a:cs typeface="Calibri" panose="020F0502020204030204" pitchFamily="34" charset="0"/>
                </a:rPr>
                <a:t>Southeast Asian American</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7% of those who identify as Black or African American</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 of those who identify as American</a:t>
              </a:r>
              <a:r>
                <a:rPr lang="en-US" sz="1400" kern="0" dirty="0">
                  <a:solidFill>
                    <a:sysClr val="windowText" lastClr="000000"/>
                  </a:solidFill>
                  <a:latin typeface="Calibri" panose="020F0502020204030204" pitchFamily="34" charset="0"/>
                  <a:cs typeface="Calibri" panose="020F0502020204030204" pitchFamily="34" charset="0"/>
                </a:rPr>
                <a:t> Indian or Alaska Native</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5BC158E1-1AEC-02C5-5AE1-AFA4D3F3D5F4}"/>
                </a:ext>
              </a:extLst>
            </p:cNvPr>
            <p:cNvSpPr/>
            <p:nvPr/>
          </p:nvSpPr>
          <p:spPr>
            <a:xfrm>
              <a:off x="6195672" y="3904569"/>
              <a:ext cx="5698664" cy="2129604"/>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are harmed or sexually coerced while dating are also more likely to: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View pornography (68%)</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Send or receive sexual messages (57%)</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Feel depressed (52%), self-harm (43%), or consider suicide (33%)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(48%) or cyberbullied (40%)</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sexual intercourse (45%)</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Drink alcohol (39%)</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(36%)</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Bully (18%) or cyberbully others (20%)</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7DC09C4E-37B6-3677-AAC9-BC2F1BBA1EAB}"/>
              </a:ext>
            </a:extLst>
          </p:cNvPr>
          <p:cNvPicPr>
            <a:picLocks noChangeAspect="1"/>
          </p:cNvPicPr>
          <p:nvPr/>
        </p:nvPicPr>
        <p:blipFill rotWithShape="1">
          <a:blip r:embed="rId2"/>
          <a:srcRect l="4561" t="45031"/>
          <a:stretch/>
        </p:blipFill>
        <p:spPr>
          <a:xfrm>
            <a:off x="206928" y="3405185"/>
            <a:ext cx="5874410" cy="1986423"/>
          </a:xfrm>
          <a:prstGeom prst="rect">
            <a:avLst/>
          </a:prstGeom>
        </p:spPr>
      </p:pic>
      <p:pic>
        <p:nvPicPr>
          <p:cNvPr id="5" name="Picture 4">
            <a:extLst>
              <a:ext uri="{FF2B5EF4-FFF2-40B4-BE49-F238E27FC236}">
                <a16:creationId xmlns:a16="http://schemas.microsoft.com/office/drawing/2014/main" id="{06197CAC-9AC6-1EB4-4E82-03F34656685D}"/>
              </a:ext>
            </a:extLst>
          </p:cNvPr>
          <p:cNvPicPr>
            <a:picLocks noChangeAspect="1"/>
          </p:cNvPicPr>
          <p:nvPr/>
        </p:nvPicPr>
        <p:blipFill rotWithShape="1">
          <a:blip r:embed="rId3"/>
          <a:srcRect l="5503" t="65557" b="15826"/>
          <a:stretch/>
        </p:blipFill>
        <p:spPr>
          <a:xfrm>
            <a:off x="335560" y="5310232"/>
            <a:ext cx="5596726" cy="771212"/>
          </a:xfrm>
          <a:prstGeom prst="rect">
            <a:avLst/>
          </a:prstGeom>
        </p:spPr>
      </p:pic>
      <p:sp>
        <p:nvSpPr>
          <p:cNvPr id="2" name="Rectangle: Rounded Corners 1">
            <a:extLst>
              <a:ext uri="{FF2B5EF4-FFF2-40B4-BE49-F238E27FC236}">
                <a16:creationId xmlns:a16="http://schemas.microsoft.com/office/drawing/2014/main" id="{F0650C42-8957-D15A-D147-C12B5AB04513}"/>
              </a:ext>
            </a:extLst>
          </p:cNvPr>
          <p:cNvSpPr/>
          <p:nvPr/>
        </p:nvSpPr>
        <p:spPr>
          <a:xfrm>
            <a:off x="494951" y="5349537"/>
            <a:ext cx="1678782" cy="537391"/>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41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7E5F-B41B-4CED-9DEE-A4C3C4983B8E}"/>
              </a:ext>
            </a:extLst>
          </p:cNvPr>
          <p:cNvSpPr>
            <a:spLocks noGrp="1"/>
          </p:cNvSpPr>
          <p:nvPr>
            <p:ph type="ctrTitle"/>
          </p:nvPr>
        </p:nvSpPr>
        <p:spPr/>
        <p:txBody>
          <a:bodyPr anchor="ctr"/>
          <a:lstStyle/>
          <a:p>
            <a:pPr algn="ctr"/>
            <a:r>
              <a:rPr lang="en-US" dirty="0"/>
              <a:t>Drugs and Alcohol</a:t>
            </a:r>
          </a:p>
        </p:txBody>
      </p:sp>
    </p:spTree>
    <p:extLst>
      <p:ext uri="{BB962C8B-B14F-4D97-AF65-F5344CB8AC3E}">
        <p14:creationId xmlns:p14="http://schemas.microsoft.com/office/powerpoint/2010/main" val="1056846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C96D6AA5-DBD2-4CCB-B0C8-E296EAE34E4C}"/>
              </a:ext>
            </a:extLst>
          </p:cNvPr>
          <p:cNvSpPr/>
          <p:nvPr/>
        </p:nvSpPr>
        <p:spPr>
          <a:xfrm>
            <a:off x="280801" y="3306417"/>
            <a:ext cx="5726200" cy="2562636"/>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F15BC049-40EC-4C6B-979B-5E5BFFAD2A8D}"/>
              </a:ext>
            </a:extLst>
          </p:cNvPr>
          <p:cNvSpPr>
            <a:spLocks noGrp="1"/>
          </p:cNvSpPr>
          <p:nvPr>
            <p:ph type="title"/>
          </p:nvPr>
        </p:nvSpPr>
        <p:spPr/>
        <p:txBody>
          <a:bodyPr/>
          <a:lstStyle/>
          <a:p>
            <a:r>
              <a:rPr lang="en-US" dirty="0"/>
              <a:t>E-Cigarette Usage</a:t>
            </a:r>
          </a:p>
        </p:txBody>
      </p:sp>
      <p:sp>
        <p:nvSpPr>
          <p:cNvPr id="6" name="Slide Number Placeholder 5">
            <a:extLst>
              <a:ext uri="{FF2B5EF4-FFF2-40B4-BE49-F238E27FC236}">
                <a16:creationId xmlns:a16="http://schemas.microsoft.com/office/drawing/2014/main" id="{F44CE5EE-0E9D-4331-86E6-FFD70E9E2E0C}"/>
              </a:ext>
            </a:extLst>
          </p:cNvPr>
          <p:cNvSpPr>
            <a:spLocks noGrp="1"/>
          </p:cNvSpPr>
          <p:nvPr>
            <p:ph type="sldNum" sz="quarter" idx="12"/>
          </p:nvPr>
        </p:nvSpPr>
        <p:spPr/>
        <p:txBody>
          <a:bodyPr/>
          <a:lstStyle/>
          <a:p>
            <a:r>
              <a:rPr lang="en-US"/>
              <a:t>Market Street Research | Page </a:t>
            </a:r>
            <a:fld id="{300ED257-06B6-4717-AB39-CFF5462A5EBE}" type="slidenum">
              <a:rPr lang="en-US" smtClean="0"/>
              <a:pPr/>
              <a:t>46</a:t>
            </a:fld>
            <a:endParaRPr lang="en-US" dirty="0"/>
          </a:p>
        </p:txBody>
      </p:sp>
      <p:sp>
        <p:nvSpPr>
          <p:cNvPr id="18" name="TextBox 17">
            <a:extLst>
              <a:ext uri="{FF2B5EF4-FFF2-40B4-BE49-F238E27FC236}">
                <a16:creationId xmlns:a16="http://schemas.microsoft.com/office/drawing/2014/main" id="{54A818F4-08D3-4EE4-877A-733F026F4214}"/>
              </a:ext>
            </a:extLst>
          </p:cNvPr>
          <p:cNvSpPr txBox="1"/>
          <p:nvPr/>
        </p:nvSpPr>
        <p:spPr>
          <a:xfrm>
            <a:off x="144579" y="1130678"/>
            <a:ext cx="6069351" cy="1969770"/>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e-cigarette usage among high school students is at least twice that of middle school students. However, e-cigarette use has dropped dramatically since 2020.</a:t>
            </a:r>
          </a:p>
          <a:p>
            <a:pPr marL="285750" indent="-285750">
              <a:spcAft>
                <a:spcPts val="600"/>
              </a:spcAft>
              <a:buFont typeface="Wingdings" panose="05000000000000000000" pitchFamily="2" charset="2"/>
              <a:buChar char="Ø"/>
            </a:pPr>
            <a:r>
              <a:rPr lang="en-US" sz="1400" dirty="0">
                <a:solidFill>
                  <a:schemeClr val="accent1"/>
                </a:solidFill>
              </a:rPr>
              <a:t>Furthermore, 2% of students used an e-cigarette at least 10 days in the 30 days prior to the survey. </a:t>
            </a:r>
          </a:p>
          <a:p>
            <a:pPr marL="285750" indent="-285750">
              <a:spcAft>
                <a:spcPts val="600"/>
              </a:spcAft>
              <a:buFont typeface="Wingdings" panose="05000000000000000000" pitchFamily="2" charset="2"/>
              <a:buChar char="Ø"/>
            </a:pPr>
            <a:r>
              <a:rPr lang="en-US" sz="1400" dirty="0">
                <a:solidFill>
                  <a:schemeClr val="accent1"/>
                </a:solidFill>
              </a:rPr>
              <a:t>In the aggregate sample, those who use e-cigarettes have a high likelihood of also using marijuana and alcohol, along with a higher propensity for a variety of risk factors including depression, high levels of stress, and being bullied. </a:t>
            </a:r>
          </a:p>
        </p:txBody>
      </p:sp>
      <p:graphicFrame>
        <p:nvGraphicFramePr>
          <p:cNvPr id="21" name="Table 20">
            <a:extLst>
              <a:ext uri="{FF2B5EF4-FFF2-40B4-BE49-F238E27FC236}">
                <a16:creationId xmlns:a16="http://schemas.microsoft.com/office/drawing/2014/main" id="{4C61B85A-2B12-47B9-AB2C-3EE69D254DAB}"/>
              </a:ext>
            </a:extLst>
          </p:cNvPr>
          <p:cNvGraphicFramePr>
            <a:graphicFrameLocks noGrp="1"/>
          </p:cNvGraphicFramePr>
          <p:nvPr>
            <p:extLst>
              <p:ext uri="{D42A27DB-BD31-4B8C-83A1-F6EECF244321}">
                <p14:modId xmlns:p14="http://schemas.microsoft.com/office/powerpoint/2010/main" val="258766530"/>
              </p:ext>
            </p:extLst>
          </p:nvPr>
        </p:nvGraphicFramePr>
        <p:xfrm>
          <a:off x="663358" y="6315486"/>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13151">
                  <a:extLst>
                    <a:ext uri="{9D8B030D-6E8A-4147-A177-3AD203B41FA5}">
                      <a16:colId xmlns:a16="http://schemas.microsoft.com/office/drawing/2014/main" val="168637558"/>
                    </a:ext>
                  </a:extLst>
                </a:gridCol>
                <a:gridCol w="515642">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67612">
                <a:tc>
                  <a:txBody>
                    <a:bodyPr/>
                    <a:lstStyle/>
                    <a:p>
                      <a:pPr algn="ctr"/>
                      <a:r>
                        <a:rPr lang="en-US" sz="1000" b="1" i="1" dirty="0">
                          <a:solidFill>
                            <a:schemeClr val="bg1"/>
                          </a:solidFill>
                          <a:latin typeface="Calibri" panose="020F0502020204030204" pitchFamily="34" charset="0"/>
                          <a:cs typeface="Calibri" panose="020F0502020204030204" pitchFamily="34" charset="0"/>
                        </a:rPr>
                        <a:t>Q82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30 days on how many days did you use an electronic cigarette (e-cigarette) also called vaping </a:t>
                      </a:r>
                      <a:r>
                        <a:rPr lang="en-US" sz="1000" b="1" i="1" dirty="0" err="1">
                          <a:solidFill>
                            <a:schemeClr val="bg1"/>
                          </a:solidFill>
                          <a:latin typeface="Calibri" panose="020F0502020204030204" pitchFamily="34" charset="0"/>
                          <a:cs typeface="Calibri" panose="020F0502020204030204" pitchFamily="34" charset="0"/>
                        </a:rPr>
                        <a:t>juuling</a:t>
                      </a:r>
                      <a:r>
                        <a:rPr lang="en-US" sz="1000" b="1" i="1" dirty="0">
                          <a:solidFill>
                            <a:schemeClr val="bg1"/>
                          </a:solidFill>
                          <a:latin typeface="Calibri" panose="020F0502020204030204" pitchFamily="34" charset="0"/>
                          <a:cs typeface="Calibri" panose="020F0502020204030204" pitchFamily="34" charset="0"/>
                        </a:rPr>
                        <a:t> or </a:t>
                      </a:r>
                      <a:r>
                        <a:rPr lang="en-US" sz="1000" b="1" i="1" dirty="0" err="1">
                          <a:solidFill>
                            <a:schemeClr val="bg1"/>
                          </a:solidFill>
                          <a:latin typeface="Calibri" panose="020F0502020204030204" pitchFamily="34" charset="0"/>
                          <a:cs typeface="Calibri" panose="020F0502020204030204" pitchFamily="34" charset="0"/>
                        </a:rPr>
                        <a:t>vusing</a:t>
                      </a:r>
                      <a:r>
                        <a:rPr lang="en-US" sz="1000" b="1" i="1" dirty="0">
                          <a:solidFill>
                            <a:schemeClr val="bg1"/>
                          </a:solidFill>
                          <a:latin typeface="Calibri" panose="020F0502020204030204" pitchFamily="34" charset="0"/>
                          <a:cs typeface="Calibri" panose="020F050202020403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pSp>
        <p:nvGrpSpPr>
          <p:cNvPr id="5" name="Group 4">
            <a:extLst>
              <a:ext uri="{FF2B5EF4-FFF2-40B4-BE49-F238E27FC236}">
                <a16:creationId xmlns:a16="http://schemas.microsoft.com/office/drawing/2014/main" id="{900A3893-F21B-0F78-4823-5C88DF91D22E}"/>
              </a:ext>
            </a:extLst>
          </p:cNvPr>
          <p:cNvGrpSpPr/>
          <p:nvPr/>
        </p:nvGrpSpPr>
        <p:grpSpPr>
          <a:xfrm>
            <a:off x="6420859" y="1026322"/>
            <a:ext cx="5490340" cy="5060940"/>
            <a:chOff x="6434566" y="933830"/>
            <a:chExt cx="5490340" cy="4717931"/>
          </a:xfrm>
        </p:grpSpPr>
        <p:sp>
          <p:nvSpPr>
            <p:cNvPr id="10" name="Rectangle: Rounded Corners 9">
              <a:extLst>
                <a:ext uri="{FF2B5EF4-FFF2-40B4-BE49-F238E27FC236}">
                  <a16:creationId xmlns:a16="http://schemas.microsoft.com/office/drawing/2014/main" id="{1421359D-110D-F707-A040-9486FF154E53}"/>
                </a:ext>
              </a:extLst>
            </p:cNvPr>
            <p:cNvSpPr/>
            <p:nvPr/>
          </p:nvSpPr>
          <p:spPr>
            <a:xfrm>
              <a:off x="6434567" y="933830"/>
              <a:ext cx="5490337" cy="1129792"/>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Recent E-</a:t>
              </a:r>
              <a:r>
                <a:rPr lang="en-US" dirty="0">
                  <a:latin typeface="Calibri" panose="020F0502020204030204" pitchFamily="34" charset="0"/>
                  <a:cs typeface="Calibri" panose="020F0502020204030204" pitchFamily="34" charset="0"/>
                </a:rPr>
                <a:t>Cigarette </a:t>
              </a:r>
              <a:r>
                <a:rPr lang="en-US" sz="1800" dirty="0">
                  <a:latin typeface="Calibri" panose="020F0502020204030204" pitchFamily="34" charset="0"/>
                  <a:cs typeface="Calibri" panose="020F0502020204030204" pitchFamily="34" charset="0"/>
                </a:rPr>
                <a:t>Use</a:t>
              </a:r>
            </a:p>
            <a:p>
              <a:pPr lvl="0" algn="ctr">
                <a:spcAft>
                  <a:spcPts val="0"/>
                </a:spcAft>
              </a:pPr>
              <a:r>
                <a:rPr lang="en-US" dirty="0">
                  <a:latin typeface="Calibri" panose="020F0502020204030204" pitchFamily="34" charset="0"/>
                  <a:cs typeface="Calibri" panose="020F0502020204030204" pitchFamily="34" charset="0"/>
                </a:rPr>
                <a:t>(3% of the population)</a:t>
              </a:r>
              <a:endParaRPr lang="en-US" sz="1800" dirty="0">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8B5D1EDC-901D-ED42-2D4F-9F9184B819D1}"/>
                </a:ext>
              </a:extLst>
            </p:cNvPr>
            <p:cNvSpPr/>
            <p:nvPr/>
          </p:nvSpPr>
          <p:spPr>
            <a:xfrm>
              <a:off x="6434568" y="2133467"/>
              <a:ext cx="5490338" cy="1029679"/>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20</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of those who identify as Native Hawaiian or Pacific Islander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8% of those who identify as Black or African American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8% of those who identify as Middle Eastern American</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8% of those who identify as American Indian or Alaska Native</a:t>
              </a:r>
            </a:p>
          </p:txBody>
        </p:sp>
        <p:sp>
          <p:nvSpPr>
            <p:cNvPr id="14" name="Rectangle: Rounded Corners 13">
              <a:extLst>
                <a:ext uri="{FF2B5EF4-FFF2-40B4-BE49-F238E27FC236}">
                  <a16:creationId xmlns:a16="http://schemas.microsoft.com/office/drawing/2014/main" id="{64657F4E-86F2-63AC-5F05-498CAE4B6EBB}"/>
                </a:ext>
              </a:extLst>
            </p:cNvPr>
            <p:cNvSpPr/>
            <p:nvPr/>
          </p:nvSpPr>
          <p:spPr>
            <a:xfrm>
              <a:off x="6434566" y="3232991"/>
              <a:ext cx="5490338" cy="2418770"/>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use E-cigarettes or vape are also more likely to: </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View pornography (74%)</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Drink alcohol (72%)</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Use marijuana (65%)</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Send or receive sexual messages (59%)</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sexual intercourse (53%)</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depressed (43%), self-harm (36%), or consider suicide (28%)</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Be sexually harassed (40%)</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(33%) or cyberbullied (23%)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(30%)</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Bully (16%) or cyberbully others (16%)</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358314DD-A040-C902-DC2F-CE8CB76131D7}"/>
              </a:ext>
            </a:extLst>
          </p:cNvPr>
          <p:cNvPicPr>
            <a:picLocks noChangeAspect="1"/>
          </p:cNvPicPr>
          <p:nvPr/>
        </p:nvPicPr>
        <p:blipFill rotWithShape="1">
          <a:blip r:embed="rId2"/>
          <a:srcRect t="41775" b="4495"/>
          <a:stretch/>
        </p:blipFill>
        <p:spPr>
          <a:xfrm>
            <a:off x="398732" y="3368399"/>
            <a:ext cx="5490338" cy="1350628"/>
          </a:xfrm>
          <a:prstGeom prst="rect">
            <a:avLst/>
          </a:prstGeom>
        </p:spPr>
      </p:pic>
      <p:pic>
        <p:nvPicPr>
          <p:cNvPr id="9" name="Picture 8">
            <a:extLst>
              <a:ext uri="{FF2B5EF4-FFF2-40B4-BE49-F238E27FC236}">
                <a16:creationId xmlns:a16="http://schemas.microsoft.com/office/drawing/2014/main" id="{8C4BF402-1825-0988-16E7-83042929DB34}"/>
              </a:ext>
            </a:extLst>
          </p:cNvPr>
          <p:cNvPicPr>
            <a:picLocks noChangeAspect="1"/>
          </p:cNvPicPr>
          <p:nvPr/>
        </p:nvPicPr>
        <p:blipFill rotWithShape="1">
          <a:blip r:embed="rId3"/>
          <a:srcRect l="4604" t="61895" b="16725"/>
          <a:stretch/>
        </p:blipFill>
        <p:spPr>
          <a:xfrm>
            <a:off x="280801" y="4878418"/>
            <a:ext cx="5726200" cy="897622"/>
          </a:xfrm>
          <a:prstGeom prst="rect">
            <a:avLst/>
          </a:prstGeom>
        </p:spPr>
      </p:pic>
      <p:sp>
        <p:nvSpPr>
          <p:cNvPr id="4" name="Rectangle: Rounded Corners 3">
            <a:extLst>
              <a:ext uri="{FF2B5EF4-FFF2-40B4-BE49-F238E27FC236}">
                <a16:creationId xmlns:a16="http://schemas.microsoft.com/office/drawing/2014/main" id="{AFA399CF-6024-8F47-43F4-F9DA4BD8843F}"/>
              </a:ext>
            </a:extLst>
          </p:cNvPr>
          <p:cNvSpPr/>
          <p:nvPr/>
        </p:nvSpPr>
        <p:spPr>
          <a:xfrm>
            <a:off x="4144162" y="4878418"/>
            <a:ext cx="1678782" cy="713064"/>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1B23A48-FD54-747B-064C-CBB6F03D594A}"/>
              </a:ext>
            </a:extLst>
          </p:cNvPr>
          <p:cNvSpPr/>
          <p:nvPr/>
        </p:nvSpPr>
        <p:spPr>
          <a:xfrm>
            <a:off x="533700" y="5172032"/>
            <a:ext cx="1678782" cy="419450"/>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173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7BD3AD0-421C-FA32-91A1-2C1B8A24CA60}"/>
              </a:ext>
            </a:extLst>
          </p:cNvPr>
          <p:cNvSpPr/>
          <p:nvPr/>
        </p:nvSpPr>
        <p:spPr>
          <a:xfrm>
            <a:off x="2482397" y="2498408"/>
            <a:ext cx="7041524" cy="3055103"/>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7058DA95-E81E-4E97-B532-EB2061F98DE3}"/>
              </a:ext>
            </a:extLst>
          </p:cNvPr>
          <p:cNvSpPr>
            <a:spLocks noGrp="1"/>
          </p:cNvSpPr>
          <p:nvPr>
            <p:ph type="title"/>
          </p:nvPr>
        </p:nvSpPr>
        <p:spPr/>
        <p:txBody>
          <a:bodyPr/>
          <a:lstStyle/>
          <a:p>
            <a:r>
              <a:rPr lang="en-US" dirty="0"/>
              <a:t>E-Cigarette Sources</a:t>
            </a:r>
          </a:p>
        </p:txBody>
      </p:sp>
      <p:sp>
        <p:nvSpPr>
          <p:cNvPr id="5" name="Slide Number Placeholder 4">
            <a:extLst>
              <a:ext uri="{FF2B5EF4-FFF2-40B4-BE49-F238E27FC236}">
                <a16:creationId xmlns:a16="http://schemas.microsoft.com/office/drawing/2014/main" id="{F1EABAF4-EA0C-48FA-ADB6-8D56AC0A171D}"/>
              </a:ext>
            </a:extLst>
          </p:cNvPr>
          <p:cNvSpPr>
            <a:spLocks noGrp="1"/>
          </p:cNvSpPr>
          <p:nvPr>
            <p:ph type="sldNum" sz="quarter" idx="12"/>
          </p:nvPr>
        </p:nvSpPr>
        <p:spPr/>
        <p:txBody>
          <a:bodyPr/>
          <a:lstStyle/>
          <a:p>
            <a:r>
              <a:rPr lang="en-US"/>
              <a:t>Market Street Research | Page </a:t>
            </a:r>
            <a:fld id="{300ED257-06B6-4717-AB39-CFF5462A5EBE}" type="slidenum">
              <a:rPr lang="en-US" smtClean="0"/>
              <a:pPr/>
              <a:t>47</a:t>
            </a:fld>
            <a:endParaRPr lang="en-US" dirty="0"/>
          </a:p>
        </p:txBody>
      </p:sp>
      <p:graphicFrame>
        <p:nvGraphicFramePr>
          <p:cNvPr id="11" name="Table 10">
            <a:extLst>
              <a:ext uri="{FF2B5EF4-FFF2-40B4-BE49-F238E27FC236}">
                <a16:creationId xmlns:a16="http://schemas.microsoft.com/office/drawing/2014/main" id="{342258DA-96FE-4D06-9AF2-6E9C438007FC}"/>
              </a:ext>
            </a:extLst>
          </p:cNvPr>
          <p:cNvGraphicFramePr>
            <a:graphicFrameLocks noGrp="1"/>
          </p:cNvGraphicFramePr>
          <p:nvPr>
            <p:extLst>
              <p:ext uri="{D42A27DB-BD31-4B8C-83A1-F6EECF244321}">
                <p14:modId xmlns:p14="http://schemas.microsoft.com/office/powerpoint/2010/main" val="2939546364"/>
              </p:ext>
            </p:extLst>
          </p:nvPr>
        </p:nvGraphicFramePr>
        <p:xfrm>
          <a:off x="673580" y="6340792"/>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788053059"/>
                    </a:ext>
                  </a:extLst>
                </a:gridCol>
                <a:gridCol w="6513151">
                  <a:extLst>
                    <a:ext uri="{9D8B030D-6E8A-4147-A177-3AD203B41FA5}">
                      <a16:colId xmlns:a16="http://schemas.microsoft.com/office/drawing/2014/main" val="268326313"/>
                    </a:ext>
                  </a:extLst>
                </a:gridCol>
                <a:gridCol w="515642">
                  <a:extLst>
                    <a:ext uri="{9D8B030D-6E8A-4147-A177-3AD203B41FA5}">
                      <a16:colId xmlns:a16="http://schemas.microsoft.com/office/drawing/2014/main" val="3173067183"/>
                    </a:ext>
                  </a:extLst>
                </a:gridCol>
                <a:gridCol w="461856">
                  <a:extLst>
                    <a:ext uri="{9D8B030D-6E8A-4147-A177-3AD203B41FA5}">
                      <a16:colId xmlns:a16="http://schemas.microsoft.com/office/drawing/2014/main" val="3301647306"/>
                    </a:ext>
                  </a:extLst>
                </a:gridCol>
                <a:gridCol w="453303">
                  <a:extLst>
                    <a:ext uri="{9D8B030D-6E8A-4147-A177-3AD203B41FA5}">
                      <a16:colId xmlns:a16="http://schemas.microsoft.com/office/drawing/2014/main" val="3723198357"/>
                    </a:ext>
                  </a:extLst>
                </a:gridCol>
                <a:gridCol w="495186">
                  <a:extLst>
                    <a:ext uri="{9D8B030D-6E8A-4147-A177-3AD203B41FA5}">
                      <a16:colId xmlns:a16="http://schemas.microsoft.com/office/drawing/2014/main" val="2614300820"/>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Q84-89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12 months how did you usually get e-cigarette or vaping products for your own use? (Choose all that apply)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3958373"/>
                  </a:ext>
                </a:extLst>
              </a:tr>
            </a:tbl>
          </a:graphicData>
        </a:graphic>
      </p:graphicFrame>
      <p:sp>
        <p:nvSpPr>
          <p:cNvPr id="6" name="TextBox 5">
            <a:extLst>
              <a:ext uri="{FF2B5EF4-FFF2-40B4-BE49-F238E27FC236}">
                <a16:creationId xmlns:a16="http://schemas.microsoft.com/office/drawing/2014/main" id="{1B1F92F8-3055-D4E5-2F91-AB60FC9B094A}"/>
              </a:ext>
            </a:extLst>
          </p:cNvPr>
          <p:cNvSpPr txBox="1"/>
          <p:nvPr/>
        </p:nvSpPr>
        <p:spPr>
          <a:xfrm>
            <a:off x="319870" y="1103444"/>
            <a:ext cx="7485375" cy="1323439"/>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While the majority of students in all grades do not use e-cigarettes, for many of those who do, other minors are a main source for e-cigarettes.</a:t>
            </a:r>
          </a:p>
          <a:p>
            <a:pPr marL="285750" indent="-285750">
              <a:spcAft>
                <a:spcPts val="600"/>
              </a:spcAft>
              <a:buFont typeface="Wingdings" panose="05000000000000000000" pitchFamily="2" charset="2"/>
              <a:buChar char="Ø"/>
            </a:pPr>
            <a:r>
              <a:rPr lang="en-US" sz="1400" dirty="0">
                <a:solidFill>
                  <a:schemeClr val="accent1"/>
                </a:solidFill>
              </a:rPr>
              <a:t>However, 1 in 3 8</a:t>
            </a:r>
            <a:r>
              <a:rPr lang="en-US" sz="1400" baseline="30000" dirty="0">
                <a:solidFill>
                  <a:schemeClr val="accent1"/>
                </a:solidFill>
              </a:rPr>
              <a:t>th</a:t>
            </a:r>
            <a:r>
              <a:rPr lang="en-US" sz="1400" dirty="0">
                <a:solidFill>
                  <a:schemeClr val="accent1"/>
                </a:solidFill>
              </a:rPr>
              <a:t> grade students received the e-cigarette from an adult.</a:t>
            </a:r>
          </a:p>
          <a:p>
            <a:pPr marL="742950" lvl="1" indent="-285750">
              <a:spcAft>
                <a:spcPts val="600"/>
              </a:spcAft>
              <a:buFont typeface="Wingdings" panose="05000000000000000000" pitchFamily="2" charset="2"/>
              <a:buChar char="Ø"/>
            </a:pPr>
            <a:r>
              <a:rPr lang="en-US" sz="1400" dirty="0">
                <a:solidFill>
                  <a:schemeClr val="accent1"/>
                </a:solidFill>
              </a:rPr>
              <a:t>Interpret findings related to source of e-cigarettes among all students, but especially middle school students, with caution due to low Ns.</a:t>
            </a:r>
          </a:p>
        </p:txBody>
      </p:sp>
      <p:sp>
        <p:nvSpPr>
          <p:cNvPr id="4" name="TextBox 3">
            <a:extLst>
              <a:ext uri="{FF2B5EF4-FFF2-40B4-BE49-F238E27FC236}">
                <a16:creationId xmlns:a16="http://schemas.microsoft.com/office/drawing/2014/main" id="{E1C14AA9-B7D0-B69D-9B62-6BE20562AE56}"/>
              </a:ext>
            </a:extLst>
          </p:cNvPr>
          <p:cNvSpPr txBox="1"/>
          <p:nvPr/>
        </p:nvSpPr>
        <p:spPr>
          <a:xfrm>
            <a:off x="4453868" y="5651730"/>
            <a:ext cx="3284265" cy="461665"/>
          </a:xfrm>
          <a:prstGeom prst="rect">
            <a:avLst/>
          </a:prstGeom>
          <a:noFill/>
          <a:ln>
            <a:solidFill>
              <a:schemeClr val="tx1"/>
            </a:solidFill>
          </a:ln>
        </p:spPr>
        <p:txBody>
          <a:bodyPr wrap="square" rtlCol="0">
            <a:spAutoFit/>
          </a:bodyPr>
          <a:lstStyle/>
          <a:p>
            <a:pPr algn="ctr"/>
            <a:r>
              <a:rPr lang="en-US" sz="1200" dirty="0"/>
              <a:t>*Note, Ns are small for 6</a:t>
            </a:r>
            <a:r>
              <a:rPr lang="en-US" sz="1200" baseline="30000" dirty="0"/>
              <a:t>th</a:t>
            </a:r>
            <a:r>
              <a:rPr lang="en-US" sz="1200" dirty="0"/>
              <a:t> and 8</a:t>
            </a:r>
            <a:r>
              <a:rPr lang="en-US" sz="1200" baseline="30000" dirty="0"/>
              <a:t>th</a:t>
            </a:r>
            <a:r>
              <a:rPr lang="en-US" sz="1200" dirty="0"/>
              <a:t> grades and may not be representative of the population.</a:t>
            </a:r>
          </a:p>
        </p:txBody>
      </p:sp>
      <p:pic>
        <p:nvPicPr>
          <p:cNvPr id="7" name="Picture 6">
            <a:extLst>
              <a:ext uri="{FF2B5EF4-FFF2-40B4-BE49-F238E27FC236}">
                <a16:creationId xmlns:a16="http://schemas.microsoft.com/office/drawing/2014/main" id="{939809E9-C30F-D470-B680-8A351C71C0F8}"/>
              </a:ext>
            </a:extLst>
          </p:cNvPr>
          <p:cNvPicPr>
            <a:picLocks noChangeAspect="1"/>
          </p:cNvPicPr>
          <p:nvPr/>
        </p:nvPicPr>
        <p:blipFill>
          <a:blip r:embed="rId2"/>
          <a:stretch>
            <a:fillRect/>
          </a:stretch>
        </p:blipFill>
        <p:spPr>
          <a:xfrm>
            <a:off x="2678901" y="2653569"/>
            <a:ext cx="7052346" cy="2770764"/>
          </a:xfrm>
          <a:prstGeom prst="rect">
            <a:avLst/>
          </a:prstGeom>
        </p:spPr>
      </p:pic>
    </p:spTree>
    <p:extLst>
      <p:ext uri="{BB962C8B-B14F-4D97-AF65-F5344CB8AC3E}">
        <p14:creationId xmlns:p14="http://schemas.microsoft.com/office/powerpoint/2010/main" val="3866328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BE33F4A-15DD-4B1C-8017-460FCF4EC3FD}"/>
              </a:ext>
            </a:extLst>
          </p:cNvPr>
          <p:cNvSpPr>
            <a:spLocks noGrp="1"/>
          </p:cNvSpPr>
          <p:nvPr>
            <p:ph type="title"/>
          </p:nvPr>
        </p:nvSpPr>
        <p:spPr/>
        <p:txBody>
          <a:bodyPr/>
          <a:lstStyle/>
          <a:p>
            <a:r>
              <a:rPr lang="en-US" dirty="0"/>
              <a:t>Marijuana Usage</a:t>
            </a:r>
          </a:p>
        </p:txBody>
      </p:sp>
      <p:sp>
        <p:nvSpPr>
          <p:cNvPr id="6" name="Slide Number Placeholder 5">
            <a:extLst>
              <a:ext uri="{FF2B5EF4-FFF2-40B4-BE49-F238E27FC236}">
                <a16:creationId xmlns:a16="http://schemas.microsoft.com/office/drawing/2014/main" id="{BD1F168C-BE4B-4D16-B98D-6241786F7E88}"/>
              </a:ext>
            </a:extLst>
          </p:cNvPr>
          <p:cNvSpPr>
            <a:spLocks noGrp="1"/>
          </p:cNvSpPr>
          <p:nvPr>
            <p:ph type="sldNum" sz="quarter" idx="12"/>
          </p:nvPr>
        </p:nvSpPr>
        <p:spPr/>
        <p:txBody>
          <a:bodyPr/>
          <a:lstStyle/>
          <a:p>
            <a:r>
              <a:rPr lang="en-US"/>
              <a:t>Market Street Research | Page </a:t>
            </a:r>
            <a:fld id="{300ED257-06B6-4717-AB39-CFF5462A5EBE}" type="slidenum">
              <a:rPr lang="en-US" smtClean="0"/>
              <a:pPr/>
              <a:t>48</a:t>
            </a:fld>
            <a:endParaRPr lang="en-US" dirty="0"/>
          </a:p>
        </p:txBody>
      </p:sp>
      <p:sp>
        <p:nvSpPr>
          <p:cNvPr id="7" name="Rectangle: Rounded Corners 6">
            <a:extLst>
              <a:ext uri="{FF2B5EF4-FFF2-40B4-BE49-F238E27FC236}">
                <a16:creationId xmlns:a16="http://schemas.microsoft.com/office/drawing/2014/main" id="{203A6098-A9D2-4D61-817D-0D75883F2773}"/>
              </a:ext>
            </a:extLst>
          </p:cNvPr>
          <p:cNvSpPr/>
          <p:nvPr/>
        </p:nvSpPr>
        <p:spPr>
          <a:xfrm>
            <a:off x="484053" y="3049774"/>
            <a:ext cx="5657470" cy="2952537"/>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a:extLst>
              <a:ext uri="{FF2B5EF4-FFF2-40B4-BE49-F238E27FC236}">
                <a16:creationId xmlns:a16="http://schemas.microsoft.com/office/drawing/2014/main" id="{57F7D130-197F-4D32-B747-FE9705E811A4}"/>
              </a:ext>
            </a:extLst>
          </p:cNvPr>
          <p:cNvSpPr txBox="1"/>
          <p:nvPr/>
        </p:nvSpPr>
        <p:spPr>
          <a:xfrm>
            <a:off x="241896" y="1062061"/>
            <a:ext cx="6002091" cy="1754326"/>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marijuana usage in high school are at least 3 times that of rates of marijuana usage in middle school. </a:t>
            </a:r>
          </a:p>
          <a:p>
            <a:pPr marL="285750" indent="-285750">
              <a:spcAft>
                <a:spcPts val="600"/>
              </a:spcAft>
              <a:buFont typeface="Wingdings" panose="05000000000000000000" pitchFamily="2" charset="2"/>
              <a:buChar char="Ø"/>
            </a:pPr>
            <a:r>
              <a:rPr lang="en-US" sz="1400" dirty="0">
                <a:solidFill>
                  <a:schemeClr val="accent1"/>
                </a:solidFill>
              </a:rPr>
              <a:t>Rates of marijuana usage decreased for high school students in 2022 and 2024 compared to 2020. </a:t>
            </a:r>
          </a:p>
          <a:p>
            <a:pPr marL="285750" indent="-285750">
              <a:spcAft>
                <a:spcPts val="600"/>
              </a:spcAft>
              <a:buFont typeface="Wingdings" panose="05000000000000000000" pitchFamily="2" charset="2"/>
              <a:buChar char="Ø"/>
            </a:pPr>
            <a:r>
              <a:rPr lang="en-US" sz="1400" dirty="0">
                <a:solidFill>
                  <a:schemeClr val="accent1"/>
                </a:solidFill>
              </a:rPr>
              <a:t>In the aggregate sample, students who use marijuana are especially likely to use other substances and have an increased rate of a variety of risky behaviors or experiences.  </a:t>
            </a:r>
          </a:p>
        </p:txBody>
      </p:sp>
      <p:graphicFrame>
        <p:nvGraphicFramePr>
          <p:cNvPr id="11" name="Table 10">
            <a:extLst>
              <a:ext uri="{FF2B5EF4-FFF2-40B4-BE49-F238E27FC236}">
                <a16:creationId xmlns:a16="http://schemas.microsoft.com/office/drawing/2014/main" id="{0D670B1F-9101-46CC-87B2-5DD58E1B35AE}"/>
              </a:ext>
            </a:extLst>
          </p:cNvPr>
          <p:cNvGraphicFramePr>
            <a:graphicFrameLocks noGrp="1"/>
          </p:cNvGraphicFramePr>
          <p:nvPr>
            <p:extLst>
              <p:ext uri="{D42A27DB-BD31-4B8C-83A1-F6EECF244321}">
                <p14:modId xmlns:p14="http://schemas.microsoft.com/office/powerpoint/2010/main" val="2954397530"/>
              </p:ext>
            </p:extLst>
          </p:nvPr>
        </p:nvGraphicFramePr>
        <p:xfrm>
          <a:off x="660692" y="6416992"/>
          <a:ext cx="8842341" cy="2438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860707203"/>
                    </a:ext>
                  </a:extLst>
                </a:gridCol>
                <a:gridCol w="6513151">
                  <a:extLst>
                    <a:ext uri="{9D8B030D-6E8A-4147-A177-3AD203B41FA5}">
                      <a16:colId xmlns:a16="http://schemas.microsoft.com/office/drawing/2014/main" val="502757953"/>
                    </a:ext>
                  </a:extLst>
                </a:gridCol>
                <a:gridCol w="515642">
                  <a:extLst>
                    <a:ext uri="{9D8B030D-6E8A-4147-A177-3AD203B41FA5}">
                      <a16:colId xmlns:a16="http://schemas.microsoft.com/office/drawing/2014/main" val="1432389647"/>
                    </a:ext>
                  </a:extLst>
                </a:gridCol>
                <a:gridCol w="461856">
                  <a:extLst>
                    <a:ext uri="{9D8B030D-6E8A-4147-A177-3AD203B41FA5}">
                      <a16:colId xmlns:a16="http://schemas.microsoft.com/office/drawing/2014/main" val="2340340989"/>
                    </a:ext>
                  </a:extLst>
                </a:gridCol>
                <a:gridCol w="453303">
                  <a:extLst>
                    <a:ext uri="{9D8B030D-6E8A-4147-A177-3AD203B41FA5}">
                      <a16:colId xmlns:a16="http://schemas.microsoft.com/office/drawing/2014/main" val="1807839413"/>
                    </a:ext>
                  </a:extLst>
                </a:gridCol>
                <a:gridCol w="495186">
                  <a:extLst>
                    <a:ext uri="{9D8B030D-6E8A-4147-A177-3AD203B41FA5}">
                      <a16:colId xmlns:a16="http://schemas.microsoft.com/office/drawing/2014/main" val="505103391"/>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30 days on how many days did you use marijuana or marijuana-related products (not including CBD oil)?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04153842"/>
                  </a:ext>
                </a:extLst>
              </a:tr>
            </a:tbl>
          </a:graphicData>
        </a:graphic>
      </p:graphicFrame>
      <p:grpSp>
        <p:nvGrpSpPr>
          <p:cNvPr id="3" name="Group 2">
            <a:extLst>
              <a:ext uri="{FF2B5EF4-FFF2-40B4-BE49-F238E27FC236}">
                <a16:creationId xmlns:a16="http://schemas.microsoft.com/office/drawing/2014/main" id="{0FFEB7E7-1799-9761-4EF5-BED408AFFAD8}"/>
              </a:ext>
            </a:extLst>
          </p:cNvPr>
          <p:cNvGrpSpPr/>
          <p:nvPr/>
        </p:nvGrpSpPr>
        <p:grpSpPr>
          <a:xfrm>
            <a:off x="6459764" y="945343"/>
            <a:ext cx="5490340" cy="5123811"/>
            <a:chOff x="6434566" y="933830"/>
            <a:chExt cx="5490340" cy="4776541"/>
          </a:xfrm>
        </p:grpSpPr>
        <p:sp>
          <p:nvSpPr>
            <p:cNvPr id="4" name="Rectangle: Rounded Corners 3">
              <a:extLst>
                <a:ext uri="{FF2B5EF4-FFF2-40B4-BE49-F238E27FC236}">
                  <a16:creationId xmlns:a16="http://schemas.microsoft.com/office/drawing/2014/main" id="{EA0EEFC4-EAB6-59BA-B4AE-0189E6E55583}"/>
                </a:ext>
              </a:extLst>
            </p:cNvPr>
            <p:cNvSpPr/>
            <p:nvPr/>
          </p:nvSpPr>
          <p:spPr>
            <a:xfrm>
              <a:off x="6434567" y="933830"/>
              <a:ext cx="5490337" cy="1129792"/>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Recent Marijuana Use</a:t>
              </a:r>
            </a:p>
            <a:p>
              <a:pPr lvl="0" algn="ctr">
                <a:spcAft>
                  <a:spcPts val="0"/>
                </a:spcAft>
              </a:pPr>
              <a:r>
                <a:rPr lang="en-US" dirty="0">
                  <a:latin typeface="Calibri" panose="020F0502020204030204" pitchFamily="34" charset="0"/>
                  <a:cs typeface="Calibri" panose="020F0502020204030204" pitchFamily="34" charset="0"/>
                </a:rPr>
                <a:t>(4% of the population)</a:t>
              </a:r>
              <a:endParaRPr lang="en-US" sz="1800" dirty="0">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9CB496EE-15CF-1D73-DA99-F303EB96B345}"/>
                </a:ext>
              </a:extLst>
            </p:cNvPr>
            <p:cNvSpPr/>
            <p:nvPr/>
          </p:nvSpPr>
          <p:spPr>
            <a:xfrm>
              <a:off x="6434568" y="2133467"/>
              <a:ext cx="5490338" cy="1052794"/>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lvl="1"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25</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of those who identify as Native Hawaiian or Pacific Islander</a:t>
              </a:r>
              <a:endParaRPr lang="en-US" sz="1400" kern="0" dirty="0">
                <a:solidFill>
                  <a:sysClr val="windowText" lastClr="000000"/>
                </a:solidFill>
                <a:latin typeface="Calibri" panose="020F0502020204030204" pitchFamily="34" charset="0"/>
                <a:cs typeface="Calibri" panose="020F0502020204030204" pitchFamily="34" charset="0"/>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11% of those who identify as transgender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10% of those who identify as Middle Eastern American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10% of those who identify as American Indian or Alaska Native</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21CDC1A1-1D26-8A6A-B60A-E6651A540C5E}"/>
                </a:ext>
              </a:extLst>
            </p:cNvPr>
            <p:cNvSpPr/>
            <p:nvPr/>
          </p:nvSpPr>
          <p:spPr>
            <a:xfrm>
              <a:off x="6434566" y="3242793"/>
              <a:ext cx="5490338" cy="2467578"/>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use marijuana are also more likely to: </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View pornography (78%)</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Drink alcohol (73%)</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Send or receive sexual messages (54%)</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Use e-cigarettes (50%)</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sexual intercourse (46%)</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depressed (41%), self-harm (30%), or consider suicide (23%)</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Be sexually harassed (35%)</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(27%) or cyberbullied (20%)</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(22%)</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Bully (15%) or cyberbully others (14%)</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pic>
        <p:nvPicPr>
          <p:cNvPr id="2" name="Picture 1">
            <a:extLst>
              <a:ext uri="{FF2B5EF4-FFF2-40B4-BE49-F238E27FC236}">
                <a16:creationId xmlns:a16="http://schemas.microsoft.com/office/drawing/2014/main" id="{5DB00E3D-E491-5BDF-C35A-D718DB13F0D4}"/>
              </a:ext>
            </a:extLst>
          </p:cNvPr>
          <p:cNvPicPr>
            <a:picLocks noChangeAspect="1"/>
          </p:cNvPicPr>
          <p:nvPr/>
        </p:nvPicPr>
        <p:blipFill rotWithShape="1">
          <a:blip r:embed="rId2"/>
          <a:srcRect t="34636" b="3684"/>
          <a:stretch/>
        </p:blipFill>
        <p:spPr>
          <a:xfrm>
            <a:off x="525287" y="3231068"/>
            <a:ext cx="5435308" cy="1533610"/>
          </a:xfrm>
          <a:prstGeom prst="rect">
            <a:avLst/>
          </a:prstGeom>
        </p:spPr>
      </p:pic>
      <p:pic>
        <p:nvPicPr>
          <p:cNvPr id="5" name="Picture 4">
            <a:extLst>
              <a:ext uri="{FF2B5EF4-FFF2-40B4-BE49-F238E27FC236}">
                <a16:creationId xmlns:a16="http://schemas.microsoft.com/office/drawing/2014/main" id="{E2AA6728-B36F-08A5-0017-27F21F57001E}"/>
              </a:ext>
            </a:extLst>
          </p:cNvPr>
          <p:cNvPicPr>
            <a:picLocks noChangeAspect="1"/>
          </p:cNvPicPr>
          <p:nvPr/>
        </p:nvPicPr>
        <p:blipFill rotWithShape="1">
          <a:blip r:embed="rId3"/>
          <a:srcRect t="52801"/>
          <a:stretch/>
        </p:blipFill>
        <p:spPr>
          <a:xfrm>
            <a:off x="122665" y="5045674"/>
            <a:ext cx="5973336" cy="826171"/>
          </a:xfrm>
          <a:prstGeom prst="rect">
            <a:avLst/>
          </a:prstGeom>
        </p:spPr>
      </p:pic>
      <p:sp>
        <p:nvSpPr>
          <p:cNvPr id="8" name="Rectangle: Rounded Corners 7">
            <a:extLst>
              <a:ext uri="{FF2B5EF4-FFF2-40B4-BE49-F238E27FC236}">
                <a16:creationId xmlns:a16="http://schemas.microsoft.com/office/drawing/2014/main" id="{B7B3C5E3-2F84-6F2B-01F0-96E84B5D1B62}"/>
              </a:ext>
            </a:extLst>
          </p:cNvPr>
          <p:cNvSpPr/>
          <p:nvPr/>
        </p:nvSpPr>
        <p:spPr>
          <a:xfrm>
            <a:off x="4242471" y="5088391"/>
            <a:ext cx="1678782" cy="479267"/>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32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7BD3AD0-421C-FA32-91A1-2C1B8A24CA60}"/>
              </a:ext>
            </a:extLst>
          </p:cNvPr>
          <p:cNvSpPr/>
          <p:nvPr/>
        </p:nvSpPr>
        <p:spPr>
          <a:xfrm>
            <a:off x="457199" y="2908726"/>
            <a:ext cx="5551035" cy="2816101"/>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7058DA95-E81E-4E97-B532-EB2061F98DE3}"/>
              </a:ext>
            </a:extLst>
          </p:cNvPr>
          <p:cNvSpPr>
            <a:spLocks noGrp="1"/>
          </p:cNvSpPr>
          <p:nvPr>
            <p:ph type="title"/>
          </p:nvPr>
        </p:nvSpPr>
        <p:spPr/>
        <p:txBody>
          <a:bodyPr/>
          <a:lstStyle/>
          <a:p>
            <a:r>
              <a:rPr lang="en-US" dirty="0"/>
              <a:t>Drug Use on School Property</a:t>
            </a:r>
          </a:p>
        </p:txBody>
      </p:sp>
      <p:sp>
        <p:nvSpPr>
          <p:cNvPr id="5" name="Slide Number Placeholder 4">
            <a:extLst>
              <a:ext uri="{FF2B5EF4-FFF2-40B4-BE49-F238E27FC236}">
                <a16:creationId xmlns:a16="http://schemas.microsoft.com/office/drawing/2014/main" id="{F1EABAF4-EA0C-48FA-ADB6-8D56AC0A171D}"/>
              </a:ext>
            </a:extLst>
          </p:cNvPr>
          <p:cNvSpPr>
            <a:spLocks noGrp="1"/>
          </p:cNvSpPr>
          <p:nvPr>
            <p:ph type="sldNum" sz="quarter" idx="12"/>
          </p:nvPr>
        </p:nvSpPr>
        <p:spPr/>
        <p:txBody>
          <a:bodyPr/>
          <a:lstStyle/>
          <a:p>
            <a:r>
              <a:rPr lang="en-US"/>
              <a:t>Market Street Research | Page </a:t>
            </a:r>
            <a:fld id="{300ED257-06B6-4717-AB39-CFF5462A5EBE}" type="slidenum">
              <a:rPr lang="en-US" smtClean="0"/>
              <a:pPr/>
              <a:t>49</a:t>
            </a:fld>
            <a:endParaRPr lang="en-US" dirty="0"/>
          </a:p>
        </p:txBody>
      </p:sp>
      <p:graphicFrame>
        <p:nvGraphicFramePr>
          <p:cNvPr id="11" name="Table 10">
            <a:extLst>
              <a:ext uri="{FF2B5EF4-FFF2-40B4-BE49-F238E27FC236}">
                <a16:creationId xmlns:a16="http://schemas.microsoft.com/office/drawing/2014/main" id="{342258DA-96FE-4D06-9AF2-6E9C438007FC}"/>
              </a:ext>
            </a:extLst>
          </p:cNvPr>
          <p:cNvGraphicFramePr>
            <a:graphicFrameLocks noGrp="1"/>
          </p:cNvGraphicFramePr>
          <p:nvPr>
            <p:extLst>
              <p:ext uri="{D42A27DB-BD31-4B8C-83A1-F6EECF244321}">
                <p14:modId xmlns:p14="http://schemas.microsoft.com/office/powerpoint/2010/main" val="2706900027"/>
              </p:ext>
            </p:extLst>
          </p:nvPr>
        </p:nvGraphicFramePr>
        <p:xfrm>
          <a:off x="665191" y="6234430"/>
          <a:ext cx="8842341" cy="548640"/>
        </p:xfrm>
        <a:graphic>
          <a:graphicData uri="http://schemas.openxmlformats.org/drawingml/2006/table">
            <a:tbl>
              <a:tblPr firstRow="1" bandRow="1">
                <a:tableStyleId>{5C22544A-7EE6-4342-B048-85BDC9FD1C3A}</a:tableStyleId>
              </a:tblPr>
              <a:tblGrid>
                <a:gridCol w="500879">
                  <a:extLst>
                    <a:ext uri="{9D8B030D-6E8A-4147-A177-3AD203B41FA5}">
                      <a16:colId xmlns:a16="http://schemas.microsoft.com/office/drawing/2014/main" val="2788053059"/>
                    </a:ext>
                  </a:extLst>
                </a:gridCol>
                <a:gridCol w="6415475">
                  <a:extLst>
                    <a:ext uri="{9D8B030D-6E8A-4147-A177-3AD203B41FA5}">
                      <a16:colId xmlns:a16="http://schemas.microsoft.com/office/drawing/2014/main" val="268326313"/>
                    </a:ext>
                  </a:extLst>
                </a:gridCol>
                <a:gridCol w="515642">
                  <a:extLst>
                    <a:ext uri="{9D8B030D-6E8A-4147-A177-3AD203B41FA5}">
                      <a16:colId xmlns:a16="http://schemas.microsoft.com/office/drawing/2014/main" val="3173067183"/>
                    </a:ext>
                  </a:extLst>
                </a:gridCol>
                <a:gridCol w="461856">
                  <a:extLst>
                    <a:ext uri="{9D8B030D-6E8A-4147-A177-3AD203B41FA5}">
                      <a16:colId xmlns:a16="http://schemas.microsoft.com/office/drawing/2014/main" val="3301647306"/>
                    </a:ext>
                  </a:extLst>
                </a:gridCol>
                <a:gridCol w="453303">
                  <a:extLst>
                    <a:ext uri="{9D8B030D-6E8A-4147-A177-3AD203B41FA5}">
                      <a16:colId xmlns:a16="http://schemas.microsoft.com/office/drawing/2014/main" val="3723198357"/>
                    </a:ext>
                  </a:extLst>
                </a:gridCol>
                <a:gridCol w="495186">
                  <a:extLst>
                    <a:ext uri="{9D8B030D-6E8A-4147-A177-3AD203B41FA5}">
                      <a16:colId xmlns:a16="http://schemas.microsoft.com/office/drawing/2014/main" val="2614300820"/>
                    </a:ext>
                  </a:extLst>
                </a:gridCol>
              </a:tblGrid>
              <a:tr h="170737">
                <a:tc>
                  <a:txBody>
                    <a:bodyPr/>
                    <a:lstStyle/>
                    <a:p>
                      <a:pPr algn="ctr"/>
                      <a:r>
                        <a:rPr lang="en-US" sz="1000" b="1" i="1" dirty="0">
                          <a:solidFill>
                            <a:schemeClr val="bg1"/>
                          </a:solidFill>
                          <a:latin typeface="Calibri" panose="020F0502020204030204" pitchFamily="34" charset="0"/>
                          <a:cs typeface="Calibri" panose="020F0502020204030204" pitchFamily="34" charset="0"/>
                        </a:rPr>
                        <a:t>Q83 and Q91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30 days how many times did you use an e-cigarette or vape on school property? …marijuana or marijuana-related products on school property?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3958373"/>
                  </a:ext>
                </a:extLst>
              </a:tr>
            </a:tbl>
          </a:graphicData>
        </a:graphic>
      </p:graphicFrame>
      <p:sp>
        <p:nvSpPr>
          <p:cNvPr id="6" name="TextBox 5">
            <a:extLst>
              <a:ext uri="{FF2B5EF4-FFF2-40B4-BE49-F238E27FC236}">
                <a16:creationId xmlns:a16="http://schemas.microsoft.com/office/drawing/2014/main" id="{1B1F92F8-3055-D4E5-2F91-AB60FC9B094A}"/>
              </a:ext>
            </a:extLst>
          </p:cNvPr>
          <p:cNvSpPr txBox="1"/>
          <p:nvPr/>
        </p:nvSpPr>
        <p:spPr>
          <a:xfrm>
            <a:off x="225708" y="1135972"/>
            <a:ext cx="5551034" cy="1538883"/>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using e-cigarettes on school property are very low across     all grades.</a:t>
            </a:r>
          </a:p>
          <a:p>
            <a:pPr marL="285750" indent="-285750">
              <a:spcAft>
                <a:spcPts val="600"/>
              </a:spcAft>
              <a:buFont typeface="Wingdings" panose="05000000000000000000" pitchFamily="2" charset="2"/>
              <a:buChar char="Ø"/>
            </a:pPr>
            <a:r>
              <a:rPr lang="en-US" sz="1400" dirty="0">
                <a:solidFill>
                  <a:schemeClr val="accent1"/>
                </a:solidFill>
              </a:rPr>
              <a:t>Furthermore, rates of e-cigarette use on school property decreased in all grades in 2024 compared to 2020.</a:t>
            </a:r>
          </a:p>
          <a:p>
            <a:pPr marL="285750" indent="-285750">
              <a:spcAft>
                <a:spcPts val="600"/>
              </a:spcAft>
              <a:buFont typeface="Wingdings" panose="05000000000000000000" pitchFamily="2" charset="2"/>
              <a:buChar char="Ø"/>
            </a:pPr>
            <a:r>
              <a:rPr lang="en-US" sz="1400" dirty="0">
                <a:solidFill>
                  <a:schemeClr val="accent1"/>
                </a:solidFill>
              </a:rPr>
              <a:t>Of the few students who have used e-cigarettes on school property recently, 12 have done so 10 or more times.</a:t>
            </a:r>
          </a:p>
        </p:txBody>
      </p:sp>
      <p:sp>
        <p:nvSpPr>
          <p:cNvPr id="4" name="Rectangle: Rounded Corners 3">
            <a:extLst>
              <a:ext uri="{FF2B5EF4-FFF2-40B4-BE49-F238E27FC236}">
                <a16:creationId xmlns:a16="http://schemas.microsoft.com/office/drawing/2014/main" id="{6AAB1A30-11B1-9E33-E52D-01B6F3E61335}"/>
              </a:ext>
            </a:extLst>
          </p:cNvPr>
          <p:cNvSpPr/>
          <p:nvPr/>
        </p:nvSpPr>
        <p:spPr>
          <a:xfrm>
            <a:off x="6183765" y="2908726"/>
            <a:ext cx="5551035" cy="2816101"/>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extBox 11">
            <a:extLst>
              <a:ext uri="{FF2B5EF4-FFF2-40B4-BE49-F238E27FC236}">
                <a16:creationId xmlns:a16="http://schemas.microsoft.com/office/drawing/2014/main" id="{149A38AC-F9E3-A371-A41A-3A4413F4294C}"/>
              </a:ext>
            </a:extLst>
          </p:cNvPr>
          <p:cNvSpPr txBox="1"/>
          <p:nvPr/>
        </p:nvSpPr>
        <p:spPr>
          <a:xfrm>
            <a:off x="6096000" y="1326231"/>
            <a:ext cx="5645257" cy="103105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using marijuana on school property are similarly low, with 1% of students in most grades doing so in the 30 days prior to the survey.</a:t>
            </a:r>
          </a:p>
          <a:p>
            <a:pPr marL="285750" indent="-285750">
              <a:spcAft>
                <a:spcPts val="600"/>
              </a:spcAft>
              <a:buFont typeface="Wingdings" panose="05000000000000000000" pitchFamily="2" charset="2"/>
              <a:buChar char="Ø"/>
            </a:pPr>
            <a:r>
              <a:rPr lang="en-US" sz="1400" dirty="0">
                <a:solidFill>
                  <a:schemeClr val="accent1"/>
                </a:solidFill>
              </a:rPr>
              <a:t>Of the few students who have used marijuana on school property recently, 11 have done so 10 or more times.</a:t>
            </a:r>
          </a:p>
        </p:txBody>
      </p:sp>
      <p:pic>
        <p:nvPicPr>
          <p:cNvPr id="9" name="Picture 8">
            <a:extLst>
              <a:ext uri="{FF2B5EF4-FFF2-40B4-BE49-F238E27FC236}">
                <a16:creationId xmlns:a16="http://schemas.microsoft.com/office/drawing/2014/main" id="{411F8E98-F399-DC12-ADEF-22BF92AA5313}"/>
              </a:ext>
            </a:extLst>
          </p:cNvPr>
          <p:cNvPicPr>
            <a:picLocks noChangeAspect="1"/>
          </p:cNvPicPr>
          <p:nvPr/>
        </p:nvPicPr>
        <p:blipFill rotWithShape="1">
          <a:blip r:embed="rId2"/>
          <a:srcRect t="61935" b="1741"/>
          <a:stretch/>
        </p:blipFill>
        <p:spPr>
          <a:xfrm>
            <a:off x="530869" y="2982151"/>
            <a:ext cx="5403694" cy="1556293"/>
          </a:xfrm>
          <a:prstGeom prst="rect">
            <a:avLst/>
          </a:prstGeom>
        </p:spPr>
      </p:pic>
      <p:pic>
        <p:nvPicPr>
          <p:cNvPr id="13" name="Picture 12">
            <a:extLst>
              <a:ext uri="{FF2B5EF4-FFF2-40B4-BE49-F238E27FC236}">
                <a16:creationId xmlns:a16="http://schemas.microsoft.com/office/drawing/2014/main" id="{32CE03F7-F658-E2A3-3570-44ED5758EF9C}"/>
              </a:ext>
            </a:extLst>
          </p:cNvPr>
          <p:cNvPicPr>
            <a:picLocks noChangeAspect="1"/>
          </p:cNvPicPr>
          <p:nvPr/>
        </p:nvPicPr>
        <p:blipFill rotWithShape="1">
          <a:blip r:embed="rId3"/>
          <a:srcRect t="55022" b="11114"/>
          <a:stretch/>
        </p:blipFill>
        <p:spPr>
          <a:xfrm>
            <a:off x="355338" y="4611869"/>
            <a:ext cx="5500301" cy="950032"/>
          </a:xfrm>
          <a:prstGeom prst="rect">
            <a:avLst/>
          </a:prstGeom>
        </p:spPr>
      </p:pic>
      <p:pic>
        <p:nvPicPr>
          <p:cNvPr id="14" name="Picture 13">
            <a:extLst>
              <a:ext uri="{FF2B5EF4-FFF2-40B4-BE49-F238E27FC236}">
                <a16:creationId xmlns:a16="http://schemas.microsoft.com/office/drawing/2014/main" id="{5F36AC17-1B48-596F-D824-A52DD3D8267E}"/>
              </a:ext>
            </a:extLst>
          </p:cNvPr>
          <p:cNvPicPr>
            <a:picLocks noChangeAspect="1"/>
          </p:cNvPicPr>
          <p:nvPr/>
        </p:nvPicPr>
        <p:blipFill rotWithShape="1">
          <a:blip r:embed="rId4"/>
          <a:srcRect t="57015"/>
          <a:stretch/>
        </p:blipFill>
        <p:spPr>
          <a:xfrm>
            <a:off x="6247565" y="2908726"/>
            <a:ext cx="5423433" cy="1934938"/>
          </a:xfrm>
          <a:prstGeom prst="rect">
            <a:avLst/>
          </a:prstGeom>
        </p:spPr>
      </p:pic>
      <p:pic>
        <p:nvPicPr>
          <p:cNvPr id="16" name="Picture 15">
            <a:extLst>
              <a:ext uri="{FF2B5EF4-FFF2-40B4-BE49-F238E27FC236}">
                <a16:creationId xmlns:a16="http://schemas.microsoft.com/office/drawing/2014/main" id="{DD1B810D-9B21-E922-2031-DDC3C65A4440}"/>
              </a:ext>
            </a:extLst>
          </p:cNvPr>
          <p:cNvPicPr>
            <a:picLocks noChangeAspect="1"/>
          </p:cNvPicPr>
          <p:nvPr/>
        </p:nvPicPr>
        <p:blipFill rotWithShape="1">
          <a:blip r:embed="rId5"/>
          <a:srcRect l="3497" t="80900"/>
          <a:stretch/>
        </p:blipFill>
        <p:spPr>
          <a:xfrm>
            <a:off x="6198299" y="4843663"/>
            <a:ext cx="5645257" cy="881163"/>
          </a:xfrm>
          <a:prstGeom prst="rect">
            <a:avLst/>
          </a:prstGeom>
        </p:spPr>
      </p:pic>
      <p:sp>
        <p:nvSpPr>
          <p:cNvPr id="3" name="Rectangle: Rounded Corners 2">
            <a:extLst>
              <a:ext uri="{FF2B5EF4-FFF2-40B4-BE49-F238E27FC236}">
                <a16:creationId xmlns:a16="http://schemas.microsoft.com/office/drawing/2014/main" id="{290D30BA-5B29-8227-DD2C-133277A00687}"/>
              </a:ext>
            </a:extLst>
          </p:cNvPr>
          <p:cNvSpPr/>
          <p:nvPr/>
        </p:nvSpPr>
        <p:spPr>
          <a:xfrm>
            <a:off x="805343" y="4705823"/>
            <a:ext cx="1538630" cy="619110"/>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DCDC461-FA30-05D1-7C04-32A8339775DB}"/>
              </a:ext>
            </a:extLst>
          </p:cNvPr>
          <p:cNvSpPr/>
          <p:nvPr/>
        </p:nvSpPr>
        <p:spPr>
          <a:xfrm>
            <a:off x="2463401" y="4843663"/>
            <a:ext cx="1538630" cy="481270"/>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D49400D-E273-D998-A24F-C809E830DAF7}"/>
              </a:ext>
            </a:extLst>
          </p:cNvPr>
          <p:cNvSpPr/>
          <p:nvPr/>
        </p:nvSpPr>
        <p:spPr>
          <a:xfrm>
            <a:off x="4159520" y="4754905"/>
            <a:ext cx="1538630" cy="570027"/>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AF475B6-31AA-B33F-FA61-F991D4930E30}"/>
              </a:ext>
            </a:extLst>
          </p:cNvPr>
          <p:cNvSpPr/>
          <p:nvPr/>
        </p:nvSpPr>
        <p:spPr>
          <a:xfrm>
            <a:off x="9949320" y="4900583"/>
            <a:ext cx="1619097" cy="631186"/>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56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9944B2D8-F889-4453-8FFA-53B0E6F4067F}"/>
              </a:ext>
            </a:extLst>
          </p:cNvPr>
          <p:cNvSpPr/>
          <p:nvPr/>
        </p:nvSpPr>
        <p:spPr>
          <a:xfrm>
            <a:off x="281380" y="5355740"/>
            <a:ext cx="6744571" cy="403696"/>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D4D8709-5B2D-4B09-876C-2B0A04AC3FBE}"/>
              </a:ext>
            </a:extLst>
          </p:cNvPr>
          <p:cNvSpPr>
            <a:spLocks noChangeArrowheads="1"/>
          </p:cNvSpPr>
          <p:nvPr/>
        </p:nvSpPr>
        <p:spPr bwMode="auto">
          <a:xfrm>
            <a:off x="146891" y="5400306"/>
            <a:ext cx="7070558" cy="74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defRPr sz="1400" b="1">
                <a:solidFill>
                  <a:srgbClr val="A60000"/>
                </a:solidFill>
                <a:latin typeface="Trebuchet MS" panose="020B0603020202020204" pitchFamily="34" charset="0"/>
              </a:defRPr>
            </a:lvl1pPr>
            <a:lvl2pPr marL="346075" indent="-231775">
              <a:lnSpc>
                <a:spcPct val="90000"/>
              </a:lnSpc>
              <a:spcBef>
                <a:spcPct val="20000"/>
              </a:spcBef>
              <a:buSzPct val="150000"/>
              <a:buBlip>
                <a:blip r:embed="rId2"/>
              </a:buBlip>
              <a:defRPr sz="1200">
                <a:solidFill>
                  <a:schemeClr val="tx1"/>
                </a:solidFill>
                <a:latin typeface="Trebuchet MS" panose="020B0603020202020204" pitchFamily="34" charset="0"/>
              </a:defRPr>
            </a:lvl2pPr>
            <a:lvl3pPr marL="682625" indent="-222250">
              <a:lnSpc>
                <a:spcPct val="90000"/>
              </a:lnSpc>
              <a:spcBef>
                <a:spcPct val="20000"/>
              </a:spcBef>
              <a:buBlip>
                <a:blip r:embed="rId3"/>
              </a:buBlip>
              <a:defRPr sz="1200">
                <a:solidFill>
                  <a:schemeClr val="tx1"/>
                </a:solidFill>
                <a:latin typeface="Trebuchet MS" panose="020B0603020202020204" pitchFamily="34" charset="0"/>
              </a:defRPr>
            </a:lvl3pPr>
            <a:lvl4pPr marL="1030288" indent="-233363">
              <a:lnSpc>
                <a:spcPct val="90000"/>
              </a:lnSpc>
              <a:spcBef>
                <a:spcPct val="20000"/>
              </a:spcBef>
              <a:buBlip>
                <a:blip r:embed="rId4"/>
              </a:buBlip>
              <a:defRPr sz="1200">
                <a:solidFill>
                  <a:schemeClr val="tx1"/>
                </a:solidFill>
                <a:latin typeface="Trebuchet MS" panose="020B0603020202020204" pitchFamily="34" charset="0"/>
              </a:defRPr>
            </a:lvl4pPr>
            <a:lvl5pPr marL="1376363" indent="-231775">
              <a:lnSpc>
                <a:spcPct val="90000"/>
              </a:lnSpc>
              <a:spcBef>
                <a:spcPct val="20000"/>
              </a:spcBef>
              <a:buBlip>
                <a:blip r:embed="rId5"/>
              </a:buBlip>
              <a:defRPr sz="1200">
                <a:solidFill>
                  <a:schemeClr val="tx1"/>
                </a:solidFill>
                <a:latin typeface="Trebuchet MS" panose="020B0603020202020204" pitchFamily="34" charset="0"/>
              </a:defRPr>
            </a:lvl5pPr>
            <a:lvl6pPr marL="18335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6pPr>
            <a:lvl7pPr marL="22907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7pPr>
            <a:lvl8pPr marL="27479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8pPr>
            <a:lvl9pPr marL="32051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9pPr>
          </a:lstStyle>
          <a:p>
            <a:pPr lvl="1">
              <a:buClr>
                <a:srgbClr val="0070C0"/>
              </a:buClr>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Statistically significant differences which also seem meaningful will be highlighted in red.</a:t>
            </a:r>
          </a:p>
          <a:p>
            <a:pPr lvl="1">
              <a:buClr>
                <a:srgbClr val="0070C0"/>
              </a:buClr>
              <a:buFont typeface="Arial" panose="020B0604020202020204" pitchFamily="34" charset="0"/>
              <a:buChar char="•"/>
            </a:pPr>
            <a:endParaRPr lang="en-US" altLang="en-US" sz="1400" b="1" u="sng" dirty="0">
              <a:highlight>
                <a:srgbClr val="FFDEAD"/>
              </a:highlight>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5DC85B9C-9285-40FE-AF9C-D121FDF5187C}"/>
              </a:ext>
            </a:extLst>
          </p:cNvPr>
          <p:cNvSpPr>
            <a:spLocks noGrp="1"/>
          </p:cNvSpPr>
          <p:nvPr>
            <p:ph type="title"/>
          </p:nvPr>
        </p:nvSpPr>
        <p:spPr/>
        <p:txBody>
          <a:bodyPr/>
          <a:lstStyle/>
          <a:p>
            <a:r>
              <a:rPr lang="en-US" dirty="0"/>
              <a:t>Comparing 2024 and Previous Results for Emerson YRBS</a:t>
            </a:r>
          </a:p>
        </p:txBody>
      </p:sp>
      <p:sp>
        <p:nvSpPr>
          <p:cNvPr id="5" name="Slide Number Placeholder 4">
            <a:extLst>
              <a:ext uri="{FF2B5EF4-FFF2-40B4-BE49-F238E27FC236}">
                <a16:creationId xmlns:a16="http://schemas.microsoft.com/office/drawing/2014/main" id="{B13FA1E7-7DE9-498B-B8CE-31961A0F4339}"/>
              </a:ext>
            </a:extLst>
          </p:cNvPr>
          <p:cNvSpPr>
            <a:spLocks noGrp="1"/>
          </p:cNvSpPr>
          <p:nvPr>
            <p:ph type="sldNum" sz="quarter" idx="12"/>
          </p:nvPr>
        </p:nvSpPr>
        <p:spPr/>
        <p:txBody>
          <a:bodyPr/>
          <a:lstStyle/>
          <a:p>
            <a:r>
              <a:rPr lang="en-US"/>
              <a:t>Market Street Research | Page </a:t>
            </a:r>
            <a:fld id="{300ED257-06B6-4717-AB39-CFF5462A5EBE}" type="slidenum">
              <a:rPr lang="en-US" smtClean="0"/>
              <a:pPr/>
              <a:t>5</a:t>
            </a:fld>
            <a:endParaRPr lang="en-US" dirty="0"/>
          </a:p>
        </p:txBody>
      </p:sp>
      <p:sp>
        <p:nvSpPr>
          <p:cNvPr id="6" name="Freeform 9">
            <a:extLst>
              <a:ext uri="{FF2B5EF4-FFF2-40B4-BE49-F238E27FC236}">
                <a16:creationId xmlns:a16="http://schemas.microsoft.com/office/drawing/2014/main" id="{6317FC7E-4C95-4347-A016-7B2F2BF2AADD}"/>
              </a:ext>
            </a:extLst>
          </p:cNvPr>
          <p:cNvSpPr/>
          <p:nvPr/>
        </p:nvSpPr>
        <p:spPr>
          <a:xfrm>
            <a:off x="214268" y="4925130"/>
            <a:ext cx="7264562" cy="365760"/>
          </a:xfrm>
          <a:custGeom>
            <a:avLst/>
            <a:gdLst>
              <a:gd name="connsiteX0" fmla="*/ 0 w 8991600"/>
              <a:gd name="connsiteY0" fmla="*/ 54601 h 327600"/>
              <a:gd name="connsiteX1" fmla="*/ 54601 w 8991600"/>
              <a:gd name="connsiteY1" fmla="*/ 0 h 327600"/>
              <a:gd name="connsiteX2" fmla="*/ 8936999 w 8991600"/>
              <a:gd name="connsiteY2" fmla="*/ 0 h 327600"/>
              <a:gd name="connsiteX3" fmla="*/ 8991600 w 8991600"/>
              <a:gd name="connsiteY3" fmla="*/ 54601 h 327600"/>
              <a:gd name="connsiteX4" fmla="*/ 8991600 w 8991600"/>
              <a:gd name="connsiteY4" fmla="*/ 272999 h 327600"/>
              <a:gd name="connsiteX5" fmla="*/ 8936999 w 8991600"/>
              <a:gd name="connsiteY5" fmla="*/ 327600 h 327600"/>
              <a:gd name="connsiteX6" fmla="*/ 54601 w 8991600"/>
              <a:gd name="connsiteY6" fmla="*/ 327600 h 327600"/>
              <a:gd name="connsiteX7" fmla="*/ 0 w 8991600"/>
              <a:gd name="connsiteY7" fmla="*/ 272999 h 327600"/>
              <a:gd name="connsiteX8" fmla="*/ 0 w 8991600"/>
              <a:gd name="connsiteY8" fmla="*/ 54601 h 32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327600">
                <a:moveTo>
                  <a:pt x="0" y="54601"/>
                </a:moveTo>
                <a:cubicBezTo>
                  <a:pt x="0" y="24446"/>
                  <a:pt x="24446" y="0"/>
                  <a:pt x="54601" y="0"/>
                </a:cubicBezTo>
                <a:lnTo>
                  <a:pt x="8936999" y="0"/>
                </a:lnTo>
                <a:cubicBezTo>
                  <a:pt x="8967154" y="0"/>
                  <a:pt x="8991600" y="24446"/>
                  <a:pt x="8991600" y="54601"/>
                </a:cubicBezTo>
                <a:lnTo>
                  <a:pt x="8991600" y="272999"/>
                </a:lnTo>
                <a:cubicBezTo>
                  <a:pt x="8991600" y="303154"/>
                  <a:pt x="8967154" y="327600"/>
                  <a:pt x="8936999" y="327600"/>
                </a:cubicBezTo>
                <a:lnTo>
                  <a:pt x="54601" y="327600"/>
                </a:lnTo>
                <a:cubicBezTo>
                  <a:pt x="24446" y="327600"/>
                  <a:pt x="0" y="303154"/>
                  <a:pt x="0" y="272999"/>
                </a:cubicBezTo>
                <a:lnTo>
                  <a:pt x="0" y="54601"/>
                </a:lnTo>
                <a:close/>
              </a:path>
            </a:pathLst>
          </a:custGeom>
          <a:solidFill>
            <a:srgbClr val="8497B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332" tIns="457200" rIns="69332" bIns="457200" numCol="1" spcCol="1270" anchor="ctr" anchorCtr="0">
            <a:noAutofit/>
          </a:bodyPr>
          <a:lstStyle/>
          <a:p>
            <a:pPr defTabSz="622300">
              <a:lnSpc>
                <a:spcPct val="85000"/>
              </a:lnSpc>
              <a:spcAft>
                <a:spcPct val="35000"/>
              </a:spcAft>
            </a:pPr>
            <a:r>
              <a:rPr lang="en-US" sz="1600" b="1" dirty="0">
                <a:solidFill>
                  <a:schemeClr val="bg1"/>
                </a:solidFill>
                <a:latin typeface="Calibri" panose="020F0502020204030204" pitchFamily="34" charset="0"/>
                <a:cs typeface="Calibri" panose="020F0502020204030204" pitchFamily="34" charset="0"/>
              </a:rPr>
              <a:t>How to Gauge Whether a Difference is Meaningful in the Emerson YRBS</a:t>
            </a:r>
          </a:p>
        </p:txBody>
      </p:sp>
      <p:sp>
        <p:nvSpPr>
          <p:cNvPr id="7" name="Rectangle 6">
            <a:extLst>
              <a:ext uri="{FF2B5EF4-FFF2-40B4-BE49-F238E27FC236}">
                <a16:creationId xmlns:a16="http://schemas.microsoft.com/office/drawing/2014/main" id="{744F33F8-2E39-4B3A-8A8D-E30D99224C02}"/>
              </a:ext>
            </a:extLst>
          </p:cNvPr>
          <p:cNvSpPr>
            <a:spLocks noChangeArrowheads="1"/>
          </p:cNvSpPr>
          <p:nvPr/>
        </p:nvSpPr>
        <p:spPr bwMode="auto">
          <a:xfrm>
            <a:off x="112453" y="2782267"/>
            <a:ext cx="729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ct val="20000"/>
              </a:spcBef>
              <a:defRPr sz="1400" b="1">
                <a:solidFill>
                  <a:srgbClr val="A60000"/>
                </a:solidFill>
                <a:latin typeface="Trebuchet MS" panose="020B0603020202020204" pitchFamily="34" charset="0"/>
              </a:defRPr>
            </a:lvl1pPr>
            <a:lvl2pPr marL="346075" indent="-231775">
              <a:lnSpc>
                <a:spcPct val="90000"/>
              </a:lnSpc>
              <a:spcBef>
                <a:spcPct val="20000"/>
              </a:spcBef>
              <a:buSzPct val="150000"/>
              <a:buBlip>
                <a:blip r:embed="rId2"/>
              </a:buBlip>
              <a:defRPr sz="1200">
                <a:solidFill>
                  <a:schemeClr val="tx1"/>
                </a:solidFill>
                <a:latin typeface="Trebuchet MS" panose="020B0603020202020204" pitchFamily="34" charset="0"/>
              </a:defRPr>
            </a:lvl2pPr>
            <a:lvl3pPr marL="682625" indent="-222250">
              <a:lnSpc>
                <a:spcPct val="90000"/>
              </a:lnSpc>
              <a:spcBef>
                <a:spcPct val="20000"/>
              </a:spcBef>
              <a:buBlip>
                <a:blip r:embed="rId3"/>
              </a:buBlip>
              <a:defRPr sz="1200">
                <a:solidFill>
                  <a:schemeClr val="tx1"/>
                </a:solidFill>
                <a:latin typeface="Trebuchet MS" panose="020B0603020202020204" pitchFamily="34" charset="0"/>
              </a:defRPr>
            </a:lvl3pPr>
            <a:lvl4pPr marL="1030288" indent="-233363">
              <a:lnSpc>
                <a:spcPct val="90000"/>
              </a:lnSpc>
              <a:spcBef>
                <a:spcPct val="20000"/>
              </a:spcBef>
              <a:buBlip>
                <a:blip r:embed="rId4"/>
              </a:buBlip>
              <a:defRPr sz="1200">
                <a:solidFill>
                  <a:schemeClr val="tx1"/>
                </a:solidFill>
                <a:latin typeface="Trebuchet MS" panose="020B0603020202020204" pitchFamily="34" charset="0"/>
              </a:defRPr>
            </a:lvl4pPr>
            <a:lvl5pPr marL="1376363" indent="-231775">
              <a:lnSpc>
                <a:spcPct val="90000"/>
              </a:lnSpc>
              <a:spcBef>
                <a:spcPct val="20000"/>
              </a:spcBef>
              <a:buBlip>
                <a:blip r:embed="rId5"/>
              </a:buBlip>
              <a:defRPr sz="1200">
                <a:solidFill>
                  <a:schemeClr val="tx1"/>
                </a:solidFill>
                <a:latin typeface="Trebuchet MS" panose="020B0603020202020204" pitchFamily="34" charset="0"/>
              </a:defRPr>
            </a:lvl5pPr>
            <a:lvl6pPr marL="18335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6pPr>
            <a:lvl7pPr marL="22907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7pPr>
            <a:lvl8pPr marL="27479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8pPr>
            <a:lvl9pPr marL="32051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9pPr>
          </a:lstStyle>
          <a:p>
            <a:pPr lvl="1">
              <a:spcBef>
                <a:spcPts val="1200"/>
              </a:spcBef>
              <a:buSzPct val="100000"/>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A </a:t>
            </a:r>
            <a:r>
              <a:rPr lang="en-US" altLang="en-US" sz="1400" b="1" dirty="0">
                <a:latin typeface="Calibri" panose="020F0502020204030204" pitchFamily="34" charset="0"/>
                <a:cs typeface="Calibri" panose="020F0502020204030204" pitchFamily="34" charset="0"/>
              </a:rPr>
              <a:t>census</a:t>
            </a:r>
            <a:r>
              <a:rPr lang="en-US" altLang="en-US" sz="1400" dirty="0">
                <a:latin typeface="Calibri" panose="020F0502020204030204" pitchFamily="34" charset="0"/>
                <a:cs typeface="Calibri" panose="020F0502020204030204" pitchFamily="34" charset="0"/>
              </a:rPr>
              <a:t> is a survey that includes everyone in the population being surveyed (e.g., all 6</a:t>
            </a:r>
            <a:r>
              <a:rPr lang="en-US" altLang="en-US" sz="1400" baseline="30000" dirty="0">
                <a:latin typeface="Calibri" panose="020F0502020204030204" pitchFamily="34" charset="0"/>
                <a:cs typeface="Calibri" panose="020F0502020204030204" pitchFamily="34" charset="0"/>
              </a:rPr>
              <a:t>th</a:t>
            </a:r>
            <a:r>
              <a:rPr lang="en-US" altLang="en-US" sz="1400" dirty="0">
                <a:latin typeface="Calibri" panose="020F0502020204030204" pitchFamily="34" charset="0"/>
                <a:cs typeface="Calibri" panose="020F0502020204030204" pitchFamily="34" charset="0"/>
              </a:rPr>
              <a:t> or 12</a:t>
            </a:r>
            <a:r>
              <a:rPr lang="en-US" altLang="en-US" sz="1400" baseline="30000" dirty="0">
                <a:latin typeface="Calibri" panose="020F0502020204030204" pitchFamily="34" charset="0"/>
                <a:cs typeface="Calibri" panose="020F0502020204030204" pitchFamily="34" charset="0"/>
              </a:rPr>
              <a:t>th</a:t>
            </a:r>
            <a:r>
              <a:rPr lang="en-US" altLang="en-US" sz="1400" dirty="0">
                <a:latin typeface="Calibri" panose="020F0502020204030204" pitchFamily="34" charset="0"/>
                <a:cs typeface="Calibri" panose="020F0502020204030204" pitchFamily="34" charset="0"/>
              </a:rPr>
              <a:t> grade youth). A </a:t>
            </a:r>
            <a:r>
              <a:rPr lang="en-US" altLang="en-US" sz="1400" b="1" dirty="0">
                <a:latin typeface="Calibri" panose="020F0502020204030204" pitchFamily="34" charset="0"/>
                <a:cs typeface="Calibri" panose="020F0502020204030204" pitchFamily="34" charset="0"/>
              </a:rPr>
              <a:t>sample</a:t>
            </a:r>
            <a:r>
              <a:rPr lang="en-US" altLang="en-US" sz="1400" dirty="0">
                <a:latin typeface="Calibri" panose="020F0502020204030204" pitchFamily="34" charset="0"/>
                <a:cs typeface="Calibri" panose="020F0502020204030204" pitchFamily="34" charset="0"/>
              </a:rPr>
              <a:t> surveys some members of the population, but not everyone.  </a:t>
            </a:r>
          </a:p>
          <a:p>
            <a:pPr lvl="1">
              <a:spcBef>
                <a:spcPts val="1200"/>
              </a:spcBef>
              <a:buSzPct val="100000"/>
              <a:buFont typeface="Arial" panose="020B0604020202020204" pitchFamily="34" charset="0"/>
              <a:buChar char="•"/>
            </a:pPr>
            <a:r>
              <a:rPr lang="en-US" altLang="en-US" sz="1400" dirty="0">
                <a:latin typeface="Calibri"/>
                <a:cs typeface="Calibri"/>
              </a:rPr>
              <a:t>Emerson YRBS is designed to be as close to a census of 6</a:t>
            </a:r>
            <a:r>
              <a:rPr lang="en-US" altLang="en-US" sz="1400" baseline="30000" dirty="0">
                <a:latin typeface="Calibri"/>
                <a:cs typeface="Calibri"/>
              </a:rPr>
              <a:t>th</a:t>
            </a:r>
            <a:r>
              <a:rPr lang="en-US" altLang="en-US" sz="1400" dirty="0">
                <a:latin typeface="Calibri"/>
                <a:cs typeface="Calibri"/>
              </a:rPr>
              <a:t> grade, 8</a:t>
            </a:r>
            <a:r>
              <a:rPr lang="en-US" altLang="en-US" sz="1400" baseline="30000" dirty="0">
                <a:latin typeface="Calibri"/>
                <a:cs typeface="Calibri"/>
              </a:rPr>
              <a:t>th</a:t>
            </a:r>
            <a:r>
              <a:rPr lang="en-US" altLang="en-US" sz="1400" dirty="0">
                <a:latin typeface="Calibri"/>
                <a:cs typeface="Calibri"/>
              </a:rPr>
              <a:t> grade, and high school youth as possible. There are, however, some youth who did not participate in the survey, so technically, the YRBS is a sample.</a:t>
            </a:r>
          </a:p>
          <a:p>
            <a:pPr lvl="1">
              <a:spcBef>
                <a:spcPts val="1200"/>
              </a:spcBef>
              <a:buSzPct val="100000"/>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Because the Emerson YRBS sample is so large, however, nearly all differences (including small differences) will register in statistical software as statistically “significant.” This does not necessarily mean all changes are meaningful. </a:t>
            </a:r>
          </a:p>
        </p:txBody>
      </p:sp>
      <p:sp>
        <p:nvSpPr>
          <p:cNvPr id="8" name="Freeform 9">
            <a:extLst>
              <a:ext uri="{FF2B5EF4-FFF2-40B4-BE49-F238E27FC236}">
                <a16:creationId xmlns:a16="http://schemas.microsoft.com/office/drawing/2014/main" id="{9BFF6B6F-F4E1-4654-83DA-B52317116EB1}"/>
              </a:ext>
            </a:extLst>
          </p:cNvPr>
          <p:cNvSpPr/>
          <p:nvPr/>
        </p:nvSpPr>
        <p:spPr>
          <a:xfrm>
            <a:off x="214268" y="2344350"/>
            <a:ext cx="7264562" cy="365760"/>
          </a:xfrm>
          <a:custGeom>
            <a:avLst/>
            <a:gdLst>
              <a:gd name="connsiteX0" fmla="*/ 0 w 8991600"/>
              <a:gd name="connsiteY0" fmla="*/ 54601 h 327600"/>
              <a:gd name="connsiteX1" fmla="*/ 54601 w 8991600"/>
              <a:gd name="connsiteY1" fmla="*/ 0 h 327600"/>
              <a:gd name="connsiteX2" fmla="*/ 8936999 w 8991600"/>
              <a:gd name="connsiteY2" fmla="*/ 0 h 327600"/>
              <a:gd name="connsiteX3" fmla="*/ 8991600 w 8991600"/>
              <a:gd name="connsiteY3" fmla="*/ 54601 h 327600"/>
              <a:gd name="connsiteX4" fmla="*/ 8991600 w 8991600"/>
              <a:gd name="connsiteY4" fmla="*/ 272999 h 327600"/>
              <a:gd name="connsiteX5" fmla="*/ 8936999 w 8991600"/>
              <a:gd name="connsiteY5" fmla="*/ 327600 h 327600"/>
              <a:gd name="connsiteX6" fmla="*/ 54601 w 8991600"/>
              <a:gd name="connsiteY6" fmla="*/ 327600 h 327600"/>
              <a:gd name="connsiteX7" fmla="*/ 0 w 8991600"/>
              <a:gd name="connsiteY7" fmla="*/ 272999 h 327600"/>
              <a:gd name="connsiteX8" fmla="*/ 0 w 8991600"/>
              <a:gd name="connsiteY8" fmla="*/ 54601 h 32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327600">
                <a:moveTo>
                  <a:pt x="0" y="54601"/>
                </a:moveTo>
                <a:cubicBezTo>
                  <a:pt x="0" y="24446"/>
                  <a:pt x="24446" y="0"/>
                  <a:pt x="54601" y="0"/>
                </a:cubicBezTo>
                <a:lnTo>
                  <a:pt x="8936999" y="0"/>
                </a:lnTo>
                <a:cubicBezTo>
                  <a:pt x="8967154" y="0"/>
                  <a:pt x="8991600" y="24446"/>
                  <a:pt x="8991600" y="54601"/>
                </a:cubicBezTo>
                <a:lnTo>
                  <a:pt x="8991600" y="272999"/>
                </a:lnTo>
                <a:cubicBezTo>
                  <a:pt x="8991600" y="303154"/>
                  <a:pt x="8967154" y="327600"/>
                  <a:pt x="8936999" y="327600"/>
                </a:cubicBezTo>
                <a:lnTo>
                  <a:pt x="54601" y="327600"/>
                </a:lnTo>
                <a:cubicBezTo>
                  <a:pt x="24446" y="327600"/>
                  <a:pt x="0" y="303154"/>
                  <a:pt x="0" y="272999"/>
                </a:cubicBezTo>
                <a:lnTo>
                  <a:pt x="0" y="54601"/>
                </a:lnTo>
                <a:close/>
              </a:path>
            </a:pathLst>
          </a:custGeom>
          <a:solidFill>
            <a:srgbClr val="018CA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332" tIns="457200" rIns="69332" bIns="457200" numCol="1" spcCol="1270" anchor="ctr" anchorCtr="0">
            <a:noAutofit/>
          </a:bodyPr>
          <a:lstStyle/>
          <a:p>
            <a:pPr defTabSz="622300">
              <a:lnSpc>
                <a:spcPct val="85000"/>
              </a:lnSpc>
              <a:spcAft>
                <a:spcPct val="35000"/>
              </a:spcAft>
            </a:pPr>
            <a:r>
              <a:rPr lang="en-US" sz="1600" b="1" dirty="0">
                <a:solidFill>
                  <a:schemeClr val="bg1"/>
                </a:solidFill>
                <a:latin typeface="Calibri" panose="020F0502020204030204" pitchFamily="34" charset="0"/>
                <a:cs typeface="Calibri" panose="020F0502020204030204" pitchFamily="34" charset="0"/>
              </a:rPr>
              <a:t>Census vs. Sample: What is the YRBS?</a:t>
            </a:r>
          </a:p>
        </p:txBody>
      </p:sp>
      <p:sp>
        <p:nvSpPr>
          <p:cNvPr id="12" name="Freeform 9">
            <a:extLst>
              <a:ext uri="{FF2B5EF4-FFF2-40B4-BE49-F238E27FC236}">
                <a16:creationId xmlns:a16="http://schemas.microsoft.com/office/drawing/2014/main" id="{10690DFA-8A5A-45A2-A8A1-3CA385D8383B}"/>
              </a:ext>
            </a:extLst>
          </p:cNvPr>
          <p:cNvSpPr/>
          <p:nvPr/>
        </p:nvSpPr>
        <p:spPr>
          <a:xfrm>
            <a:off x="214268" y="1053999"/>
            <a:ext cx="7264562" cy="365760"/>
          </a:xfrm>
          <a:custGeom>
            <a:avLst/>
            <a:gdLst>
              <a:gd name="connsiteX0" fmla="*/ 0 w 8991600"/>
              <a:gd name="connsiteY0" fmla="*/ 54601 h 327600"/>
              <a:gd name="connsiteX1" fmla="*/ 54601 w 8991600"/>
              <a:gd name="connsiteY1" fmla="*/ 0 h 327600"/>
              <a:gd name="connsiteX2" fmla="*/ 8936999 w 8991600"/>
              <a:gd name="connsiteY2" fmla="*/ 0 h 327600"/>
              <a:gd name="connsiteX3" fmla="*/ 8991600 w 8991600"/>
              <a:gd name="connsiteY3" fmla="*/ 54601 h 327600"/>
              <a:gd name="connsiteX4" fmla="*/ 8991600 w 8991600"/>
              <a:gd name="connsiteY4" fmla="*/ 272999 h 327600"/>
              <a:gd name="connsiteX5" fmla="*/ 8936999 w 8991600"/>
              <a:gd name="connsiteY5" fmla="*/ 327600 h 327600"/>
              <a:gd name="connsiteX6" fmla="*/ 54601 w 8991600"/>
              <a:gd name="connsiteY6" fmla="*/ 327600 h 327600"/>
              <a:gd name="connsiteX7" fmla="*/ 0 w 8991600"/>
              <a:gd name="connsiteY7" fmla="*/ 272999 h 327600"/>
              <a:gd name="connsiteX8" fmla="*/ 0 w 8991600"/>
              <a:gd name="connsiteY8" fmla="*/ 54601 h 32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327600">
                <a:moveTo>
                  <a:pt x="0" y="54601"/>
                </a:moveTo>
                <a:cubicBezTo>
                  <a:pt x="0" y="24446"/>
                  <a:pt x="24446" y="0"/>
                  <a:pt x="54601" y="0"/>
                </a:cubicBezTo>
                <a:lnTo>
                  <a:pt x="8936999" y="0"/>
                </a:lnTo>
                <a:cubicBezTo>
                  <a:pt x="8967154" y="0"/>
                  <a:pt x="8991600" y="24446"/>
                  <a:pt x="8991600" y="54601"/>
                </a:cubicBezTo>
                <a:lnTo>
                  <a:pt x="8991600" y="272999"/>
                </a:lnTo>
                <a:cubicBezTo>
                  <a:pt x="8991600" y="303154"/>
                  <a:pt x="8967154" y="327600"/>
                  <a:pt x="8936999" y="327600"/>
                </a:cubicBezTo>
                <a:lnTo>
                  <a:pt x="54601" y="327600"/>
                </a:lnTo>
                <a:cubicBezTo>
                  <a:pt x="24446" y="327600"/>
                  <a:pt x="0" y="303154"/>
                  <a:pt x="0" y="272999"/>
                </a:cubicBezTo>
                <a:lnTo>
                  <a:pt x="0" y="54601"/>
                </a:lnTo>
                <a:close/>
              </a:path>
            </a:pathLst>
          </a:custGeom>
          <a:solidFill>
            <a:srgbClr val="2452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332" tIns="457200" rIns="69332" bIns="457200" numCol="1" spcCol="1270" anchor="ctr" anchorCtr="0">
            <a:noAutofit/>
          </a:bodyPr>
          <a:lstStyle/>
          <a:p>
            <a:pPr defTabSz="622300">
              <a:lnSpc>
                <a:spcPct val="85000"/>
              </a:lnSpc>
              <a:spcAft>
                <a:spcPct val="35000"/>
              </a:spcAft>
            </a:pPr>
            <a:r>
              <a:rPr lang="en-US" sz="1600" b="1" dirty="0">
                <a:solidFill>
                  <a:schemeClr val="bg1"/>
                </a:solidFill>
                <a:latin typeface="Calibri" panose="020F0502020204030204" pitchFamily="34" charset="0"/>
                <a:cs typeface="Calibri" panose="020F0502020204030204" pitchFamily="34" charset="0"/>
              </a:rPr>
              <a:t>Historical Comparisons</a:t>
            </a:r>
          </a:p>
        </p:txBody>
      </p:sp>
      <p:sp>
        <p:nvSpPr>
          <p:cNvPr id="13" name="Rectangle 12">
            <a:extLst>
              <a:ext uri="{FF2B5EF4-FFF2-40B4-BE49-F238E27FC236}">
                <a16:creationId xmlns:a16="http://schemas.microsoft.com/office/drawing/2014/main" id="{2AAEE629-444F-4CC7-B5D1-735CB99C8AF4}"/>
              </a:ext>
            </a:extLst>
          </p:cNvPr>
          <p:cNvSpPr>
            <a:spLocks noChangeArrowheads="1"/>
          </p:cNvSpPr>
          <p:nvPr/>
        </p:nvSpPr>
        <p:spPr bwMode="auto">
          <a:xfrm>
            <a:off x="112453" y="1502260"/>
            <a:ext cx="7366377" cy="73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defRPr sz="1400" b="1">
                <a:solidFill>
                  <a:srgbClr val="A60000"/>
                </a:solidFill>
                <a:latin typeface="Trebuchet MS" panose="020B0603020202020204" pitchFamily="34" charset="0"/>
              </a:defRPr>
            </a:lvl1pPr>
            <a:lvl2pPr marL="346075" indent="-231775">
              <a:lnSpc>
                <a:spcPct val="90000"/>
              </a:lnSpc>
              <a:spcBef>
                <a:spcPct val="20000"/>
              </a:spcBef>
              <a:buSzPct val="150000"/>
              <a:buBlip>
                <a:blip r:embed="rId2"/>
              </a:buBlip>
              <a:defRPr sz="1200">
                <a:solidFill>
                  <a:schemeClr val="tx1"/>
                </a:solidFill>
                <a:latin typeface="Trebuchet MS" panose="020B0603020202020204" pitchFamily="34" charset="0"/>
              </a:defRPr>
            </a:lvl2pPr>
            <a:lvl3pPr marL="682625" indent="-222250">
              <a:lnSpc>
                <a:spcPct val="90000"/>
              </a:lnSpc>
              <a:spcBef>
                <a:spcPct val="20000"/>
              </a:spcBef>
              <a:buBlip>
                <a:blip r:embed="rId3"/>
              </a:buBlip>
              <a:defRPr sz="1200">
                <a:solidFill>
                  <a:schemeClr val="tx1"/>
                </a:solidFill>
                <a:latin typeface="Trebuchet MS" panose="020B0603020202020204" pitchFamily="34" charset="0"/>
              </a:defRPr>
            </a:lvl3pPr>
            <a:lvl4pPr marL="1030288" indent="-233363">
              <a:lnSpc>
                <a:spcPct val="90000"/>
              </a:lnSpc>
              <a:spcBef>
                <a:spcPct val="20000"/>
              </a:spcBef>
              <a:buBlip>
                <a:blip r:embed="rId4"/>
              </a:buBlip>
              <a:defRPr sz="1200">
                <a:solidFill>
                  <a:schemeClr val="tx1"/>
                </a:solidFill>
                <a:latin typeface="Trebuchet MS" panose="020B0603020202020204" pitchFamily="34" charset="0"/>
              </a:defRPr>
            </a:lvl4pPr>
            <a:lvl5pPr marL="1376363" indent="-231775">
              <a:lnSpc>
                <a:spcPct val="90000"/>
              </a:lnSpc>
              <a:spcBef>
                <a:spcPct val="20000"/>
              </a:spcBef>
              <a:buBlip>
                <a:blip r:embed="rId5"/>
              </a:buBlip>
              <a:defRPr sz="1200">
                <a:solidFill>
                  <a:schemeClr val="tx1"/>
                </a:solidFill>
                <a:latin typeface="Trebuchet MS" panose="020B0603020202020204" pitchFamily="34" charset="0"/>
              </a:defRPr>
            </a:lvl5pPr>
            <a:lvl6pPr marL="18335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6pPr>
            <a:lvl7pPr marL="22907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7pPr>
            <a:lvl8pPr marL="27479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8pPr>
            <a:lvl9pPr marL="32051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9pPr>
          </a:lstStyle>
          <a:p>
            <a:pPr lvl="1">
              <a:buSzPct val="100000"/>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In this report, we compare 2020, 2022 and 2024 results for 6</a:t>
            </a:r>
            <a:r>
              <a:rPr lang="en-US" altLang="en-US" sz="1400" baseline="30000" dirty="0">
                <a:latin typeface="Calibri" panose="020F0502020204030204" pitchFamily="34" charset="0"/>
                <a:cs typeface="Calibri" panose="020F0502020204030204" pitchFamily="34" charset="0"/>
              </a:rPr>
              <a:t>th</a:t>
            </a:r>
            <a:r>
              <a:rPr lang="en-US" altLang="en-US" sz="1400" dirty="0">
                <a:latin typeface="Calibri" panose="020F0502020204030204" pitchFamily="34" charset="0"/>
                <a:cs typeface="Calibri" panose="020F0502020204030204" pitchFamily="34" charset="0"/>
              </a:rPr>
              <a:t> graders, 8</a:t>
            </a:r>
            <a:r>
              <a:rPr lang="en-US" altLang="en-US" sz="1400" baseline="30000" dirty="0">
                <a:latin typeface="Calibri" panose="020F0502020204030204" pitchFamily="34" charset="0"/>
                <a:cs typeface="Calibri" panose="020F0502020204030204" pitchFamily="34" charset="0"/>
              </a:rPr>
              <a:t>th</a:t>
            </a:r>
            <a:r>
              <a:rPr lang="en-US" altLang="en-US" sz="1400" dirty="0">
                <a:latin typeface="Calibri" panose="020F0502020204030204" pitchFamily="34" charset="0"/>
                <a:cs typeface="Calibri" panose="020F0502020204030204" pitchFamily="34" charset="0"/>
              </a:rPr>
              <a:t> graders, and high school students. We also include an aggregate for all districts combined for 2024, and Concord-Carlisle’s students are represented in the aggregate. </a:t>
            </a:r>
            <a:endParaRPr lang="en-US" altLang="en-US" sz="1400" dirty="0">
              <a:highlight>
                <a:srgbClr val="FFFF00"/>
              </a:highlight>
              <a:latin typeface="Calibri" panose="020F0502020204030204" pitchFamily="34" charset="0"/>
              <a:cs typeface="Calibri" panose="020F0502020204030204" pitchFamily="34" charset="0"/>
            </a:endParaRPr>
          </a:p>
        </p:txBody>
      </p:sp>
      <p:sp>
        <p:nvSpPr>
          <p:cNvPr id="15" name="Freeform 9">
            <a:extLst>
              <a:ext uri="{FF2B5EF4-FFF2-40B4-BE49-F238E27FC236}">
                <a16:creationId xmlns:a16="http://schemas.microsoft.com/office/drawing/2014/main" id="{7574D783-E4CA-4DDB-AFA3-ECC7FDBA9A75}"/>
              </a:ext>
            </a:extLst>
          </p:cNvPr>
          <p:cNvSpPr/>
          <p:nvPr/>
        </p:nvSpPr>
        <p:spPr>
          <a:xfrm>
            <a:off x="7895228" y="1053999"/>
            <a:ext cx="3914970" cy="365760"/>
          </a:xfrm>
          <a:custGeom>
            <a:avLst/>
            <a:gdLst>
              <a:gd name="connsiteX0" fmla="*/ 0 w 8991600"/>
              <a:gd name="connsiteY0" fmla="*/ 54601 h 327600"/>
              <a:gd name="connsiteX1" fmla="*/ 54601 w 8991600"/>
              <a:gd name="connsiteY1" fmla="*/ 0 h 327600"/>
              <a:gd name="connsiteX2" fmla="*/ 8936999 w 8991600"/>
              <a:gd name="connsiteY2" fmla="*/ 0 h 327600"/>
              <a:gd name="connsiteX3" fmla="*/ 8991600 w 8991600"/>
              <a:gd name="connsiteY3" fmla="*/ 54601 h 327600"/>
              <a:gd name="connsiteX4" fmla="*/ 8991600 w 8991600"/>
              <a:gd name="connsiteY4" fmla="*/ 272999 h 327600"/>
              <a:gd name="connsiteX5" fmla="*/ 8936999 w 8991600"/>
              <a:gd name="connsiteY5" fmla="*/ 327600 h 327600"/>
              <a:gd name="connsiteX6" fmla="*/ 54601 w 8991600"/>
              <a:gd name="connsiteY6" fmla="*/ 327600 h 327600"/>
              <a:gd name="connsiteX7" fmla="*/ 0 w 8991600"/>
              <a:gd name="connsiteY7" fmla="*/ 272999 h 327600"/>
              <a:gd name="connsiteX8" fmla="*/ 0 w 8991600"/>
              <a:gd name="connsiteY8" fmla="*/ 54601 h 32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327600">
                <a:moveTo>
                  <a:pt x="0" y="54601"/>
                </a:moveTo>
                <a:cubicBezTo>
                  <a:pt x="0" y="24446"/>
                  <a:pt x="24446" y="0"/>
                  <a:pt x="54601" y="0"/>
                </a:cubicBezTo>
                <a:lnTo>
                  <a:pt x="8936999" y="0"/>
                </a:lnTo>
                <a:cubicBezTo>
                  <a:pt x="8967154" y="0"/>
                  <a:pt x="8991600" y="24446"/>
                  <a:pt x="8991600" y="54601"/>
                </a:cubicBezTo>
                <a:lnTo>
                  <a:pt x="8991600" y="272999"/>
                </a:lnTo>
                <a:cubicBezTo>
                  <a:pt x="8991600" y="303154"/>
                  <a:pt x="8967154" y="327600"/>
                  <a:pt x="8936999" y="327600"/>
                </a:cubicBezTo>
                <a:lnTo>
                  <a:pt x="54601" y="327600"/>
                </a:lnTo>
                <a:cubicBezTo>
                  <a:pt x="24446" y="327600"/>
                  <a:pt x="0" y="303154"/>
                  <a:pt x="0" y="272999"/>
                </a:cubicBezTo>
                <a:lnTo>
                  <a:pt x="0" y="54601"/>
                </a:lnTo>
                <a:close/>
              </a:path>
            </a:pathLst>
          </a:custGeom>
          <a:solidFill>
            <a:srgbClr val="018CA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332" tIns="457200" rIns="69332" bIns="457200" numCol="1" spcCol="1270" anchor="ctr" anchorCtr="0">
            <a:noAutofit/>
          </a:bodyPr>
          <a:lstStyle/>
          <a:p>
            <a:pPr defTabSz="622300">
              <a:lnSpc>
                <a:spcPct val="85000"/>
              </a:lnSpc>
              <a:spcAft>
                <a:spcPct val="35000"/>
              </a:spcAft>
            </a:pPr>
            <a:r>
              <a:rPr lang="en-US" sz="1600" b="1" dirty="0">
                <a:solidFill>
                  <a:schemeClr val="bg1"/>
                </a:solidFill>
                <a:latin typeface="Calibri" panose="020F0502020204030204" pitchFamily="34" charset="0"/>
                <a:cs typeface="Calibri" panose="020F0502020204030204" pitchFamily="34" charset="0"/>
              </a:rPr>
              <a:t>Companion Document</a:t>
            </a:r>
          </a:p>
        </p:txBody>
      </p:sp>
      <p:sp>
        <p:nvSpPr>
          <p:cNvPr id="16" name="Rectangle 15">
            <a:extLst>
              <a:ext uri="{FF2B5EF4-FFF2-40B4-BE49-F238E27FC236}">
                <a16:creationId xmlns:a16="http://schemas.microsoft.com/office/drawing/2014/main" id="{3D7C2B6B-4F41-40B3-8958-49AD4AD7857B}"/>
              </a:ext>
            </a:extLst>
          </p:cNvPr>
          <p:cNvSpPr>
            <a:spLocks noChangeArrowheads="1"/>
          </p:cNvSpPr>
          <p:nvPr/>
        </p:nvSpPr>
        <p:spPr bwMode="auto">
          <a:xfrm>
            <a:off x="7895228" y="1567110"/>
            <a:ext cx="412055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defRPr sz="1400" b="1">
                <a:solidFill>
                  <a:srgbClr val="A60000"/>
                </a:solidFill>
                <a:latin typeface="Trebuchet MS" panose="020B0603020202020204" pitchFamily="34" charset="0"/>
              </a:defRPr>
            </a:lvl1pPr>
            <a:lvl2pPr marL="346075" indent="-231775">
              <a:lnSpc>
                <a:spcPct val="90000"/>
              </a:lnSpc>
              <a:spcBef>
                <a:spcPct val="20000"/>
              </a:spcBef>
              <a:buSzPct val="150000"/>
              <a:buBlip>
                <a:blip r:embed="rId2"/>
              </a:buBlip>
              <a:defRPr sz="1200">
                <a:solidFill>
                  <a:schemeClr val="tx1"/>
                </a:solidFill>
                <a:latin typeface="Trebuchet MS" panose="020B0603020202020204" pitchFamily="34" charset="0"/>
              </a:defRPr>
            </a:lvl2pPr>
            <a:lvl3pPr marL="682625" indent="-222250">
              <a:lnSpc>
                <a:spcPct val="90000"/>
              </a:lnSpc>
              <a:spcBef>
                <a:spcPct val="20000"/>
              </a:spcBef>
              <a:buBlip>
                <a:blip r:embed="rId3"/>
              </a:buBlip>
              <a:defRPr sz="1200">
                <a:solidFill>
                  <a:schemeClr val="tx1"/>
                </a:solidFill>
                <a:latin typeface="Trebuchet MS" panose="020B0603020202020204" pitchFamily="34" charset="0"/>
              </a:defRPr>
            </a:lvl3pPr>
            <a:lvl4pPr marL="1030288" indent="-233363">
              <a:lnSpc>
                <a:spcPct val="90000"/>
              </a:lnSpc>
              <a:spcBef>
                <a:spcPct val="20000"/>
              </a:spcBef>
              <a:buBlip>
                <a:blip r:embed="rId4"/>
              </a:buBlip>
              <a:defRPr sz="1200">
                <a:solidFill>
                  <a:schemeClr val="tx1"/>
                </a:solidFill>
                <a:latin typeface="Trebuchet MS" panose="020B0603020202020204" pitchFamily="34" charset="0"/>
              </a:defRPr>
            </a:lvl4pPr>
            <a:lvl5pPr marL="1376363" indent="-231775">
              <a:lnSpc>
                <a:spcPct val="90000"/>
              </a:lnSpc>
              <a:spcBef>
                <a:spcPct val="20000"/>
              </a:spcBef>
              <a:buBlip>
                <a:blip r:embed="rId5"/>
              </a:buBlip>
              <a:defRPr sz="1200">
                <a:solidFill>
                  <a:schemeClr val="tx1"/>
                </a:solidFill>
                <a:latin typeface="Trebuchet MS" panose="020B0603020202020204" pitchFamily="34" charset="0"/>
              </a:defRPr>
            </a:lvl5pPr>
            <a:lvl6pPr marL="18335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6pPr>
            <a:lvl7pPr marL="22907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7pPr>
            <a:lvl8pPr marL="27479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8pPr>
            <a:lvl9pPr marL="32051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9pPr>
          </a:lstStyle>
          <a:p>
            <a:pPr marL="114300" lvl="1" indent="0">
              <a:buClr>
                <a:srgbClr val="0070C0"/>
              </a:buClr>
              <a:buNone/>
            </a:pPr>
            <a:r>
              <a:rPr lang="en-US" altLang="en-US" sz="1400" dirty="0">
                <a:latin typeface="Calibri" panose="020F0502020204030204" pitchFamily="34" charset="0"/>
                <a:cs typeface="Calibri" panose="020F0502020204030204" pitchFamily="34" charset="0"/>
              </a:rPr>
              <a:t>Along with this report, your district has received </a:t>
            </a:r>
            <a:r>
              <a:rPr lang="en-US" altLang="en-US" sz="1400" b="1" dirty="0">
                <a:latin typeface="Calibri" panose="020F0502020204030204" pitchFamily="34" charset="0"/>
                <a:cs typeface="Calibri" panose="020F0502020204030204" pitchFamily="34" charset="0"/>
              </a:rPr>
              <a:t>data tables </a:t>
            </a:r>
            <a:r>
              <a:rPr lang="en-US" altLang="en-US" sz="1400" dirty="0">
                <a:latin typeface="Calibri" panose="020F0502020204030204" pitchFamily="34" charset="0"/>
                <a:cs typeface="Calibri" panose="020F0502020204030204" pitchFamily="34" charset="0"/>
              </a:rPr>
              <a:t>in Excel format that include:</a:t>
            </a:r>
          </a:p>
          <a:p>
            <a:pPr lvl="1">
              <a:spcBef>
                <a:spcPts val="1200"/>
              </a:spcBef>
              <a:buSzPct val="100000"/>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Comparable totals for 2020, 2021, 2022, 2024</a:t>
            </a:r>
          </a:p>
          <a:p>
            <a:pPr lvl="1">
              <a:spcBef>
                <a:spcPts val="1200"/>
              </a:spcBef>
              <a:buSzPct val="100000"/>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Breakdowns by grade for 2020, 2021, 2022, 2024</a:t>
            </a:r>
          </a:p>
          <a:p>
            <a:pPr lvl="1">
              <a:spcBef>
                <a:spcPts val="1200"/>
              </a:spcBef>
              <a:buSzPct val="100000"/>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Breakdowns for 2024 by selected student characteristics (gender, sexual orientation, race/ethnicity)</a:t>
            </a:r>
          </a:p>
          <a:p>
            <a:pPr marL="114300" lvl="1" indent="0">
              <a:buSzPct val="100000"/>
              <a:buNone/>
            </a:pPr>
            <a:endParaRPr lang="en-US" altLang="en-US" sz="1400" dirty="0">
              <a:latin typeface="Calibri" panose="020F0502020204030204" pitchFamily="34" charset="0"/>
              <a:cs typeface="Calibri" panose="020F0502020204030204" pitchFamily="34" charset="0"/>
            </a:endParaRPr>
          </a:p>
        </p:txBody>
      </p:sp>
      <p:sp>
        <p:nvSpPr>
          <p:cNvPr id="14" name="Freeform 9">
            <a:extLst>
              <a:ext uri="{FF2B5EF4-FFF2-40B4-BE49-F238E27FC236}">
                <a16:creationId xmlns:a16="http://schemas.microsoft.com/office/drawing/2014/main" id="{EA6A36E4-EB74-4B37-A16A-9CF0BC5BB8E8}"/>
              </a:ext>
            </a:extLst>
          </p:cNvPr>
          <p:cNvSpPr/>
          <p:nvPr/>
        </p:nvSpPr>
        <p:spPr>
          <a:xfrm>
            <a:off x="7895228" y="3740119"/>
            <a:ext cx="3914970" cy="365760"/>
          </a:xfrm>
          <a:custGeom>
            <a:avLst/>
            <a:gdLst>
              <a:gd name="connsiteX0" fmla="*/ 0 w 8991600"/>
              <a:gd name="connsiteY0" fmla="*/ 54601 h 327600"/>
              <a:gd name="connsiteX1" fmla="*/ 54601 w 8991600"/>
              <a:gd name="connsiteY1" fmla="*/ 0 h 327600"/>
              <a:gd name="connsiteX2" fmla="*/ 8936999 w 8991600"/>
              <a:gd name="connsiteY2" fmla="*/ 0 h 327600"/>
              <a:gd name="connsiteX3" fmla="*/ 8991600 w 8991600"/>
              <a:gd name="connsiteY3" fmla="*/ 54601 h 327600"/>
              <a:gd name="connsiteX4" fmla="*/ 8991600 w 8991600"/>
              <a:gd name="connsiteY4" fmla="*/ 272999 h 327600"/>
              <a:gd name="connsiteX5" fmla="*/ 8936999 w 8991600"/>
              <a:gd name="connsiteY5" fmla="*/ 327600 h 327600"/>
              <a:gd name="connsiteX6" fmla="*/ 54601 w 8991600"/>
              <a:gd name="connsiteY6" fmla="*/ 327600 h 327600"/>
              <a:gd name="connsiteX7" fmla="*/ 0 w 8991600"/>
              <a:gd name="connsiteY7" fmla="*/ 272999 h 327600"/>
              <a:gd name="connsiteX8" fmla="*/ 0 w 8991600"/>
              <a:gd name="connsiteY8" fmla="*/ 54601 h 32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327600">
                <a:moveTo>
                  <a:pt x="0" y="54601"/>
                </a:moveTo>
                <a:cubicBezTo>
                  <a:pt x="0" y="24446"/>
                  <a:pt x="24446" y="0"/>
                  <a:pt x="54601" y="0"/>
                </a:cubicBezTo>
                <a:lnTo>
                  <a:pt x="8936999" y="0"/>
                </a:lnTo>
                <a:cubicBezTo>
                  <a:pt x="8967154" y="0"/>
                  <a:pt x="8991600" y="24446"/>
                  <a:pt x="8991600" y="54601"/>
                </a:cubicBezTo>
                <a:lnTo>
                  <a:pt x="8991600" y="272999"/>
                </a:lnTo>
                <a:cubicBezTo>
                  <a:pt x="8991600" y="303154"/>
                  <a:pt x="8967154" y="327600"/>
                  <a:pt x="8936999" y="327600"/>
                </a:cubicBezTo>
                <a:lnTo>
                  <a:pt x="54601" y="327600"/>
                </a:lnTo>
                <a:cubicBezTo>
                  <a:pt x="24446" y="327600"/>
                  <a:pt x="0" y="303154"/>
                  <a:pt x="0" y="272999"/>
                </a:cubicBezTo>
                <a:lnTo>
                  <a:pt x="0" y="54601"/>
                </a:lnTo>
                <a:close/>
              </a:path>
            </a:pathLst>
          </a:custGeom>
          <a:solidFill>
            <a:srgbClr val="018CA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332" tIns="457200" rIns="69332" bIns="457200" numCol="1" spcCol="1270" anchor="ctr" anchorCtr="0">
            <a:noAutofit/>
          </a:bodyPr>
          <a:lstStyle/>
          <a:p>
            <a:pPr defTabSz="622300">
              <a:lnSpc>
                <a:spcPct val="85000"/>
              </a:lnSpc>
              <a:spcAft>
                <a:spcPct val="35000"/>
              </a:spcAft>
            </a:pPr>
            <a:r>
              <a:rPr lang="en-US" sz="1600" b="1" dirty="0">
                <a:solidFill>
                  <a:schemeClr val="bg1"/>
                </a:solidFill>
                <a:latin typeface="Calibri" panose="020F0502020204030204" pitchFamily="34" charset="0"/>
                <a:cs typeface="Calibri" panose="020F0502020204030204" pitchFamily="34" charset="0"/>
              </a:rPr>
              <a:t>Questions</a:t>
            </a:r>
          </a:p>
        </p:txBody>
      </p:sp>
      <p:sp>
        <p:nvSpPr>
          <p:cNvPr id="17" name="Rectangle 16">
            <a:extLst>
              <a:ext uri="{FF2B5EF4-FFF2-40B4-BE49-F238E27FC236}">
                <a16:creationId xmlns:a16="http://schemas.microsoft.com/office/drawing/2014/main" id="{7445FFD6-0D6C-44B1-9B27-7DC357A0F1A0}"/>
              </a:ext>
            </a:extLst>
          </p:cNvPr>
          <p:cNvSpPr>
            <a:spLocks noChangeArrowheads="1"/>
          </p:cNvSpPr>
          <p:nvPr/>
        </p:nvSpPr>
        <p:spPr bwMode="auto">
          <a:xfrm>
            <a:off x="7895228" y="4147890"/>
            <a:ext cx="383957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defRPr sz="1400" b="1">
                <a:solidFill>
                  <a:srgbClr val="A60000"/>
                </a:solidFill>
                <a:latin typeface="Trebuchet MS" panose="020B0603020202020204" pitchFamily="34" charset="0"/>
              </a:defRPr>
            </a:lvl1pPr>
            <a:lvl2pPr marL="346075" indent="-231775">
              <a:lnSpc>
                <a:spcPct val="90000"/>
              </a:lnSpc>
              <a:spcBef>
                <a:spcPct val="20000"/>
              </a:spcBef>
              <a:buSzPct val="150000"/>
              <a:buBlip>
                <a:blip r:embed="rId2"/>
              </a:buBlip>
              <a:defRPr sz="1200">
                <a:solidFill>
                  <a:schemeClr val="tx1"/>
                </a:solidFill>
                <a:latin typeface="Trebuchet MS" panose="020B0603020202020204" pitchFamily="34" charset="0"/>
              </a:defRPr>
            </a:lvl2pPr>
            <a:lvl3pPr marL="682625" indent="-222250">
              <a:lnSpc>
                <a:spcPct val="90000"/>
              </a:lnSpc>
              <a:spcBef>
                <a:spcPct val="20000"/>
              </a:spcBef>
              <a:buBlip>
                <a:blip r:embed="rId3"/>
              </a:buBlip>
              <a:defRPr sz="1200">
                <a:solidFill>
                  <a:schemeClr val="tx1"/>
                </a:solidFill>
                <a:latin typeface="Trebuchet MS" panose="020B0603020202020204" pitchFamily="34" charset="0"/>
              </a:defRPr>
            </a:lvl3pPr>
            <a:lvl4pPr marL="1030288" indent="-233363">
              <a:lnSpc>
                <a:spcPct val="90000"/>
              </a:lnSpc>
              <a:spcBef>
                <a:spcPct val="20000"/>
              </a:spcBef>
              <a:buBlip>
                <a:blip r:embed="rId4"/>
              </a:buBlip>
              <a:defRPr sz="1200">
                <a:solidFill>
                  <a:schemeClr val="tx1"/>
                </a:solidFill>
                <a:latin typeface="Trebuchet MS" panose="020B0603020202020204" pitchFamily="34" charset="0"/>
              </a:defRPr>
            </a:lvl4pPr>
            <a:lvl5pPr marL="1376363" indent="-231775">
              <a:lnSpc>
                <a:spcPct val="90000"/>
              </a:lnSpc>
              <a:spcBef>
                <a:spcPct val="20000"/>
              </a:spcBef>
              <a:buBlip>
                <a:blip r:embed="rId5"/>
              </a:buBlip>
              <a:defRPr sz="1200">
                <a:solidFill>
                  <a:schemeClr val="tx1"/>
                </a:solidFill>
                <a:latin typeface="Trebuchet MS" panose="020B0603020202020204" pitchFamily="34" charset="0"/>
              </a:defRPr>
            </a:lvl5pPr>
            <a:lvl6pPr marL="18335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6pPr>
            <a:lvl7pPr marL="22907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7pPr>
            <a:lvl8pPr marL="27479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8pPr>
            <a:lvl9pPr marL="3205163" indent="-231775" fontAlgn="base">
              <a:lnSpc>
                <a:spcPct val="90000"/>
              </a:lnSpc>
              <a:spcBef>
                <a:spcPct val="20000"/>
              </a:spcBef>
              <a:spcAft>
                <a:spcPct val="0"/>
              </a:spcAft>
              <a:buBlip>
                <a:blip r:embed="rId5"/>
              </a:buBlip>
              <a:defRPr sz="1200">
                <a:solidFill>
                  <a:schemeClr val="tx1"/>
                </a:solidFill>
                <a:latin typeface="Trebuchet MS" panose="020B0603020202020204" pitchFamily="34" charset="0"/>
              </a:defRPr>
            </a:lvl9pPr>
          </a:lstStyle>
          <a:p>
            <a:pPr marL="114300" lvl="1" indent="0">
              <a:buClr>
                <a:srgbClr val="0070C0"/>
              </a:buClr>
              <a:buNone/>
            </a:pPr>
            <a:r>
              <a:rPr lang="en-US" altLang="en-US" sz="1400" dirty="0">
                <a:latin typeface="Calibri" panose="020F0502020204030204" pitchFamily="34" charset="0"/>
                <a:cs typeface="Calibri" panose="020F0502020204030204" pitchFamily="34" charset="0"/>
              </a:rPr>
              <a:t>In this report, </a:t>
            </a:r>
            <a:r>
              <a:rPr lang="en-US" altLang="en-US" sz="1400" u="sng" dirty="0">
                <a:latin typeface="Calibri" panose="020F0502020204030204" pitchFamily="34" charset="0"/>
                <a:cs typeface="Calibri" panose="020F0502020204030204" pitchFamily="34" charset="0"/>
              </a:rPr>
              <a:t>questions</a:t>
            </a:r>
            <a:r>
              <a:rPr lang="en-US" altLang="en-US" sz="1400" dirty="0">
                <a:latin typeface="Calibri" panose="020F0502020204030204" pitchFamily="34" charset="0"/>
                <a:cs typeface="Calibri" panose="020F0502020204030204" pitchFamily="34" charset="0"/>
              </a:rPr>
              <a:t> are referred to by number, e.g., “Q23” refers to Question 23 in the survey. Question numbers and exact question wording are also cross-referenced in the companion documents.</a:t>
            </a:r>
          </a:p>
          <a:p>
            <a:pPr marL="114300" lvl="1" indent="0">
              <a:buSzPct val="100000"/>
              <a:buNone/>
            </a:pPr>
            <a:endParaRPr lang="en-US"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5930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77C8B00-95AF-4B71-9651-DA32CBD2AFEE}"/>
              </a:ext>
            </a:extLst>
          </p:cNvPr>
          <p:cNvSpPr/>
          <p:nvPr/>
        </p:nvSpPr>
        <p:spPr>
          <a:xfrm>
            <a:off x="214298" y="2827194"/>
            <a:ext cx="5691159" cy="3056784"/>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56F85AE0-C4FE-423C-ADEB-3A05A34E4341}"/>
              </a:ext>
            </a:extLst>
          </p:cNvPr>
          <p:cNvSpPr>
            <a:spLocks noGrp="1"/>
          </p:cNvSpPr>
          <p:nvPr>
            <p:ph type="title"/>
          </p:nvPr>
        </p:nvSpPr>
        <p:spPr/>
        <p:txBody>
          <a:bodyPr/>
          <a:lstStyle/>
          <a:p>
            <a:r>
              <a:rPr lang="en-US" dirty="0"/>
              <a:t>Alcohol Consumption</a:t>
            </a:r>
          </a:p>
        </p:txBody>
      </p:sp>
      <p:sp>
        <p:nvSpPr>
          <p:cNvPr id="6" name="Slide Number Placeholder 5">
            <a:extLst>
              <a:ext uri="{FF2B5EF4-FFF2-40B4-BE49-F238E27FC236}">
                <a16:creationId xmlns:a16="http://schemas.microsoft.com/office/drawing/2014/main" id="{EBE3EFA1-14CF-4774-919E-307369C9C2C5}"/>
              </a:ext>
            </a:extLst>
          </p:cNvPr>
          <p:cNvSpPr>
            <a:spLocks noGrp="1"/>
          </p:cNvSpPr>
          <p:nvPr>
            <p:ph type="sldNum" sz="quarter" idx="12"/>
          </p:nvPr>
        </p:nvSpPr>
        <p:spPr/>
        <p:txBody>
          <a:bodyPr/>
          <a:lstStyle/>
          <a:p>
            <a:r>
              <a:rPr lang="en-US"/>
              <a:t>Market Street Research | Page </a:t>
            </a:r>
            <a:fld id="{300ED257-06B6-4717-AB39-CFF5462A5EBE}" type="slidenum">
              <a:rPr lang="en-US" smtClean="0"/>
              <a:pPr/>
              <a:t>50</a:t>
            </a:fld>
            <a:endParaRPr lang="en-US" dirty="0"/>
          </a:p>
        </p:txBody>
      </p:sp>
      <p:sp>
        <p:nvSpPr>
          <p:cNvPr id="16" name="TextBox 15">
            <a:extLst>
              <a:ext uri="{FF2B5EF4-FFF2-40B4-BE49-F238E27FC236}">
                <a16:creationId xmlns:a16="http://schemas.microsoft.com/office/drawing/2014/main" id="{79BF0662-D48E-4CCB-B0E9-83265FF9EEF7}"/>
              </a:ext>
            </a:extLst>
          </p:cNvPr>
          <p:cNvSpPr txBox="1"/>
          <p:nvPr/>
        </p:nvSpPr>
        <p:spPr>
          <a:xfrm>
            <a:off x="176082" y="1281932"/>
            <a:ext cx="5905256" cy="103105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alcohol consumption are more than twice as high in high school compared to 6</a:t>
            </a:r>
            <a:r>
              <a:rPr lang="en-US" sz="1400" baseline="30000" dirty="0">
                <a:solidFill>
                  <a:schemeClr val="accent1"/>
                </a:solidFill>
              </a:rPr>
              <a:t>th</a:t>
            </a:r>
            <a:r>
              <a:rPr lang="en-US" sz="1400" dirty="0">
                <a:solidFill>
                  <a:schemeClr val="accent1"/>
                </a:solidFill>
              </a:rPr>
              <a:t> and 8</a:t>
            </a:r>
            <a:r>
              <a:rPr lang="en-US" sz="1400" baseline="30000" dirty="0">
                <a:solidFill>
                  <a:schemeClr val="accent1"/>
                </a:solidFill>
              </a:rPr>
              <a:t>th</a:t>
            </a:r>
            <a:r>
              <a:rPr lang="en-US" sz="1400" dirty="0">
                <a:solidFill>
                  <a:schemeClr val="accent1"/>
                </a:solidFill>
              </a:rPr>
              <a:t> grade students. </a:t>
            </a:r>
          </a:p>
          <a:p>
            <a:pPr marL="285750" indent="-285750">
              <a:spcAft>
                <a:spcPts val="600"/>
              </a:spcAft>
              <a:buFont typeface="Wingdings" panose="05000000000000000000" pitchFamily="2" charset="2"/>
              <a:buChar char="Ø"/>
            </a:pPr>
            <a:r>
              <a:rPr lang="en-US" sz="1400" dirty="0">
                <a:solidFill>
                  <a:schemeClr val="accent1"/>
                </a:solidFill>
              </a:rPr>
              <a:t>Rates of alcohol consumption have decreased among high school students in 2022 and 2024 compared to 2020. </a:t>
            </a:r>
          </a:p>
        </p:txBody>
      </p:sp>
      <p:graphicFrame>
        <p:nvGraphicFramePr>
          <p:cNvPr id="18" name="Table 17">
            <a:extLst>
              <a:ext uri="{FF2B5EF4-FFF2-40B4-BE49-F238E27FC236}">
                <a16:creationId xmlns:a16="http://schemas.microsoft.com/office/drawing/2014/main" id="{AEF50112-8857-4E22-A37E-E7A2253A6DF3}"/>
              </a:ext>
            </a:extLst>
          </p:cNvPr>
          <p:cNvGraphicFramePr>
            <a:graphicFrameLocks noGrp="1"/>
          </p:cNvGraphicFramePr>
          <p:nvPr>
            <p:extLst>
              <p:ext uri="{D42A27DB-BD31-4B8C-83A1-F6EECF244321}">
                <p14:modId xmlns:p14="http://schemas.microsoft.com/office/powerpoint/2010/main" val="2896284623"/>
              </p:ext>
            </p:extLst>
          </p:nvPr>
        </p:nvGraphicFramePr>
        <p:xfrm>
          <a:off x="663161" y="6437404"/>
          <a:ext cx="8842341" cy="2438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0000"/>
                    </a:ext>
                  </a:extLst>
                </a:gridCol>
                <a:gridCol w="6513151">
                  <a:extLst>
                    <a:ext uri="{9D8B030D-6E8A-4147-A177-3AD203B41FA5}">
                      <a16:colId xmlns:a16="http://schemas.microsoft.com/office/drawing/2014/main" val="168637558"/>
                    </a:ext>
                  </a:extLst>
                </a:gridCol>
                <a:gridCol w="515642">
                  <a:extLst>
                    <a:ext uri="{9D8B030D-6E8A-4147-A177-3AD203B41FA5}">
                      <a16:colId xmlns:a16="http://schemas.microsoft.com/office/drawing/2014/main" val="20001"/>
                    </a:ext>
                  </a:extLst>
                </a:gridCol>
                <a:gridCol w="461856">
                  <a:extLst>
                    <a:ext uri="{9D8B030D-6E8A-4147-A177-3AD203B41FA5}">
                      <a16:colId xmlns:a16="http://schemas.microsoft.com/office/drawing/2014/main" val="20002"/>
                    </a:ext>
                  </a:extLst>
                </a:gridCol>
                <a:gridCol w="453303">
                  <a:extLst>
                    <a:ext uri="{9D8B030D-6E8A-4147-A177-3AD203B41FA5}">
                      <a16:colId xmlns:a16="http://schemas.microsoft.com/office/drawing/2014/main" val="20003"/>
                    </a:ext>
                  </a:extLst>
                </a:gridCol>
                <a:gridCol w="495186">
                  <a:extLst>
                    <a:ext uri="{9D8B030D-6E8A-4147-A177-3AD203B41FA5}">
                      <a16:colId xmlns:a16="http://schemas.microsoft.com/office/drawing/2014/main" val="3303147599"/>
                    </a:ext>
                  </a:extLst>
                </a:gridCol>
              </a:tblGrid>
              <a:tr h="167612">
                <a:tc>
                  <a:txBody>
                    <a:bodyPr/>
                    <a:lstStyle/>
                    <a:p>
                      <a:pPr algn="ctr"/>
                      <a:r>
                        <a:rPr lang="en-US" sz="1000" b="1" i="1" dirty="0">
                          <a:solidFill>
                            <a:schemeClr val="bg1"/>
                          </a:solidFill>
                          <a:latin typeface="Calibri" panose="020F0502020204030204" pitchFamily="34" charset="0"/>
                          <a:cs typeface="Calibri" panose="020F0502020204030204" pitchFamily="34" charset="0"/>
                        </a:rPr>
                        <a:t>Q80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30 days on how many days did you have at least one drink of alcohol?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pSp>
        <p:nvGrpSpPr>
          <p:cNvPr id="3" name="Group 2">
            <a:extLst>
              <a:ext uri="{FF2B5EF4-FFF2-40B4-BE49-F238E27FC236}">
                <a16:creationId xmlns:a16="http://schemas.microsoft.com/office/drawing/2014/main" id="{C521F56A-B5EA-F546-455B-BBB5D3289F88}"/>
              </a:ext>
            </a:extLst>
          </p:cNvPr>
          <p:cNvGrpSpPr/>
          <p:nvPr/>
        </p:nvGrpSpPr>
        <p:grpSpPr>
          <a:xfrm>
            <a:off x="6391748" y="909729"/>
            <a:ext cx="5624038" cy="5123811"/>
            <a:chOff x="6434566" y="933830"/>
            <a:chExt cx="5624038" cy="4776541"/>
          </a:xfrm>
        </p:grpSpPr>
        <p:sp>
          <p:nvSpPr>
            <p:cNvPr id="4" name="Rectangle: Rounded Corners 3">
              <a:extLst>
                <a:ext uri="{FF2B5EF4-FFF2-40B4-BE49-F238E27FC236}">
                  <a16:creationId xmlns:a16="http://schemas.microsoft.com/office/drawing/2014/main" id="{EF1AC03C-FA9F-B4EE-6A55-C295D8DC4C6E}"/>
                </a:ext>
              </a:extLst>
            </p:cNvPr>
            <p:cNvSpPr/>
            <p:nvPr/>
          </p:nvSpPr>
          <p:spPr>
            <a:xfrm>
              <a:off x="6434567" y="933830"/>
              <a:ext cx="5624035" cy="1129792"/>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Recent </a:t>
              </a:r>
              <a:r>
                <a:rPr lang="en-US" dirty="0">
                  <a:latin typeface="Calibri" panose="020F0502020204030204" pitchFamily="34" charset="0"/>
                  <a:cs typeface="Calibri" panose="020F0502020204030204" pitchFamily="34" charset="0"/>
                </a:rPr>
                <a:t>Alcohol</a:t>
              </a:r>
              <a:r>
                <a:rPr lang="en-US" sz="1800" dirty="0">
                  <a:latin typeface="Calibri" panose="020F0502020204030204" pitchFamily="34" charset="0"/>
                  <a:cs typeface="Calibri" panose="020F0502020204030204" pitchFamily="34" charset="0"/>
                </a:rPr>
                <a:t> Use</a:t>
              </a:r>
            </a:p>
            <a:p>
              <a:pPr lvl="0" algn="ctr">
                <a:spcAft>
                  <a:spcPts val="0"/>
                </a:spcAft>
              </a:pPr>
              <a:r>
                <a:rPr lang="en-US" sz="1800" dirty="0">
                  <a:latin typeface="Calibri" panose="020F0502020204030204" pitchFamily="34" charset="0"/>
                  <a:cs typeface="Calibri" panose="020F0502020204030204" pitchFamily="34" charset="0"/>
                </a:rPr>
                <a:t>(9% of the population)</a:t>
              </a:r>
            </a:p>
          </p:txBody>
        </p:sp>
        <p:sp>
          <p:nvSpPr>
            <p:cNvPr id="10" name="Rectangle: Rounded Corners 9">
              <a:extLst>
                <a:ext uri="{FF2B5EF4-FFF2-40B4-BE49-F238E27FC236}">
                  <a16:creationId xmlns:a16="http://schemas.microsoft.com/office/drawing/2014/main" id="{875E4941-32EA-D142-952F-B8EEC34C2B09}"/>
                </a:ext>
              </a:extLst>
            </p:cNvPr>
            <p:cNvSpPr/>
            <p:nvPr/>
          </p:nvSpPr>
          <p:spPr>
            <a:xfrm>
              <a:off x="6434568" y="2133467"/>
              <a:ext cx="5624036" cy="1001682"/>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29</a:t>
              </a: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of those who identify as Native Hawaiian or Pacific Islander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13% of those who identify as Middle Eastern American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13% of those who identify as Hispanic, Latino, Latina, Latinx or Latine</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4A9D6099-6AF7-9690-8C89-D1FAE172B302}"/>
                </a:ext>
              </a:extLst>
            </p:cNvPr>
            <p:cNvSpPr/>
            <p:nvPr/>
          </p:nvSpPr>
          <p:spPr>
            <a:xfrm>
              <a:off x="6434566" y="3242793"/>
              <a:ext cx="5624036" cy="2467578"/>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recently drank alcohol are also more likely to: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View pornography (68%)</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Send or receive sexual messages (43%)</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sexual intercourse (39%)</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Be sexually harassed (30%)</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depressed (28%), self-harm (22%), or consider suicide (15%)</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Use e-cigarettes (25%) or marijuana (33%)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(22%) or cyberbullied (15%)</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(20%)</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Bully (10%) or cyberbully others (10%)</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id="{A102BAE2-69FF-7E87-DF4B-340E46A14E6E}"/>
              </a:ext>
            </a:extLst>
          </p:cNvPr>
          <p:cNvPicPr>
            <a:picLocks noChangeAspect="1"/>
          </p:cNvPicPr>
          <p:nvPr/>
        </p:nvPicPr>
        <p:blipFill rotWithShape="1">
          <a:blip r:embed="rId2"/>
          <a:srcRect t="33740" b="3625"/>
          <a:stretch/>
        </p:blipFill>
        <p:spPr>
          <a:xfrm>
            <a:off x="334728" y="2891576"/>
            <a:ext cx="5450297" cy="1562978"/>
          </a:xfrm>
          <a:prstGeom prst="rect">
            <a:avLst/>
          </a:prstGeom>
        </p:spPr>
      </p:pic>
      <p:pic>
        <p:nvPicPr>
          <p:cNvPr id="7" name="Picture 6">
            <a:extLst>
              <a:ext uri="{FF2B5EF4-FFF2-40B4-BE49-F238E27FC236}">
                <a16:creationId xmlns:a16="http://schemas.microsoft.com/office/drawing/2014/main" id="{01F5E6CC-ECB0-A902-9ECB-17E41BAB1EAC}"/>
              </a:ext>
            </a:extLst>
          </p:cNvPr>
          <p:cNvPicPr>
            <a:picLocks noChangeAspect="1"/>
          </p:cNvPicPr>
          <p:nvPr/>
        </p:nvPicPr>
        <p:blipFill rotWithShape="1">
          <a:blip r:embed="rId3"/>
          <a:srcRect l="5742" t="42072" b="6200"/>
          <a:stretch/>
        </p:blipFill>
        <p:spPr>
          <a:xfrm>
            <a:off x="176082" y="4775432"/>
            <a:ext cx="5729375" cy="920693"/>
          </a:xfrm>
          <a:prstGeom prst="rect">
            <a:avLst/>
          </a:prstGeom>
        </p:spPr>
      </p:pic>
      <p:sp>
        <p:nvSpPr>
          <p:cNvPr id="8" name="Rectangle: Rounded Corners 7">
            <a:extLst>
              <a:ext uri="{FF2B5EF4-FFF2-40B4-BE49-F238E27FC236}">
                <a16:creationId xmlns:a16="http://schemas.microsoft.com/office/drawing/2014/main" id="{7E5E155D-2D33-B0CC-3F77-BBEB58535920}"/>
              </a:ext>
            </a:extLst>
          </p:cNvPr>
          <p:cNvSpPr/>
          <p:nvPr/>
        </p:nvSpPr>
        <p:spPr>
          <a:xfrm>
            <a:off x="2196495" y="5033147"/>
            <a:ext cx="1687607" cy="489976"/>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3823B74-2FE6-AB2B-600F-783A7A61B7CA}"/>
              </a:ext>
            </a:extLst>
          </p:cNvPr>
          <p:cNvSpPr/>
          <p:nvPr/>
        </p:nvSpPr>
        <p:spPr>
          <a:xfrm>
            <a:off x="4050976" y="4745801"/>
            <a:ext cx="1687607" cy="777321"/>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955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DA95-E81E-4E97-B532-EB2061F98DE3}"/>
              </a:ext>
            </a:extLst>
          </p:cNvPr>
          <p:cNvSpPr>
            <a:spLocks noGrp="1"/>
          </p:cNvSpPr>
          <p:nvPr>
            <p:ph type="title"/>
          </p:nvPr>
        </p:nvSpPr>
        <p:spPr/>
        <p:txBody>
          <a:bodyPr/>
          <a:lstStyle/>
          <a:p>
            <a:r>
              <a:rPr lang="en-US" dirty="0"/>
              <a:t>Binge Drinking</a:t>
            </a:r>
          </a:p>
        </p:txBody>
      </p:sp>
      <p:sp>
        <p:nvSpPr>
          <p:cNvPr id="5" name="Slide Number Placeholder 4">
            <a:extLst>
              <a:ext uri="{FF2B5EF4-FFF2-40B4-BE49-F238E27FC236}">
                <a16:creationId xmlns:a16="http://schemas.microsoft.com/office/drawing/2014/main" id="{F1EABAF4-EA0C-48FA-ADB6-8D56AC0A171D}"/>
              </a:ext>
            </a:extLst>
          </p:cNvPr>
          <p:cNvSpPr>
            <a:spLocks noGrp="1"/>
          </p:cNvSpPr>
          <p:nvPr>
            <p:ph type="sldNum" sz="quarter" idx="12"/>
          </p:nvPr>
        </p:nvSpPr>
        <p:spPr/>
        <p:txBody>
          <a:bodyPr/>
          <a:lstStyle/>
          <a:p>
            <a:r>
              <a:rPr lang="en-US"/>
              <a:t>Market Street Research | Page </a:t>
            </a:r>
            <a:fld id="{300ED257-06B6-4717-AB39-CFF5462A5EBE}" type="slidenum">
              <a:rPr lang="en-US" smtClean="0"/>
              <a:pPr/>
              <a:t>51</a:t>
            </a:fld>
            <a:endParaRPr lang="en-US" dirty="0"/>
          </a:p>
        </p:txBody>
      </p:sp>
      <p:sp>
        <p:nvSpPr>
          <p:cNvPr id="7" name="Rectangle: Rounded Corners 6">
            <a:extLst>
              <a:ext uri="{FF2B5EF4-FFF2-40B4-BE49-F238E27FC236}">
                <a16:creationId xmlns:a16="http://schemas.microsoft.com/office/drawing/2014/main" id="{3C5904E2-E81C-408F-AB9A-FCE15493641F}"/>
              </a:ext>
            </a:extLst>
          </p:cNvPr>
          <p:cNvSpPr/>
          <p:nvPr/>
        </p:nvSpPr>
        <p:spPr>
          <a:xfrm>
            <a:off x="3084479" y="2118204"/>
            <a:ext cx="5691159" cy="3414234"/>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extBox 9">
            <a:extLst>
              <a:ext uri="{FF2B5EF4-FFF2-40B4-BE49-F238E27FC236}">
                <a16:creationId xmlns:a16="http://schemas.microsoft.com/office/drawing/2014/main" id="{BA287647-76CB-47E0-95EF-E58AE8D31FDA}"/>
              </a:ext>
            </a:extLst>
          </p:cNvPr>
          <p:cNvSpPr txBox="1"/>
          <p:nvPr/>
        </p:nvSpPr>
        <p:spPr>
          <a:xfrm>
            <a:off x="223629" y="1175508"/>
            <a:ext cx="10245832" cy="600164"/>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Overall, 29% of those who drank in the 30 days leading up to the survey also report binge drinking during that time.  </a:t>
            </a:r>
          </a:p>
          <a:p>
            <a:pPr marL="742950" lvl="1" indent="-285750">
              <a:spcAft>
                <a:spcPts val="600"/>
              </a:spcAft>
              <a:buFont typeface="Wingdings" panose="05000000000000000000" pitchFamily="2" charset="2"/>
              <a:buChar char="Ø"/>
            </a:pPr>
            <a:r>
              <a:rPr lang="en-US" sz="1400" dirty="0">
                <a:solidFill>
                  <a:schemeClr val="accent1"/>
                </a:solidFill>
              </a:rPr>
              <a:t>Furthermore, 4% binge drank 10 days or more in the 30 days leading up to the survey.</a:t>
            </a:r>
          </a:p>
        </p:txBody>
      </p:sp>
      <p:graphicFrame>
        <p:nvGraphicFramePr>
          <p:cNvPr id="11" name="Table 10">
            <a:extLst>
              <a:ext uri="{FF2B5EF4-FFF2-40B4-BE49-F238E27FC236}">
                <a16:creationId xmlns:a16="http://schemas.microsoft.com/office/drawing/2014/main" id="{342258DA-96FE-4D06-9AF2-6E9C438007FC}"/>
              </a:ext>
            </a:extLst>
          </p:cNvPr>
          <p:cNvGraphicFramePr>
            <a:graphicFrameLocks noGrp="1"/>
          </p:cNvGraphicFramePr>
          <p:nvPr>
            <p:extLst>
              <p:ext uri="{D42A27DB-BD31-4B8C-83A1-F6EECF244321}">
                <p14:modId xmlns:p14="http://schemas.microsoft.com/office/powerpoint/2010/main" val="182210306"/>
              </p:ext>
            </p:extLst>
          </p:nvPr>
        </p:nvGraphicFramePr>
        <p:xfrm>
          <a:off x="673580" y="6340792"/>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788053059"/>
                    </a:ext>
                  </a:extLst>
                </a:gridCol>
                <a:gridCol w="6513151">
                  <a:extLst>
                    <a:ext uri="{9D8B030D-6E8A-4147-A177-3AD203B41FA5}">
                      <a16:colId xmlns:a16="http://schemas.microsoft.com/office/drawing/2014/main" val="268326313"/>
                    </a:ext>
                  </a:extLst>
                </a:gridCol>
                <a:gridCol w="515642">
                  <a:extLst>
                    <a:ext uri="{9D8B030D-6E8A-4147-A177-3AD203B41FA5}">
                      <a16:colId xmlns:a16="http://schemas.microsoft.com/office/drawing/2014/main" val="3173067183"/>
                    </a:ext>
                  </a:extLst>
                </a:gridCol>
                <a:gridCol w="461856">
                  <a:extLst>
                    <a:ext uri="{9D8B030D-6E8A-4147-A177-3AD203B41FA5}">
                      <a16:colId xmlns:a16="http://schemas.microsoft.com/office/drawing/2014/main" val="3301647306"/>
                    </a:ext>
                  </a:extLst>
                </a:gridCol>
                <a:gridCol w="453303">
                  <a:extLst>
                    <a:ext uri="{9D8B030D-6E8A-4147-A177-3AD203B41FA5}">
                      <a16:colId xmlns:a16="http://schemas.microsoft.com/office/drawing/2014/main" val="3723198357"/>
                    </a:ext>
                  </a:extLst>
                </a:gridCol>
                <a:gridCol w="495186">
                  <a:extLst>
                    <a:ext uri="{9D8B030D-6E8A-4147-A177-3AD203B41FA5}">
                      <a16:colId xmlns:a16="http://schemas.microsoft.com/office/drawing/2014/main" val="2614300820"/>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30 days on how many days did you have 5 or more drinks of alcohol in a row that is within a couple of hours?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3958373"/>
                  </a:ext>
                </a:extLst>
              </a:tr>
            </a:tbl>
          </a:graphicData>
        </a:graphic>
      </p:graphicFrame>
      <p:sp>
        <p:nvSpPr>
          <p:cNvPr id="9" name="TextBox 8">
            <a:extLst>
              <a:ext uri="{FF2B5EF4-FFF2-40B4-BE49-F238E27FC236}">
                <a16:creationId xmlns:a16="http://schemas.microsoft.com/office/drawing/2014/main" id="{1617A736-52A2-11ED-E413-4D300945D48A}"/>
              </a:ext>
            </a:extLst>
          </p:cNvPr>
          <p:cNvSpPr txBox="1"/>
          <p:nvPr/>
        </p:nvSpPr>
        <p:spPr>
          <a:xfrm>
            <a:off x="146891" y="5591034"/>
            <a:ext cx="2937588" cy="461665"/>
          </a:xfrm>
          <a:prstGeom prst="rect">
            <a:avLst/>
          </a:prstGeom>
          <a:noFill/>
          <a:ln>
            <a:solidFill>
              <a:schemeClr val="tx1"/>
            </a:solidFill>
          </a:ln>
        </p:spPr>
        <p:txBody>
          <a:bodyPr wrap="square" rtlCol="0">
            <a:spAutoFit/>
          </a:bodyPr>
          <a:lstStyle/>
          <a:p>
            <a:r>
              <a:rPr lang="en-US" sz="1200" dirty="0"/>
              <a:t>*Note, Ns, especially for 6</a:t>
            </a:r>
            <a:r>
              <a:rPr lang="en-US" sz="1200" baseline="30000" dirty="0"/>
              <a:t>th</a:t>
            </a:r>
            <a:r>
              <a:rPr lang="en-US" sz="1200" dirty="0"/>
              <a:t> and 8</a:t>
            </a:r>
            <a:r>
              <a:rPr lang="en-US" sz="1200" baseline="30000" dirty="0"/>
              <a:t>th</a:t>
            </a:r>
            <a:r>
              <a:rPr lang="en-US" sz="1200" dirty="0"/>
              <a:t> graders, are low, so results may not be generalizable.</a:t>
            </a:r>
          </a:p>
        </p:txBody>
      </p:sp>
      <p:pic>
        <p:nvPicPr>
          <p:cNvPr id="3" name="Picture 2">
            <a:extLst>
              <a:ext uri="{FF2B5EF4-FFF2-40B4-BE49-F238E27FC236}">
                <a16:creationId xmlns:a16="http://schemas.microsoft.com/office/drawing/2014/main" id="{B02EC218-E93D-442F-E6A0-B4DABE659090}"/>
              </a:ext>
            </a:extLst>
          </p:cNvPr>
          <p:cNvPicPr>
            <a:picLocks noChangeAspect="1"/>
          </p:cNvPicPr>
          <p:nvPr/>
        </p:nvPicPr>
        <p:blipFill rotWithShape="1">
          <a:blip r:embed="rId2"/>
          <a:srcRect t="18982" b="4074"/>
          <a:stretch/>
        </p:blipFill>
        <p:spPr>
          <a:xfrm>
            <a:off x="3161728" y="2118204"/>
            <a:ext cx="5536660" cy="1950457"/>
          </a:xfrm>
          <a:prstGeom prst="rect">
            <a:avLst/>
          </a:prstGeom>
        </p:spPr>
      </p:pic>
      <p:pic>
        <p:nvPicPr>
          <p:cNvPr id="4" name="Picture 3">
            <a:extLst>
              <a:ext uri="{FF2B5EF4-FFF2-40B4-BE49-F238E27FC236}">
                <a16:creationId xmlns:a16="http://schemas.microsoft.com/office/drawing/2014/main" id="{39DEAA61-8401-E98E-3E0E-865A1E9DEA64}"/>
              </a:ext>
            </a:extLst>
          </p:cNvPr>
          <p:cNvPicPr>
            <a:picLocks noChangeAspect="1"/>
          </p:cNvPicPr>
          <p:nvPr/>
        </p:nvPicPr>
        <p:blipFill rotWithShape="1">
          <a:blip r:embed="rId3"/>
          <a:srcRect l="4957" t="23503" b="6944"/>
          <a:stretch/>
        </p:blipFill>
        <p:spPr>
          <a:xfrm>
            <a:off x="3229761" y="4068661"/>
            <a:ext cx="5409067" cy="1384183"/>
          </a:xfrm>
          <a:prstGeom prst="rect">
            <a:avLst/>
          </a:prstGeom>
        </p:spPr>
      </p:pic>
    </p:spTree>
    <p:extLst>
      <p:ext uri="{BB962C8B-B14F-4D97-AF65-F5344CB8AC3E}">
        <p14:creationId xmlns:p14="http://schemas.microsoft.com/office/powerpoint/2010/main" val="1652505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7E5F-B41B-4CED-9DEE-A4C3C4983B8E}"/>
              </a:ext>
            </a:extLst>
          </p:cNvPr>
          <p:cNvSpPr>
            <a:spLocks noGrp="1"/>
          </p:cNvSpPr>
          <p:nvPr>
            <p:ph type="ctrTitle"/>
          </p:nvPr>
        </p:nvSpPr>
        <p:spPr/>
        <p:txBody>
          <a:bodyPr anchor="ctr"/>
          <a:lstStyle/>
          <a:p>
            <a:pPr algn="ctr"/>
            <a:r>
              <a:rPr lang="en-US" dirty="0"/>
              <a:t>Unsafe Driving</a:t>
            </a:r>
          </a:p>
        </p:txBody>
      </p:sp>
    </p:spTree>
    <p:extLst>
      <p:ext uri="{BB962C8B-B14F-4D97-AF65-F5344CB8AC3E}">
        <p14:creationId xmlns:p14="http://schemas.microsoft.com/office/powerpoint/2010/main" val="497568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7BD3AD0-421C-FA32-91A1-2C1B8A24CA60}"/>
              </a:ext>
            </a:extLst>
          </p:cNvPr>
          <p:cNvSpPr/>
          <p:nvPr/>
        </p:nvSpPr>
        <p:spPr>
          <a:xfrm>
            <a:off x="254791" y="2959199"/>
            <a:ext cx="5753444" cy="233667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7058DA95-E81E-4E97-B532-EB2061F98DE3}"/>
              </a:ext>
            </a:extLst>
          </p:cNvPr>
          <p:cNvSpPr>
            <a:spLocks noGrp="1"/>
          </p:cNvSpPr>
          <p:nvPr>
            <p:ph type="title"/>
          </p:nvPr>
        </p:nvSpPr>
        <p:spPr/>
        <p:txBody>
          <a:bodyPr/>
          <a:lstStyle/>
          <a:p>
            <a:r>
              <a:rPr lang="en-US" dirty="0"/>
              <a:t>Driving Under the Influence of Alcohol or Marijuana</a:t>
            </a:r>
          </a:p>
        </p:txBody>
      </p:sp>
      <p:sp>
        <p:nvSpPr>
          <p:cNvPr id="5" name="Slide Number Placeholder 4">
            <a:extLst>
              <a:ext uri="{FF2B5EF4-FFF2-40B4-BE49-F238E27FC236}">
                <a16:creationId xmlns:a16="http://schemas.microsoft.com/office/drawing/2014/main" id="{F1EABAF4-EA0C-48FA-ADB6-8D56AC0A171D}"/>
              </a:ext>
            </a:extLst>
          </p:cNvPr>
          <p:cNvSpPr>
            <a:spLocks noGrp="1"/>
          </p:cNvSpPr>
          <p:nvPr>
            <p:ph type="sldNum" sz="quarter" idx="12"/>
          </p:nvPr>
        </p:nvSpPr>
        <p:spPr/>
        <p:txBody>
          <a:bodyPr/>
          <a:lstStyle/>
          <a:p>
            <a:r>
              <a:rPr lang="en-US"/>
              <a:t>Market Street Research | Page </a:t>
            </a:r>
            <a:fld id="{300ED257-06B6-4717-AB39-CFF5462A5EBE}" type="slidenum">
              <a:rPr lang="en-US" smtClean="0"/>
              <a:pPr/>
              <a:t>53</a:t>
            </a:fld>
            <a:endParaRPr lang="en-US" dirty="0"/>
          </a:p>
        </p:txBody>
      </p:sp>
      <p:graphicFrame>
        <p:nvGraphicFramePr>
          <p:cNvPr id="11" name="Table 10">
            <a:extLst>
              <a:ext uri="{FF2B5EF4-FFF2-40B4-BE49-F238E27FC236}">
                <a16:creationId xmlns:a16="http://schemas.microsoft.com/office/drawing/2014/main" id="{342258DA-96FE-4D06-9AF2-6E9C438007FC}"/>
              </a:ext>
            </a:extLst>
          </p:cNvPr>
          <p:cNvGraphicFramePr>
            <a:graphicFrameLocks noGrp="1"/>
          </p:cNvGraphicFramePr>
          <p:nvPr>
            <p:extLst>
              <p:ext uri="{D42A27DB-BD31-4B8C-83A1-F6EECF244321}">
                <p14:modId xmlns:p14="http://schemas.microsoft.com/office/powerpoint/2010/main" val="3560036990"/>
              </p:ext>
            </p:extLst>
          </p:nvPr>
        </p:nvGraphicFramePr>
        <p:xfrm>
          <a:off x="665191" y="6234430"/>
          <a:ext cx="8842341" cy="548640"/>
        </p:xfrm>
        <a:graphic>
          <a:graphicData uri="http://schemas.openxmlformats.org/drawingml/2006/table">
            <a:tbl>
              <a:tblPr firstRow="1" bandRow="1">
                <a:tableStyleId>{5C22544A-7EE6-4342-B048-85BDC9FD1C3A}</a:tableStyleId>
              </a:tblPr>
              <a:tblGrid>
                <a:gridCol w="500879">
                  <a:extLst>
                    <a:ext uri="{9D8B030D-6E8A-4147-A177-3AD203B41FA5}">
                      <a16:colId xmlns:a16="http://schemas.microsoft.com/office/drawing/2014/main" val="2788053059"/>
                    </a:ext>
                  </a:extLst>
                </a:gridCol>
                <a:gridCol w="6415475">
                  <a:extLst>
                    <a:ext uri="{9D8B030D-6E8A-4147-A177-3AD203B41FA5}">
                      <a16:colId xmlns:a16="http://schemas.microsoft.com/office/drawing/2014/main" val="268326313"/>
                    </a:ext>
                  </a:extLst>
                </a:gridCol>
                <a:gridCol w="515642">
                  <a:extLst>
                    <a:ext uri="{9D8B030D-6E8A-4147-A177-3AD203B41FA5}">
                      <a16:colId xmlns:a16="http://schemas.microsoft.com/office/drawing/2014/main" val="3173067183"/>
                    </a:ext>
                  </a:extLst>
                </a:gridCol>
                <a:gridCol w="461856">
                  <a:extLst>
                    <a:ext uri="{9D8B030D-6E8A-4147-A177-3AD203B41FA5}">
                      <a16:colId xmlns:a16="http://schemas.microsoft.com/office/drawing/2014/main" val="3301647306"/>
                    </a:ext>
                  </a:extLst>
                </a:gridCol>
                <a:gridCol w="453303">
                  <a:extLst>
                    <a:ext uri="{9D8B030D-6E8A-4147-A177-3AD203B41FA5}">
                      <a16:colId xmlns:a16="http://schemas.microsoft.com/office/drawing/2014/main" val="3723198357"/>
                    </a:ext>
                  </a:extLst>
                </a:gridCol>
                <a:gridCol w="495186">
                  <a:extLst>
                    <a:ext uri="{9D8B030D-6E8A-4147-A177-3AD203B41FA5}">
                      <a16:colId xmlns:a16="http://schemas.microsoft.com/office/drawing/2014/main" val="2614300820"/>
                    </a:ext>
                  </a:extLst>
                </a:gridCol>
              </a:tblGrid>
              <a:tr h="170737">
                <a:tc>
                  <a:txBody>
                    <a:bodyPr/>
                    <a:lstStyle/>
                    <a:p>
                      <a:pPr algn="ctr"/>
                      <a:r>
                        <a:rPr lang="en-US" sz="1000" b="1" i="1" dirty="0">
                          <a:solidFill>
                            <a:schemeClr val="bg1"/>
                          </a:solidFill>
                          <a:latin typeface="Calibri" panose="020F0502020204030204" pitchFamily="34" charset="0"/>
                          <a:cs typeface="Calibri" panose="020F0502020204030204" pitchFamily="34" charset="0"/>
                        </a:rPr>
                        <a:t>Q94 and Q95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30 days how many times did YOU drive a car or other vehicle when you had been drinking alcohol? …when you had been using marijuana?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3958373"/>
                  </a:ext>
                </a:extLst>
              </a:tr>
            </a:tbl>
          </a:graphicData>
        </a:graphic>
      </p:graphicFrame>
      <p:sp>
        <p:nvSpPr>
          <p:cNvPr id="6" name="TextBox 5">
            <a:extLst>
              <a:ext uri="{FF2B5EF4-FFF2-40B4-BE49-F238E27FC236}">
                <a16:creationId xmlns:a16="http://schemas.microsoft.com/office/drawing/2014/main" id="{1B1F92F8-3055-D4E5-2F91-AB60FC9B094A}"/>
              </a:ext>
            </a:extLst>
          </p:cNvPr>
          <p:cNvSpPr txBox="1"/>
          <p:nvPr/>
        </p:nvSpPr>
        <p:spPr>
          <a:xfrm>
            <a:off x="254791" y="1632327"/>
            <a:ext cx="5753444" cy="523220"/>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driving while under the influence of alcohol are very low across grade levels but appear highest in 12</a:t>
            </a:r>
            <a:r>
              <a:rPr lang="en-US" sz="1400" baseline="30000" dirty="0">
                <a:solidFill>
                  <a:schemeClr val="accent1"/>
                </a:solidFill>
              </a:rPr>
              <a:t>th</a:t>
            </a:r>
            <a:r>
              <a:rPr lang="en-US" sz="1400" dirty="0">
                <a:solidFill>
                  <a:schemeClr val="accent1"/>
                </a:solidFill>
              </a:rPr>
              <a:t> grade.</a:t>
            </a:r>
          </a:p>
        </p:txBody>
      </p:sp>
      <p:sp>
        <p:nvSpPr>
          <p:cNvPr id="4" name="Rectangle: Rounded Corners 3">
            <a:extLst>
              <a:ext uri="{FF2B5EF4-FFF2-40B4-BE49-F238E27FC236}">
                <a16:creationId xmlns:a16="http://schemas.microsoft.com/office/drawing/2014/main" id="{6AAB1A30-11B1-9E33-E52D-01B6F3E61335}"/>
              </a:ext>
            </a:extLst>
          </p:cNvPr>
          <p:cNvSpPr/>
          <p:nvPr/>
        </p:nvSpPr>
        <p:spPr>
          <a:xfrm>
            <a:off x="6183766" y="2959200"/>
            <a:ext cx="5753443" cy="2336674"/>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extBox 11">
            <a:extLst>
              <a:ext uri="{FF2B5EF4-FFF2-40B4-BE49-F238E27FC236}">
                <a16:creationId xmlns:a16="http://schemas.microsoft.com/office/drawing/2014/main" id="{E9C5C226-B857-F742-EB85-478C61E48437}"/>
              </a:ext>
            </a:extLst>
          </p:cNvPr>
          <p:cNvSpPr txBox="1"/>
          <p:nvPr/>
        </p:nvSpPr>
        <p:spPr>
          <a:xfrm>
            <a:off x="3884043" y="5838428"/>
            <a:ext cx="4423914" cy="276999"/>
          </a:xfrm>
          <a:prstGeom prst="rect">
            <a:avLst/>
          </a:prstGeom>
          <a:noFill/>
          <a:ln>
            <a:solidFill>
              <a:schemeClr val="tx1"/>
            </a:solidFill>
          </a:ln>
        </p:spPr>
        <p:txBody>
          <a:bodyPr wrap="square" rtlCol="0">
            <a:spAutoFit/>
          </a:bodyPr>
          <a:lstStyle/>
          <a:p>
            <a:r>
              <a:rPr lang="en-US" sz="1200" dirty="0"/>
              <a:t>*Note, these questions were not asked of 6</a:t>
            </a:r>
            <a:r>
              <a:rPr lang="en-US" sz="1200" baseline="30000" dirty="0"/>
              <a:t>th</a:t>
            </a:r>
            <a:r>
              <a:rPr lang="en-US" sz="1200" dirty="0"/>
              <a:t> and 8</a:t>
            </a:r>
            <a:r>
              <a:rPr lang="en-US" sz="1200" baseline="30000" dirty="0"/>
              <a:t>th</a:t>
            </a:r>
            <a:r>
              <a:rPr lang="en-US" sz="1200" dirty="0"/>
              <a:t> grade students.</a:t>
            </a:r>
          </a:p>
        </p:txBody>
      </p:sp>
      <p:sp>
        <p:nvSpPr>
          <p:cNvPr id="3" name="TextBox 2">
            <a:extLst>
              <a:ext uri="{FF2B5EF4-FFF2-40B4-BE49-F238E27FC236}">
                <a16:creationId xmlns:a16="http://schemas.microsoft.com/office/drawing/2014/main" id="{09298614-C797-2251-D925-CC4E9893A038}"/>
              </a:ext>
            </a:extLst>
          </p:cNvPr>
          <p:cNvSpPr txBox="1"/>
          <p:nvPr/>
        </p:nvSpPr>
        <p:spPr>
          <a:xfrm>
            <a:off x="6183766" y="1632327"/>
            <a:ext cx="5926426" cy="600164"/>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driving while under the influence of marijuana are also very low.</a:t>
            </a:r>
          </a:p>
          <a:p>
            <a:pPr marL="285750" indent="-285750">
              <a:spcAft>
                <a:spcPts val="600"/>
              </a:spcAft>
              <a:buFont typeface="Wingdings" panose="05000000000000000000" pitchFamily="2" charset="2"/>
              <a:buChar char="Ø"/>
            </a:pPr>
            <a:r>
              <a:rPr lang="en-US" sz="1400" dirty="0">
                <a:solidFill>
                  <a:schemeClr val="accent1"/>
                </a:solidFill>
              </a:rPr>
              <a:t>These rates have also decreased in 2024 compared to 2020.</a:t>
            </a:r>
          </a:p>
        </p:txBody>
      </p:sp>
      <p:pic>
        <p:nvPicPr>
          <p:cNvPr id="7" name="Picture 6">
            <a:extLst>
              <a:ext uri="{FF2B5EF4-FFF2-40B4-BE49-F238E27FC236}">
                <a16:creationId xmlns:a16="http://schemas.microsoft.com/office/drawing/2014/main" id="{6A4BEC46-5286-5477-DCAB-B78C895E2414}"/>
              </a:ext>
            </a:extLst>
          </p:cNvPr>
          <p:cNvPicPr>
            <a:picLocks noChangeAspect="1"/>
          </p:cNvPicPr>
          <p:nvPr/>
        </p:nvPicPr>
        <p:blipFill rotWithShape="1">
          <a:blip r:embed="rId2"/>
          <a:srcRect t="61679"/>
          <a:stretch/>
        </p:blipFill>
        <p:spPr>
          <a:xfrm>
            <a:off x="360512" y="3053593"/>
            <a:ext cx="5542002" cy="1332347"/>
          </a:xfrm>
          <a:prstGeom prst="rect">
            <a:avLst/>
          </a:prstGeom>
        </p:spPr>
      </p:pic>
      <p:pic>
        <p:nvPicPr>
          <p:cNvPr id="13" name="Picture 12">
            <a:extLst>
              <a:ext uri="{FF2B5EF4-FFF2-40B4-BE49-F238E27FC236}">
                <a16:creationId xmlns:a16="http://schemas.microsoft.com/office/drawing/2014/main" id="{76484836-8B27-892A-2312-221FBD009699}"/>
              </a:ext>
            </a:extLst>
          </p:cNvPr>
          <p:cNvPicPr>
            <a:picLocks noChangeAspect="1"/>
          </p:cNvPicPr>
          <p:nvPr/>
        </p:nvPicPr>
        <p:blipFill rotWithShape="1">
          <a:blip r:embed="rId3"/>
          <a:srcRect t="74017"/>
          <a:stretch/>
        </p:blipFill>
        <p:spPr>
          <a:xfrm>
            <a:off x="565067" y="4385940"/>
            <a:ext cx="4946500" cy="909934"/>
          </a:xfrm>
          <a:prstGeom prst="rect">
            <a:avLst/>
          </a:prstGeom>
        </p:spPr>
      </p:pic>
      <p:pic>
        <p:nvPicPr>
          <p:cNvPr id="16" name="Picture 15">
            <a:extLst>
              <a:ext uri="{FF2B5EF4-FFF2-40B4-BE49-F238E27FC236}">
                <a16:creationId xmlns:a16="http://schemas.microsoft.com/office/drawing/2014/main" id="{6DC94823-FB53-8EA4-A95A-6C09124CAAE1}"/>
              </a:ext>
            </a:extLst>
          </p:cNvPr>
          <p:cNvPicPr>
            <a:picLocks noChangeAspect="1"/>
          </p:cNvPicPr>
          <p:nvPr/>
        </p:nvPicPr>
        <p:blipFill rotWithShape="1">
          <a:blip r:embed="rId4"/>
          <a:srcRect t="60620" b="10083"/>
          <a:stretch/>
        </p:blipFill>
        <p:spPr>
          <a:xfrm>
            <a:off x="6220588" y="2925869"/>
            <a:ext cx="5716621" cy="1588214"/>
          </a:xfrm>
          <a:prstGeom prst="rect">
            <a:avLst/>
          </a:prstGeom>
        </p:spPr>
      </p:pic>
      <p:pic>
        <p:nvPicPr>
          <p:cNvPr id="17" name="Picture 16">
            <a:extLst>
              <a:ext uri="{FF2B5EF4-FFF2-40B4-BE49-F238E27FC236}">
                <a16:creationId xmlns:a16="http://schemas.microsoft.com/office/drawing/2014/main" id="{4BE6ED38-84E9-82E2-ED45-27B3A3F0C031}"/>
              </a:ext>
            </a:extLst>
          </p:cNvPr>
          <p:cNvPicPr>
            <a:picLocks noChangeAspect="1"/>
          </p:cNvPicPr>
          <p:nvPr/>
        </p:nvPicPr>
        <p:blipFill rotWithShape="1">
          <a:blip r:embed="rId5"/>
          <a:srcRect l="5149" t="52656" b="6958"/>
          <a:stretch/>
        </p:blipFill>
        <p:spPr>
          <a:xfrm>
            <a:off x="6501468" y="4385941"/>
            <a:ext cx="5173924" cy="909934"/>
          </a:xfrm>
          <a:prstGeom prst="rect">
            <a:avLst/>
          </a:prstGeom>
        </p:spPr>
      </p:pic>
      <p:sp>
        <p:nvSpPr>
          <p:cNvPr id="9" name="Rectangle: Rounded Corners 8">
            <a:extLst>
              <a:ext uri="{FF2B5EF4-FFF2-40B4-BE49-F238E27FC236}">
                <a16:creationId xmlns:a16="http://schemas.microsoft.com/office/drawing/2014/main" id="{EF434970-96B7-84B8-AB54-FDC1EE310E5A}"/>
              </a:ext>
            </a:extLst>
          </p:cNvPr>
          <p:cNvSpPr/>
          <p:nvPr/>
        </p:nvSpPr>
        <p:spPr>
          <a:xfrm>
            <a:off x="9209691" y="4560911"/>
            <a:ext cx="2224503" cy="489976"/>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7F18A10-1946-3C64-5971-55E3E1A8AED6}"/>
              </a:ext>
            </a:extLst>
          </p:cNvPr>
          <p:cNvSpPr/>
          <p:nvPr/>
        </p:nvSpPr>
        <p:spPr>
          <a:xfrm>
            <a:off x="6743990" y="4415001"/>
            <a:ext cx="2224503" cy="635885"/>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979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85D5B85-1AB5-4A36-9B1B-7806854E8AB7}"/>
              </a:ext>
            </a:extLst>
          </p:cNvPr>
          <p:cNvSpPr/>
          <p:nvPr/>
        </p:nvSpPr>
        <p:spPr>
          <a:xfrm>
            <a:off x="6515473" y="2850328"/>
            <a:ext cx="5167617" cy="1847507"/>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endParaRPr lang="en-US" sz="1400" kern="0" dirty="0">
              <a:solidFill>
                <a:sysClr val="windowText" lastClr="000000"/>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7058DA95-E81E-4E97-B532-EB2061F98DE3}"/>
              </a:ext>
            </a:extLst>
          </p:cNvPr>
          <p:cNvSpPr>
            <a:spLocks noGrp="1"/>
          </p:cNvSpPr>
          <p:nvPr>
            <p:ph type="title"/>
          </p:nvPr>
        </p:nvSpPr>
        <p:spPr/>
        <p:txBody>
          <a:bodyPr/>
          <a:lstStyle/>
          <a:p>
            <a:r>
              <a:rPr lang="en-US" dirty="0"/>
              <a:t>Riding With Someone Under the Influence</a:t>
            </a:r>
          </a:p>
        </p:txBody>
      </p:sp>
      <p:sp>
        <p:nvSpPr>
          <p:cNvPr id="5" name="Slide Number Placeholder 4">
            <a:extLst>
              <a:ext uri="{FF2B5EF4-FFF2-40B4-BE49-F238E27FC236}">
                <a16:creationId xmlns:a16="http://schemas.microsoft.com/office/drawing/2014/main" id="{F1EABAF4-EA0C-48FA-ADB6-8D56AC0A171D}"/>
              </a:ext>
            </a:extLst>
          </p:cNvPr>
          <p:cNvSpPr>
            <a:spLocks noGrp="1"/>
          </p:cNvSpPr>
          <p:nvPr>
            <p:ph type="sldNum" sz="quarter" idx="12"/>
          </p:nvPr>
        </p:nvSpPr>
        <p:spPr/>
        <p:txBody>
          <a:bodyPr/>
          <a:lstStyle/>
          <a:p>
            <a:r>
              <a:rPr lang="en-US"/>
              <a:t>Market Street Research | Page </a:t>
            </a:r>
            <a:fld id="{300ED257-06B6-4717-AB39-CFF5462A5EBE}" type="slidenum">
              <a:rPr lang="en-US" smtClean="0"/>
              <a:pPr/>
              <a:t>54</a:t>
            </a:fld>
            <a:endParaRPr lang="en-US" dirty="0"/>
          </a:p>
        </p:txBody>
      </p:sp>
      <p:sp>
        <p:nvSpPr>
          <p:cNvPr id="7" name="Rectangle: Rounded Corners 6">
            <a:extLst>
              <a:ext uri="{FF2B5EF4-FFF2-40B4-BE49-F238E27FC236}">
                <a16:creationId xmlns:a16="http://schemas.microsoft.com/office/drawing/2014/main" id="{3C5904E2-E81C-408F-AB9A-FCE15493641F}"/>
              </a:ext>
            </a:extLst>
          </p:cNvPr>
          <p:cNvSpPr/>
          <p:nvPr/>
        </p:nvSpPr>
        <p:spPr>
          <a:xfrm>
            <a:off x="508910" y="2850328"/>
            <a:ext cx="5848861" cy="2938076"/>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extBox 9">
            <a:extLst>
              <a:ext uri="{FF2B5EF4-FFF2-40B4-BE49-F238E27FC236}">
                <a16:creationId xmlns:a16="http://schemas.microsoft.com/office/drawing/2014/main" id="{BA287647-76CB-47E0-95EF-E58AE8D31FDA}"/>
              </a:ext>
            </a:extLst>
          </p:cNvPr>
          <p:cNvSpPr txBox="1"/>
          <p:nvPr/>
        </p:nvSpPr>
        <p:spPr>
          <a:xfrm>
            <a:off x="248796" y="1342237"/>
            <a:ext cx="8475754" cy="1107996"/>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While low overall, rates for riding in a car with a driver who is under the influence are higher than rates for driving under the influence, which are shown on the previous slide.</a:t>
            </a:r>
          </a:p>
          <a:p>
            <a:pPr marL="285750" indent="-285750">
              <a:spcAft>
                <a:spcPts val="600"/>
              </a:spcAft>
              <a:buFont typeface="Wingdings" panose="05000000000000000000" pitchFamily="2" charset="2"/>
              <a:buChar char="Ø"/>
            </a:pPr>
            <a:r>
              <a:rPr lang="en-US" sz="1400" dirty="0">
                <a:solidFill>
                  <a:schemeClr val="accent1"/>
                </a:solidFill>
              </a:rPr>
              <a:t>Rates of riding in a vehicle driven by a minor who is under the influence appear highest in 12</a:t>
            </a:r>
            <a:r>
              <a:rPr lang="en-US" sz="1400" baseline="30000" dirty="0">
                <a:solidFill>
                  <a:schemeClr val="accent1"/>
                </a:solidFill>
              </a:rPr>
              <a:t>th</a:t>
            </a:r>
            <a:r>
              <a:rPr lang="en-US" sz="1400" dirty="0">
                <a:solidFill>
                  <a:schemeClr val="accent1"/>
                </a:solidFill>
              </a:rPr>
              <a:t> grade.</a:t>
            </a:r>
          </a:p>
          <a:p>
            <a:pPr marL="285750" indent="-285750">
              <a:spcAft>
                <a:spcPts val="600"/>
              </a:spcAft>
              <a:buFont typeface="Wingdings" panose="05000000000000000000" pitchFamily="2" charset="2"/>
              <a:buChar char="Ø"/>
            </a:pPr>
            <a:r>
              <a:rPr lang="en-US" sz="1400" dirty="0">
                <a:solidFill>
                  <a:schemeClr val="accent1"/>
                </a:solidFill>
              </a:rPr>
              <a:t>While these rates have decreased among high schoolers over time, they have increased for 6</a:t>
            </a:r>
            <a:r>
              <a:rPr lang="en-US" sz="1400" baseline="30000" dirty="0">
                <a:solidFill>
                  <a:schemeClr val="accent1"/>
                </a:solidFill>
              </a:rPr>
              <a:t>th</a:t>
            </a:r>
            <a:r>
              <a:rPr lang="en-US" sz="1400" dirty="0">
                <a:solidFill>
                  <a:schemeClr val="accent1"/>
                </a:solidFill>
              </a:rPr>
              <a:t> grade students.</a:t>
            </a:r>
          </a:p>
        </p:txBody>
      </p:sp>
      <p:graphicFrame>
        <p:nvGraphicFramePr>
          <p:cNvPr id="11" name="Table 10">
            <a:extLst>
              <a:ext uri="{FF2B5EF4-FFF2-40B4-BE49-F238E27FC236}">
                <a16:creationId xmlns:a16="http://schemas.microsoft.com/office/drawing/2014/main" id="{342258DA-96FE-4D06-9AF2-6E9C438007FC}"/>
              </a:ext>
            </a:extLst>
          </p:cNvPr>
          <p:cNvGraphicFramePr>
            <a:graphicFrameLocks noGrp="1"/>
          </p:cNvGraphicFramePr>
          <p:nvPr>
            <p:extLst>
              <p:ext uri="{D42A27DB-BD31-4B8C-83A1-F6EECF244321}">
                <p14:modId xmlns:p14="http://schemas.microsoft.com/office/powerpoint/2010/main" val="4181080304"/>
              </p:ext>
            </p:extLst>
          </p:nvPr>
        </p:nvGraphicFramePr>
        <p:xfrm>
          <a:off x="673580" y="6340792"/>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788053059"/>
                    </a:ext>
                  </a:extLst>
                </a:gridCol>
                <a:gridCol w="6513151">
                  <a:extLst>
                    <a:ext uri="{9D8B030D-6E8A-4147-A177-3AD203B41FA5}">
                      <a16:colId xmlns:a16="http://schemas.microsoft.com/office/drawing/2014/main" val="268326313"/>
                    </a:ext>
                  </a:extLst>
                </a:gridCol>
                <a:gridCol w="515642">
                  <a:extLst>
                    <a:ext uri="{9D8B030D-6E8A-4147-A177-3AD203B41FA5}">
                      <a16:colId xmlns:a16="http://schemas.microsoft.com/office/drawing/2014/main" val="3173067183"/>
                    </a:ext>
                  </a:extLst>
                </a:gridCol>
                <a:gridCol w="461856">
                  <a:extLst>
                    <a:ext uri="{9D8B030D-6E8A-4147-A177-3AD203B41FA5}">
                      <a16:colId xmlns:a16="http://schemas.microsoft.com/office/drawing/2014/main" val="3301647306"/>
                    </a:ext>
                  </a:extLst>
                </a:gridCol>
                <a:gridCol w="453303">
                  <a:extLst>
                    <a:ext uri="{9D8B030D-6E8A-4147-A177-3AD203B41FA5}">
                      <a16:colId xmlns:a16="http://schemas.microsoft.com/office/drawing/2014/main" val="3723198357"/>
                    </a:ext>
                  </a:extLst>
                </a:gridCol>
                <a:gridCol w="495186">
                  <a:extLst>
                    <a:ext uri="{9D8B030D-6E8A-4147-A177-3AD203B41FA5}">
                      <a16:colId xmlns:a16="http://schemas.microsoft.com/office/drawing/2014/main" val="2614300820"/>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Q93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30 days how many times did you ride in a car or other vehicle driven by a minor (under the age of 21) who had been drinking alcohol or using other drugs?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3958373"/>
                  </a:ext>
                </a:extLst>
              </a:tr>
            </a:tbl>
          </a:graphicData>
        </a:graphic>
      </p:graphicFrame>
      <p:sp>
        <p:nvSpPr>
          <p:cNvPr id="4" name="TextBox 3">
            <a:extLst>
              <a:ext uri="{FF2B5EF4-FFF2-40B4-BE49-F238E27FC236}">
                <a16:creationId xmlns:a16="http://schemas.microsoft.com/office/drawing/2014/main" id="{BD6CD2D0-89A7-90D9-DBC2-F61C8C414DA6}"/>
              </a:ext>
            </a:extLst>
          </p:cNvPr>
          <p:cNvSpPr txBox="1"/>
          <p:nvPr/>
        </p:nvSpPr>
        <p:spPr>
          <a:xfrm>
            <a:off x="6846180" y="3069551"/>
            <a:ext cx="4506202" cy="1323439"/>
          </a:xfrm>
          <a:prstGeom prst="rect">
            <a:avLst/>
          </a:prstGeom>
          <a:noFill/>
        </p:spPr>
        <p:txBody>
          <a:bodyPr wrap="square" rtlCol="0">
            <a:spAutoFit/>
          </a:bodyPr>
          <a:lstStyle/>
          <a:p>
            <a:pPr>
              <a:spcAft>
                <a:spcPts val="600"/>
              </a:spcAft>
            </a:pPr>
            <a:r>
              <a:rPr lang="en-US" sz="1400" b="1" dirty="0"/>
              <a:t>Those who are more likely to ride with a minor who is under the influence of alcohol or drugs include those who:</a:t>
            </a:r>
          </a:p>
          <a:p>
            <a:pPr marL="285750" indent="-285750">
              <a:spcAft>
                <a:spcPts val="600"/>
              </a:spcAft>
              <a:buFont typeface="Wingdings" panose="05000000000000000000" pitchFamily="2" charset="2"/>
              <a:buChar char="Ø"/>
            </a:pPr>
            <a:r>
              <a:rPr lang="en-US" sz="1400" dirty="0"/>
              <a:t>Most of the time or always drive a car while using a cell phone without a hands-free option (56%)</a:t>
            </a:r>
          </a:p>
          <a:p>
            <a:pPr marL="285750" indent="-285750">
              <a:spcAft>
                <a:spcPts val="600"/>
              </a:spcAft>
              <a:buFont typeface="Wingdings" panose="05000000000000000000" pitchFamily="2" charset="2"/>
              <a:buChar char="Ø"/>
            </a:pPr>
            <a:r>
              <a:rPr lang="en-US" sz="1400" dirty="0"/>
              <a:t>Binge drink alcohol (33%)</a:t>
            </a:r>
          </a:p>
        </p:txBody>
      </p:sp>
      <p:pic>
        <p:nvPicPr>
          <p:cNvPr id="6" name="Picture 5">
            <a:extLst>
              <a:ext uri="{FF2B5EF4-FFF2-40B4-BE49-F238E27FC236}">
                <a16:creationId xmlns:a16="http://schemas.microsoft.com/office/drawing/2014/main" id="{BAEEE4D8-5406-5FF9-2382-681CEE27A423}"/>
              </a:ext>
            </a:extLst>
          </p:cNvPr>
          <p:cNvPicPr>
            <a:picLocks noChangeAspect="1"/>
          </p:cNvPicPr>
          <p:nvPr/>
        </p:nvPicPr>
        <p:blipFill rotWithShape="1">
          <a:blip r:embed="rId2"/>
          <a:srcRect l="2990" t="49993" r="2561" b="9131"/>
          <a:stretch/>
        </p:blipFill>
        <p:spPr>
          <a:xfrm>
            <a:off x="436228" y="2982822"/>
            <a:ext cx="5921543" cy="1496899"/>
          </a:xfrm>
          <a:prstGeom prst="rect">
            <a:avLst/>
          </a:prstGeom>
        </p:spPr>
      </p:pic>
      <p:pic>
        <p:nvPicPr>
          <p:cNvPr id="8" name="Picture 7">
            <a:extLst>
              <a:ext uri="{FF2B5EF4-FFF2-40B4-BE49-F238E27FC236}">
                <a16:creationId xmlns:a16="http://schemas.microsoft.com/office/drawing/2014/main" id="{E7AFAEDD-FE02-3666-EF78-18FBFB280D66}"/>
              </a:ext>
            </a:extLst>
          </p:cNvPr>
          <p:cNvPicPr>
            <a:picLocks noChangeAspect="1"/>
          </p:cNvPicPr>
          <p:nvPr/>
        </p:nvPicPr>
        <p:blipFill rotWithShape="1">
          <a:blip r:embed="rId3"/>
          <a:srcRect t="69426" b="3929"/>
          <a:stretch/>
        </p:blipFill>
        <p:spPr>
          <a:xfrm>
            <a:off x="457492" y="4697835"/>
            <a:ext cx="5756782" cy="931178"/>
          </a:xfrm>
          <a:prstGeom prst="rect">
            <a:avLst/>
          </a:prstGeom>
        </p:spPr>
      </p:pic>
      <p:sp>
        <p:nvSpPr>
          <p:cNvPr id="3" name="Rectangle: Rounded Corners 2">
            <a:extLst>
              <a:ext uri="{FF2B5EF4-FFF2-40B4-BE49-F238E27FC236}">
                <a16:creationId xmlns:a16="http://schemas.microsoft.com/office/drawing/2014/main" id="{7B0409A0-871B-DC92-9F8C-64D70E054C2D}"/>
              </a:ext>
            </a:extLst>
          </p:cNvPr>
          <p:cNvSpPr/>
          <p:nvPr/>
        </p:nvSpPr>
        <p:spPr>
          <a:xfrm>
            <a:off x="4369243" y="4697835"/>
            <a:ext cx="1662441" cy="729842"/>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837BCFB-B2A9-9A97-B196-B91C8E8E816C}"/>
              </a:ext>
            </a:extLst>
          </p:cNvPr>
          <p:cNvSpPr/>
          <p:nvPr/>
        </p:nvSpPr>
        <p:spPr>
          <a:xfrm>
            <a:off x="726301" y="4848837"/>
            <a:ext cx="1662441" cy="561420"/>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96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DA95-E81E-4E97-B532-EB2061F98DE3}"/>
              </a:ext>
            </a:extLst>
          </p:cNvPr>
          <p:cNvSpPr>
            <a:spLocks noGrp="1"/>
          </p:cNvSpPr>
          <p:nvPr>
            <p:ph type="title"/>
          </p:nvPr>
        </p:nvSpPr>
        <p:spPr/>
        <p:txBody>
          <a:bodyPr/>
          <a:lstStyle/>
          <a:p>
            <a:r>
              <a:rPr lang="en-US" dirty="0"/>
              <a:t>Using Cell Phones While Driving</a:t>
            </a:r>
          </a:p>
        </p:txBody>
      </p:sp>
      <p:sp>
        <p:nvSpPr>
          <p:cNvPr id="5" name="Slide Number Placeholder 4">
            <a:extLst>
              <a:ext uri="{FF2B5EF4-FFF2-40B4-BE49-F238E27FC236}">
                <a16:creationId xmlns:a16="http://schemas.microsoft.com/office/drawing/2014/main" id="{F1EABAF4-EA0C-48FA-ADB6-8D56AC0A171D}"/>
              </a:ext>
            </a:extLst>
          </p:cNvPr>
          <p:cNvSpPr>
            <a:spLocks noGrp="1"/>
          </p:cNvSpPr>
          <p:nvPr>
            <p:ph type="sldNum" sz="quarter" idx="12"/>
          </p:nvPr>
        </p:nvSpPr>
        <p:spPr/>
        <p:txBody>
          <a:bodyPr/>
          <a:lstStyle/>
          <a:p>
            <a:r>
              <a:rPr lang="en-US"/>
              <a:t>Market Street Research | Page </a:t>
            </a:r>
            <a:fld id="{300ED257-06B6-4717-AB39-CFF5462A5EBE}" type="slidenum">
              <a:rPr lang="en-US" smtClean="0"/>
              <a:pPr/>
              <a:t>55</a:t>
            </a:fld>
            <a:endParaRPr lang="en-US" dirty="0"/>
          </a:p>
        </p:txBody>
      </p:sp>
      <p:sp>
        <p:nvSpPr>
          <p:cNvPr id="7" name="Rectangle: Rounded Corners 6">
            <a:extLst>
              <a:ext uri="{FF2B5EF4-FFF2-40B4-BE49-F238E27FC236}">
                <a16:creationId xmlns:a16="http://schemas.microsoft.com/office/drawing/2014/main" id="{3C5904E2-E81C-408F-AB9A-FCE15493641F}"/>
              </a:ext>
            </a:extLst>
          </p:cNvPr>
          <p:cNvSpPr/>
          <p:nvPr/>
        </p:nvSpPr>
        <p:spPr>
          <a:xfrm>
            <a:off x="2973041" y="2171506"/>
            <a:ext cx="6245918" cy="3525447"/>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extBox 9">
            <a:extLst>
              <a:ext uri="{FF2B5EF4-FFF2-40B4-BE49-F238E27FC236}">
                <a16:creationId xmlns:a16="http://schemas.microsoft.com/office/drawing/2014/main" id="{BA287647-76CB-47E0-95EF-E58AE8D31FDA}"/>
              </a:ext>
            </a:extLst>
          </p:cNvPr>
          <p:cNvSpPr txBox="1"/>
          <p:nvPr/>
        </p:nvSpPr>
        <p:spPr>
          <a:xfrm>
            <a:off x="146891" y="1387922"/>
            <a:ext cx="10859465" cy="600164"/>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Of those who drive, 29% drove while using a cell phone (without a hands-free option) sometimes, most of the time, or always.</a:t>
            </a:r>
          </a:p>
          <a:p>
            <a:pPr marL="742950" lvl="1" indent="-285750">
              <a:spcAft>
                <a:spcPts val="600"/>
              </a:spcAft>
              <a:buFont typeface="Wingdings" panose="05000000000000000000" pitchFamily="2" charset="2"/>
              <a:buChar char="Ø"/>
            </a:pPr>
            <a:r>
              <a:rPr lang="en-US" sz="1400" dirty="0">
                <a:solidFill>
                  <a:schemeClr val="accent1"/>
                </a:solidFill>
              </a:rPr>
              <a:t>Furthermore, 11% of those who drive use a cell phone without a hands-free option most of the time or always.</a:t>
            </a:r>
          </a:p>
        </p:txBody>
      </p:sp>
      <p:graphicFrame>
        <p:nvGraphicFramePr>
          <p:cNvPr id="11" name="Table 10">
            <a:extLst>
              <a:ext uri="{FF2B5EF4-FFF2-40B4-BE49-F238E27FC236}">
                <a16:creationId xmlns:a16="http://schemas.microsoft.com/office/drawing/2014/main" id="{342258DA-96FE-4D06-9AF2-6E9C438007FC}"/>
              </a:ext>
            </a:extLst>
          </p:cNvPr>
          <p:cNvGraphicFramePr>
            <a:graphicFrameLocks noGrp="1"/>
          </p:cNvGraphicFramePr>
          <p:nvPr>
            <p:extLst>
              <p:ext uri="{D42A27DB-BD31-4B8C-83A1-F6EECF244321}">
                <p14:modId xmlns:p14="http://schemas.microsoft.com/office/powerpoint/2010/main" val="2277191099"/>
              </p:ext>
            </p:extLst>
          </p:nvPr>
        </p:nvGraphicFramePr>
        <p:xfrm>
          <a:off x="673580" y="6340792"/>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788053059"/>
                    </a:ext>
                  </a:extLst>
                </a:gridCol>
                <a:gridCol w="6513151">
                  <a:extLst>
                    <a:ext uri="{9D8B030D-6E8A-4147-A177-3AD203B41FA5}">
                      <a16:colId xmlns:a16="http://schemas.microsoft.com/office/drawing/2014/main" val="268326313"/>
                    </a:ext>
                  </a:extLst>
                </a:gridCol>
                <a:gridCol w="515642">
                  <a:extLst>
                    <a:ext uri="{9D8B030D-6E8A-4147-A177-3AD203B41FA5}">
                      <a16:colId xmlns:a16="http://schemas.microsoft.com/office/drawing/2014/main" val="3173067183"/>
                    </a:ext>
                  </a:extLst>
                </a:gridCol>
                <a:gridCol w="461856">
                  <a:extLst>
                    <a:ext uri="{9D8B030D-6E8A-4147-A177-3AD203B41FA5}">
                      <a16:colId xmlns:a16="http://schemas.microsoft.com/office/drawing/2014/main" val="3301647306"/>
                    </a:ext>
                  </a:extLst>
                </a:gridCol>
                <a:gridCol w="453303">
                  <a:extLst>
                    <a:ext uri="{9D8B030D-6E8A-4147-A177-3AD203B41FA5}">
                      <a16:colId xmlns:a16="http://schemas.microsoft.com/office/drawing/2014/main" val="3723198357"/>
                    </a:ext>
                  </a:extLst>
                </a:gridCol>
                <a:gridCol w="495186">
                  <a:extLst>
                    <a:ext uri="{9D8B030D-6E8A-4147-A177-3AD203B41FA5}">
                      <a16:colId xmlns:a16="http://schemas.microsoft.com/office/drawing/2014/main" val="2614300820"/>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Q96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30 days have you driven a car while using a cell phone to talk, text, or access the internet or social media without a hands-free option?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3958373"/>
                  </a:ext>
                </a:extLst>
              </a:tr>
            </a:tbl>
          </a:graphicData>
        </a:graphic>
      </p:graphicFrame>
      <p:sp>
        <p:nvSpPr>
          <p:cNvPr id="4" name="TextBox 3">
            <a:extLst>
              <a:ext uri="{FF2B5EF4-FFF2-40B4-BE49-F238E27FC236}">
                <a16:creationId xmlns:a16="http://schemas.microsoft.com/office/drawing/2014/main" id="{D788F673-4C67-FFF6-2002-C3B0D0A105E7}"/>
              </a:ext>
            </a:extLst>
          </p:cNvPr>
          <p:cNvSpPr txBox="1"/>
          <p:nvPr/>
        </p:nvSpPr>
        <p:spPr>
          <a:xfrm>
            <a:off x="3884043" y="5880373"/>
            <a:ext cx="4423914" cy="276999"/>
          </a:xfrm>
          <a:prstGeom prst="rect">
            <a:avLst/>
          </a:prstGeom>
          <a:noFill/>
          <a:ln>
            <a:solidFill>
              <a:schemeClr val="tx1"/>
            </a:solidFill>
          </a:ln>
        </p:spPr>
        <p:txBody>
          <a:bodyPr wrap="square" rtlCol="0">
            <a:spAutoFit/>
          </a:bodyPr>
          <a:lstStyle/>
          <a:p>
            <a:r>
              <a:rPr lang="en-US" sz="1200" dirty="0"/>
              <a:t>*Note, this question was not asked of 6</a:t>
            </a:r>
            <a:r>
              <a:rPr lang="en-US" sz="1200" baseline="30000" dirty="0"/>
              <a:t>th</a:t>
            </a:r>
            <a:r>
              <a:rPr lang="en-US" sz="1200" dirty="0"/>
              <a:t> and 8</a:t>
            </a:r>
            <a:r>
              <a:rPr lang="en-US" sz="1200" baseline="30000" dirty="0"/>
              <a:t>th</a:t>
            </a:r>
            <a:r>
              <a:rPr lang="en-US" sz="1200" dirty="0"/>
              <a:t> grade students.</a:t>
            </a:r>
          </a:p>
        </p:txBody>
      </p:sp>
      <p:pic>
        <p:nvPicPr>
          <p:cNvPr id="3" name="Picture 2">
            <a:extLst>
              <a:ext uri="{FF2B5EF4-FFF2-40B4-BE49-F238E27FC236}">
                <a16:creationId xmlns:a16="http://schemas.microsoft.com/office/drawing/2014/main" id="{765CCE4A-F8D0-EF19-8572-39583D0C66D0}"/>
              </a:ext>
            </a:extLst>
          </p:cNvPr>
          <p:cNvPicPr>
            <a:picLocks noChangeAspect="1"/>
          </p:cNvPicPr>
          <p:nvPr/>
        </p:nvPicPr>
        <p:blipFill rotWithShape="1">
          <a:blip r:embed="rId2"/>
          <a:srcRect t="15656"/>
          <a:stretch/>
        </p:blipFill>
        <p:spPr>
          <a:xfrm>
            <a:off x="2958379" y="2098110"/>
            <a:ext cx="6245918" cy="2559983"/>
          </a:xfrm>
          <a:prstGeom prst="rect">
            <a:avLst/>
          </a:prstGeom>
        </p:spPr>
      </p:pic>
      <p:pic>
        <p:nvPicPr>
          <p:cNvPr id="12" name="Picture 11">
            <a:extLst>
              <a:ext uri="{FF2B5EF4-FFF2-40B4-BE49-F238E27FC236}">
                <a16:creationId xmlns:a16="http://schemas.microsoft.com/office/drawing/2014/main" id="{82A10ED6-BCB3-4353-016B-7A712ABBE75B}"/>
              </a:ext>
            </a:extLst>
          </p:cNvPr>
          <p:cNvPicPr>
            <a:picLocks noChangeAspect="1"/>
          </p:cNvPicPr>
          <p:nvPr/>
        </p:nvPicPr>
        <p:blipFill rotWithShape="1">
          <a:blip r:embed="rId3"/>
          <a:srcRect l="4031" t="38041" b="9804"/>
          <a:stretch/>
        </p:blipFill>
        <p:spPr>
          <a:xfrm>
            <a:off x="3489820" y="4446164"/>
            <a:ext cx="5191968" cy="1324185"/>
          </a:xfrm>
          <a:prstGeom prst="rect">
            <a:avLst/>
          </a:prstGeom>
        </p:spPr>
      </p:pic>
    </p:spTree>
    <p:extLst>
      <p:ext uri="{BB962C8B-B14F-4D97-AF65-F5344CB8AC3E}">
        <p14:creationId xmlns:p14="http://schemas.microsoft.com/office/powerpoint/2010/main" val="2904346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7E5F-B41B-4CED-9DEE-A4C3C4983B8E}"/>
              </a:ext>
            </a:extLst>
          </p:cNvPr>
          <p:cNvSpPr>
            <a:spLocks noGrp="1"/>
          </p:cNvSpPr>
          <p:nvPr>
            <p:ph type="ctrTitle"/>
          </p:nvPr>
        </p:nvSpPr>
        <p:spPr/>
        <p:txBody>
          <a:bodyPr anchor="ctr"/>
          <a:lstStyle/>
          <a:p>
            <a:pPr algn="ctr"/>
            <a:r>
              <a:rPr lang="en-US" dirty="0"/>
              <a:t>Body Image and Dieting</a:t>
            </a:r>
          </a:p>
        </p:txBody>
      </p:sp>
    </p:spTree>
    <p:extLst>
      <p:ext uri="{BB962C8B-B14F-4D97-AF65-F5344CB8AC3E}">
        <p14:creationId xmlns:p14="http://schemas.microsoft.com/office/powerpoint/2010/main" val="5421994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2360795-EDB6-4C9D-9A93-0C7C74D200BD}"/>
              </a:ext>
            </a:extLst>
          </p:cNvPr>
          <p:cNvSpPr/>
          <p:nvPr/>
        </p:nvSpPr>
        <p:spPr>
          <a:xfrm>
            <a:off x="146891" y="1010399"/>
            <a:ext cx="7553840" cy="4837202"/>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17E8A54-1A72-4DB7-B993-A3BC31505F97}"/>
              </a:ext>
            </a:extLst>
          </p:cNvPr>
          <p:cNvSpPr>
            <a:spLocks noGrp="1"/>
          </p:cNvSpPr>
          <p:nvPr>
            <p:ph type="title"/>
          </p:nvPr>
        </p:nvSpPr>
        <p:spPr/>
        <p:txBody>
          <a:bodyPr/>
          <a:lstStyle/>
          <a:p>
            <a:r>
              <a:rPr lang="en-US" dirty="0"/>
              <a:t>Body Image</a:t>
            </a:r>
          </a:p>
        </p:txBody>
      </p:sp>
      <p:sp>
        <p:nvSpPr>
          <p:cNvPr id="6" name="Slide Number Placeholder 5">
            <a:extLst>
              <a:ext uri="{FF2B5EF4-FFF2-40B4-BE49-F238E27FC236}">
                <a16:creationId xmlns:a16="http://schemas.microsoft.com/office/drawing/2014/main" id="{8891A362-6025-49D6-B0D1-7A95072EDD53}"/>
              </a:ext>
            </a:extLst>
          </p:cNvPr>
          <p:cNvSpPr>
            <a:spLocks noGrp="1"/>
          </p:cNvSpPr>
          <p:nvPr>
            <p:ph type="sldNum" sz="quarter" idx="12"/>
          </p:nvPr>
        </p:nvSpPr>
        <p:spPr/>
        <p:txBody>
          <a:bodyPr/>
          <a:lstStyle/>
          <a:p>
            <a:r>
              <a:rPr lang="en-US"/>
              <a:t>Market Street Research | Page </a:t>
            </a:r>
            <a:fld id="{300ED257-06B6-4717-AB39-CFF5462A5EBE}" type="slidenum">
              <a:rPr lang="en-US" smtClean="0"/>
              <a:pPr/>
              <a:t>57</a:t>
            </a:fld>
            <a:endParaRPr lang="en-US" dirty="0"/>
          </a:p>
        </p:txBody>
      </p:sp>
      <p:graphicFrame>
        <p:nvGraphicFramePr>
          <p:cNvPr id="16" name="Table 15">
            <a:extLst>
              <a:ext uri="{FF2B5EF4-FFF2-40B4-BE49-F238E27FC236}">
                <a16:creationId xmlns:a16="http://schemas.microsoft.com/office/drawing/2014/main" id="{A1BF8679-3B32-4D19-BE88-78A6D4FDE9F3}"/>
              </a:ext>
            </a:extLst>
          </p:cNvPr>
          <p:cNvGraphicFramePr>
            <a:graphicFrameLocks noGrp="1"/>
          </p:cNvGraphicFramePr>
          <p:nvPr>
            <p:extLst>
              <p:ext uri="{D42A27DB-BD31-4B8C-83A1-F6EECF244321}">
                <p14:modId xmlns:p14="http://schemas.microsoft.com/office/powerpoint/2010/main" val="3055646854"/>
              </p:ext>
            </p:extLst>
          </p:nvPr>
        </p:nvGraphicFramePr>
        <p:xfrm>
          <a:off x="802836" y="6413670"/>
          <a:ext cx="8672898" cy="2438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Q97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How do you describe your weight?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A31F8EEA-9E9A-42E1-BF25-FF2F24B7E698}"/>
              </a:ext>
            </a:extLst>
          </p:cNvPr>
          <p:cNvSpPr txBox="1"/>
          <p:nvPr/>
        </p:nvSpPr>
        <p:spPr>
          <a:xfrm>
            <a:off x="7710945" y="2420844"/>
            <a:ext cx="4429750" cy="261610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b="1" dirty="0">
                <a:solidFill>
                  <a:schemeClr val="accent1"/>
                </a:solidFill>
              </a:rPr>
              <a:t>Nearly 3 in 5 students feel that they are at about the right weight.</a:t>
            </a:r>
          </a:p>
          <a:p>
            <a:pPr marL="285750" indent="-285750">
              <a:spcAft>
                <a:spcPts val="600"/>
              </a:spcAft>
              <a:buFont typeface="Wingdings" panose="05000000000000000000" pitchFamily="2" charset="2"/>
              <a:buChar char="Ø"/>
            </a:pPr>
            <a:r>
              <a:rPr lang="en-US" sz="1400" b="1" dirty="0">
                <a:solidFill>
                  <a:schemeClr val="accent1"/>
                </a:solidFill>
              </a:rPr>
              <a:t>While the proportions of those who feel they are underweight or overweight are similar, it appears that more 6</a:t>
            </a:r>
            <a:r>
              <a:rPr lang="en-US" sz="1400" b="1" baseline="30000" dirty="0">
                <a:solidFill>
                  <a:schemeClr val="accent1"/>
                </a:solidFill>
              </a:rPr>
              <a:t>th</a:t>
            </a:r>
            <a:r>
              <a:rPr lang="en-US" sz="1400" b="1" dirty="0">
                <a:solidFill>
                  <a:schemeClr val="accent1"/>
                </a:solidFill>
              </a:rPr>
              <a:t> graders see themselves as overweight while more 8</a:t>
            </a:r>
            <a:r>
              <a:rPr lang="en-US" sz="1400" b="1" baseline="30000" dirty="0">
                <a:solidFill>
                  <a:schemeClr val="accent1"/>
                </a:solidFill>
              </a:rPr>
              <a:t>th</a:t>
            </a:r>
            <a:r>
              <a:rPr lang="en-US" sz="1400" b="1" dirty="0">
                <a:solidFill>
                  <a:schemeClr val="accent1"/>
                </a:solidFill>
              </a:rPr>
              <a:t> grade (and slightly, high school) students see themselves as underweight.</a:t>
            </a:r>
          </a:p>
          <a:p>
            <a:pPr marL="285750" indent="-285750">
              <a:spcAft>
                <a:spcPts val="600"/>
              </a:spcAft>
              <a:buFont typeface="Wingdings" panose="05000000000000000000" pitchFamily="2" charset="2"/>
              <a:buChar char="Ø"/>
            </a:pPr>
            <a:r>
              <a:rPr lang="en-US" sz="1400" b="1" dirty="0">
                <a:solidFill>
                  <a:schemeClr val="accent1"/>
                </a:solidFill>
              </a:rPr>
              <a:t>Though these rates have remained somewhat stable over time for most grades, rates of feeling underweight have increased among high schoolers between 2020 and 2024.</a:t>
            </a:r>
          </a:p>
        </p:txBody>
      </p:sp>
      <p:pic>
        <p:nvPicPr>
          <p:cNvPr id="3" name="Picture 2">
            <a:extLst>
              <a:ext uri="{FF2B5EF4-FFF2-40B4-BE49-F238E27FC236}">
                <a16:creationId xmlns:a16="http://schemas.microsoft.com/office/drawing/2014/main" id="{AC95B588-E018-274C-25CC-51CE28AA033D}"/>
              </a:ext>
            </a:extLst>
          </p:cNvPr>
          <p:cNvPicPr>
            <a:picLocks noChangeAspect="1"/>
          </p:cNvPicPr>
          <p:nvPr/>
        </p:nvPicPr>
        <p:blipFill rotWithShape="1">
          <a:blip r:embed="rId2"/>
          <a:srcRect t="21686"/>
          <a:stretch/>
        </p:blipFill>
        <p:spPr>
          <a:xfrm>
            <a:off x="233192" y="1082180"/>
            <a:ext cx="7381237" cy="1693108"/>
          </a:xfrm>
          <a:prstGeom prst="rect">
            <a:avLst/>
          </a:prstGeom>
        </p:spPr>
      </p:pic>
      <p:pic>
        <p:nvPicPr>
          <p:cNvPr id="4" name="Picture 3">
            <a:extLst>
              <a:ext uri="{FF2B5EF4-FFF2-40B4-BE49-F238E27FC236}">
                <a16:creationId xmlns:a16="http://schemas.microsoft.com/office/drawing/2014/main" id="{C2396D6F-98BD-4580-A2FF-62FF994783B5}"/>
              </a:ext>
            </a:extLst>
          </p:cNvPr>
          <p:cNvPicPr>
            <a:picLocks noChangeAspect="1"/>
          </p:cNvPicPr>
          <p:nvPr/>
        </p:nvPicPr>
        <p:blipFill rotWithShape="1">
          <a:blip r:embed="rId3"/>
          <a:srcRect l="4624" t="26761" b="3794"/>
          <a:stretch/>
        </p:blipFill>
        <p:spPr>
          <a:xfrm>
            <a:off x="618547" y="2900999"/>
            <a:ext cx="6610526" cy="1410445"/>
          </a:xfrm>
          <a:prstGeom prst="rect">
            <a:avLst/>
          </a:prstGeom>
        </p:spPr>
      </p:pic>
      <p:pic>
        <p:nvPicPr>
          <p:cNvPr id="8" name="Picture 7">
            <a:extLst>
              <a:ext uri="{FF2B5EF4-FFF2-40B4-BE49-F238E27FC236}">
                <a16:creationId xmlns:a16="http://schemas.microsoft.com/office/drawing/2014/main" id="{52B76825-5CA5-575D-F853-9F9FAE43DF4E}"/>
              </a:ext>
            </a:extLst>
          </p:cNvPr>
          <p:cNvPicPr>
            <a:picLocks noChangeAspect="1"/>
          </p:cNvPicPr>
          <p:nvPr/>
        </p:nvPicPr>
        <p:blipFill rotWithShape="1">
          <a:blip r:embed="rId4"/>
          <a:srcRect l="5202" t="22225"/>
          <a:stretch/>
        </p:blipFill>
        <p:spPr>
          <a:xfrm>
            <a:off x="802836" y="4434944"/>
            <a:ext cx="6415582" cy="1538368"/>
          </a:xfrm>
          <a:prstGeom prst="rect">
            <a:avLst/>
          </a:prstGeom>
        </p:spPr>
      </p:pic>
      <p:sp>
        <p:nvSpPr>
          <p:cNvPr id="5" name="Rectangle: Rounded Corners 4">
            <a:extLst>
              <a:ext uri="{FF2B5EF4-FFF2-40B4-BE49-F238E27FC236}">
                <a16:creationId xmlns:a16="http://schemas.microsoft.com/office/drawing/2014/main" id="{891697A3-5A0A-04C7-17A0-2ED886848382}"/>
              </a:ext>
            </a:extLst>
          </p:cNvPr>
          <p:cNvSpPr/>
          <p:nvPr/>
        </p:nvSpPr>
        <p:spPr>
          <a:xfrm>
            <a:off x="5139285" y="4941405"/>
            <a:ext cx="1873911" cy="729842"/>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00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0CB6388-6C58-4F40-9B84-18D0556EFBA8}"/>
              </a:ext>
            </a:extLst>
          </p:cNvPr>
          <p:cNvSpPr/>
          <p:nvPr/>
        </p:nvSpPr>
        <p:spPr>
          <a:xfrm>
            <a:off x="146891" y="1010399"/>
            <a:ext cx="7553840" cy="4837202"/>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E38A35A5-96B5-431B-A836-368E9C72C2F2}"/>
              </a:ext>
            </a:extLst>
          </p:cNvPr>
          <p:cNvSpPr>
            <a:spLocks noGrp="1"/>
          </p:cNvSpPr>
          <p:nvPr>
            <p:ph type="title"/>
          </p:nvPr>
        </p:nvSpPr>
        <p:spPr/>
        <p:txBody>
          <a:bodyPr/>
          <a:lstStyle/>
          <a:p>
            <a:r>
              <a:rPr lang="en-US" dirty="0"/>
              <a:t>Weight Goals</a:t>
            </a:r>
          </a:p>
        </p:txBody>
      </p:sp>
      <p:sp>
        <p:nvSpPr>
          <p:cNvPr id="6" name="Slide Number Placeholder 5">
            <a:extLst>
              <a:ext uri="{FF2B5EF4-FFF2-40B4-BE49-F238E27FC236}">
                <a16:creationId xmlns:a16="http://schemas.microsoft.com/office/drawing/2014/main" id="{1E92C004-B670-4DBB-8253-65AB6B480274}"/>
              </a:ext>
            </a:extLst>
          </p:cNvPr>
          <p:cNvSpPr>
            <a:spLocks noGrp="1"/>
          </p:cNvSpPr>
          <p:nvPr>
            <p:ph type="sldNum" sz="quarter" idx="12"/>
          </p:nvPr>
        </p:nvSpPr>
        <p:spPr/>
        <p:txBody>
          <a:bodyPr/>
          <a:lstStyle/>
          <a:p>
            <a:r>
              <a:rPr lang="en-US"/>
              <a:t>Market Street Research | Page </a:t>
            </a:r>
            <a:fld id="{300ED257-06B6-4717-AB39-CFF5462A5EBE}" type="slidenum">
              <a:rPr lang="en-US" smtClean="0"/>
              <a:pPr/>
              <a:t>58</a:t>
            </a:fld>
            <a:endParaRPr lang="en-US" dirty="0"/>
          </a:p>
        </p:txBody>
      </p:sp>
      <p:graphicFrame>
        <p:nvGraphicFramePr>
          <p:cNvPr id="14" name="Table 13">
            <a:extLst>
              <a:ext uri="{FF2B5EF4-FFF2-40B4-BE49-F238E27FC236}">
                <a16:creationId xmlns:a16="http://schemas.microsoft.com/office/drawing/2014/main" id="{E6239F1D-7D89-4880-9EBA-F3DFE6A2702B}"/>
              </a:ext>
            </a:extLst>
          </p:cNvPr>
          <p:cNvGraphicFramePr>
            <a:graphicFrameLocks noGrp="1"/>
          </p:cNvGraphicFramePr>
          <p:nvPr>
            <p:extLst>
              <p:ext uri="{D42A27DB-BD31-4B8C-83A1-F6EECF244321}">
                <p14:modId xmlns:p14="http://schemas.microsoft.com/office/powerpoint/2010/main" val="4159684569"/>
              </p:ext>
            </p:extLst>
          </p:nvPr>
        </p:nvGraphicFramePr>
        <p:xfrm>
          <a:off x="802836" y="6413670"/>
          <a:ext cx="8672898" cy="2438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Q98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Which of the following are you trying to do about your weight?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F6EEC1ED-3D09-4B44-A8E9-33522287567A}"/>
              </a:ext>
            </a:extLst>
          </p:cNvPr>
          <p:cNvSpPr txBox="1"/>
          <p:nvPr/>
        </p:nvSpPr>
        <p:spPr>
          <a:xfrm>
            <a:off x="7721182" y="1282894"/>
            <a:ext cx="4323927" cy="4478149"/>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solidFill>
                  <a:schemeClr val="accent1"/>
                </a:solidFill>
              </a:rPr>
              <a:t>Although 19% of students overall said they felt they were overweight, 28% of all students indicated that they were trying to lose weight. </a:t>
            </a: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buFont typeface="Wingdings" panose="05000000000000000000" pitchFamily="2" charset="2"/>
              <a:buChar char="Ø"/>
            </a:pPr>
            <a:r>
              <a:rPr lang="en-US" sz="1400" dirty="0">
                <a:solidFill>
                  <a:schemeClr val="accent1"/>
                </a:solidFill>
              </a:rPr>
              <a:t>3 in 4 students who said they were slightly or very overweight indicated they were trying to lose weight. </a:t>
            </a:r>
          </a:p>
          <a:p>
            <a:pPr marL="285750" indent="-285750">
              <a:buFont typeface="Wingdings" panose="05000000000000000000" pitchFamily="2" charset="2"/>
              <a:buChar char="Ø"/>
            </a:pPr>
            <a:endParaRPr lang="en-US" sz="1400" dirty="0">
              <a:solidFill>
                <a:schemeClr val="accent1"/>
              </a:solidFill>
            </a:endParaRPr>
          </a:p>
          <a:p>
            <a:pPr marL="285750" indent="-285750">
              <a:buFont typeface="Wingdings" panose="05000000000000000000" pitchFamily="2" charset="2"/>
              <a:buChar char="Ø"/>
            </a:pPr>
            <a:r>
              <a:rPr lang="en-US" sz="1400" dirty="0">
                <a:solidFill>
                  <a:schemeClr val="accent1"/>
                </a:solidFill>
              </a:rPr>
              <a:t>22% of those who thought they were about the right weight indicated wanting to lose weight. </a:t>
            </a: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buFont typeface="Wingdings" panose="05000000000000000000" pitchFamily="2" charset="2"/>
              <a:buChar char="Ø"/>
            </a:pPr>
            <a:r>
              <a:rPr lang="en-US" sz="1400" dirty="0">
                <a:solidFill>
                  <a:schemeClr val="accent1"/>
                </a:solidFill>
              </a:rPr>
              <a:t>Most concerningly, 6% of those who identified as underweight also indicated a desire to lose weight. </a:t>
            </a: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spcAft>
                <a:spcPts val="600"/>
              </a:spcAft>
              <a:buFont typeface="Wingdings" panose="05000000000000000000" pitchFamily="2" charset="2"/>
              <a:buChar char="Ø"/>
            </a:pPr>
            <a:r>
              <a:rPr lang="en-US" sz="1400" dirty="0">
                <a:solidFill>
                  <a:schemeClr val="accent1"/>
                </a:solidFill>
              </a:rPr>
              <a:t>While rates of trying to lose weight have remained relatively stable among 6</a:t>
            </a:r>
            <a:r>
              <a:rPr lang="en-US" sz="1400" baseline="30000" dirty="0">
                <a:solidFill>
                  <a:schemeClr val="accent1"/>
                </a:solidFill>
              </a:rPr>
              <a:t>th</a:t>
            </a:r>
            <a:r>
              <a:rPr lang="en-US" sz="1400" dirty="0">
                <a:solidFill>
                  <a:schemeClr val="accent1"/>
                </a:solidFill>
              </a:rPr>
              <a:t> graders, rates have decreased or are trending down among high school students between 2020 and 2024.</a:t>
            </a:r>
          </a:p>
          <a:p>
            <a:pPr marL="285750" indent="-285750">
              <a:spcAft>
                <a:spcPts val="600"/>
              </a:spcAft>
              <a:buFont typeface="Wingdings" panose="05000000000000000000" pitchFamily="2" charset="2"/>
              <a:buChar char="Ø"/>
            </a:pPr>
            <a:r>
              <a:rPr lang="en-US" sz="1400" dirty="0">
                <a:solidFill>
                  <a:schemeClr val="accent1"/>
                </a:solidFill>
              </a:rPr>
              <a:t>Rates of trying to gain weight have increased among 8</a:t>
            </a:r>
            <a:r>
              <a:rPr lang="en-US" sz="1400" baseline="30000" dirty="0">
                <a:solidFill>
                  <a:schemeClr val="accent1"/>
                </a:solidFill>
              </a:rPr>
              <a:t>th</a:t>
            </a:r>
            <a:r>
              <a:rPr lang="en-US" sz="1400" dirty="0">
                <a:solidFill>
                  <a:schemeClr val="accent1"/>
                </a:solidFill>
              </a:rPr>
              <a:t> grade and high school students in 2024 compared to 2020.</a:t>
            </a:r>
          </a:p>
        </p:txBody>
      </p:sp>
      <p:pic>
        <p:nvPicPr>
          <p:cNvPr id="7" name="Picture 6">
            <a:extLst>
              <a:ext uri="{FF2B5EF4-FFF2-40B4-BE49-F238E27FC236}">
                <a16:creationId xmlns:a16="http://schemas.microsoft.com/office/drawing/2014/main" id="{5BA8B56F-4A07-2E52-6BD1-7926C2618142}"/>
              </a:ext>
            </a:extLst>
          </p:cNvPr>
          <p:cNvPicPr>
            <a:picLocks noChangeAspect="1"/>
          </p:cNvPicPr>
          <p:nvPr/>
        </p:nvPicPr>
        <p:blipFill rotWithShape="1">
          <a:blip r:embed="rId2"/>
          <a:srcRect t="13343"/>
          <a:stretch/>
        </p:blipFill>
        <p:spPr>
          <a:xfrm>
            <a:off x="338313" y="1166070"/>
            <a:ext cx="7170995" cy="1818972"/>
          </a:xfrm>
          <a:prstGeom prst="rect">
            <a:avLst/>
          </a:prstGeom>
        </p:spPr>
      </p:pic>
      <p:pic>
        <p:nvPicPr>
          <p:cNvPr id="9" name="Picture 8">
            <a:extLst>
              <a:ext uri="{FF2B5EF4-FFF2-40B4-BE49-F238E27FC236}">
                <a16:creationId xmlns:a16="http://schemas.microsoft.com/office/drawing/2014/main" id="{531234FB-70EA-9C23-FFFC-65A5FBB108AD}"/>
              </a:ext>
            </a:extLst>
          </p:cNvPr>
          <p:cNvPicPr>
            <a:picLocks noChangeAspect="1"/>
          </p:cNvPicPr>
          <p:nvPr/>
        </p:nvPicPr>
        <p:blipFill rotWithShape="1">
          <a:blip r:embed="rId3"/>
          <a:srcRect l="5584" t="12079"/>
          <a:stretch/>
        </p:blipFill>
        <p:spPr>
          <a:xfrm>
            <a:off x="802835" y="2810311"/>
            <a:ext cx="6294251" cy="1717565"/>
          </a:xfrm>
          <a:prstGeom prst="rect">
            <a:avLst/>
          </a:prstGeom>
        </p:spPr>
      </p:pic>
      <p:pic>
        <p:nvPicPr>
          <p:cNvPr id="10" name="Picture 9">
            <a:extLst>
              <a:ext uri="{FF2B5EF4-FFF2-40B4-BE49-F238E27FC236}">
                <a16:creationId xmlns:a16="http://schemas.microsoft.com/office/drawing/2014/main" id="{B33F9D4B-17C7-60D3-4A11-B8C8BCBF23C4}"/>
              </a:ext>
            </a:extLst>
          </p:cNvPr>
          <p:cNvPicPr>
            <a:picLocks noChangeAspect="1"/>
          </p:cNvPicPr>
          <p:nvPr/>
        </p:nvPicPr>
        <p:blipFill>
          <a:blip r:embed="rId4"/>
          <a:stretch>
            <a:fillRect/>
          </a:stretch>
        </p:blipFill>
        <p:spPr>
          <a:xfrm>
            <a:off x="417343" y="3977453"/>
            <a:ext cx="6763634" cy="1981998"/>
          </a:xfrm>
          <a:prstGeom prst="rect">
            <a:avLst/>
          </a:prstGeom>
        </p:spPr>
      </p:pic>
      <p:sp>
        <p:nvSpPr>
          <p:cNvPr id="3" name="Rectangle: Rounded Corners 2">
            <a:extLst>
              <a:ext uri="{FF2B5EF4-FFF2-40B4-BE49-F238E27FC236}">
                <a16:creationId xmlns:a16="http://schemas.microsoft.com/office/drawing/2014/main" id="{B01541DC-EEB4-4C68-417D-2BDA45A2BB1C}"/>
              </a:ext>
            </a:extLst>
          </p:cNvPr>
          <p:cNvSpPr/>
          <p:nvPr/>
        </p:nvSpPr>
        <p:spPr>
          <a:xfrm>
            <a:off x="3092589" y="4896671"/>
            <a:ext cx="1823360" cy="729842"/>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8F92607-F5AE-9C09-0B4E-4D2FF2181171}"/>
              </a:ext>
            </a:extLst>
          </p:cNvPr>
          <p:cNvSpPr/>
          <p:nvPr/>
        </p:nvSpPr>
        <p:spPr>
          <a:xfrm>
            <a:off x="5136783" y="4896671"/>
            <a:ext cx="1823360" cy="729842"/>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24E400B-9A3B-98A6-0BFB-7D7110B26DF0}"/>
              </a:ext>
            </a:extLst>
          </p:cNvPr>
          <p:cNvSpPr/>
          <p:nvPr/>
        </p:nvSpPr>
        <p:spPr>
          <a:xfrm>
            <a:off x="5066360" y="3329497"/>
            <a:ext cx="1823360" cy="898553"/>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707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2219AD9-A297-41D4-A164-893FB5EBAC60}"/>
              </a:ext>
            </a:extLst>
          </p:cNvPr>
          <p:cNvSpPr/>
          <p:nvPr/>
        </p:nvSpPr>
        <p:spPr>
          <a:xfrm>
            <a:off x="131781" y="2785145"/>
            <a:ext cx="6920579" cy="3312363"/>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800EDA7D-CFC7-4F10-8ADD-DBA75A86F48C}"/>
              </a:ext>
            </a:extLst>
          </p:cNvPr>
          <p:cNvSpPr>
            <a:spLocks noGrp="1"/>
          </p:cNvSpPr>
          <p:nvPr>
            <p:ph type="title"/>
          </p:nvPr>
        </p:nvSpPr>
        <p:spPr/>
        <p:txBody>
          <a:bodyPr/>
          <a:lstStyle/>
          <a:p>
            <a:r>
              <a:rPr lang="en-US" dirty="0"/>
              <a:t>Desire to be Thinner</a:t>
            </a:r>
          </a:p>
        </p:txBody>
      </p:sp>
      <p:sp>
        <p:nvSpPr>
          <p:cNvPr id="6" name="Slide Number Placeholder 5">
            <a:extLst>
              <a:ext uri="{FF2B5EF4-FFF2-40B4-BE49-F238E27FC236}">
                <a16:creationId xmlns:a16="http://schemas.microsoft.com/office/drawing/2014/main" id="{06892C57-B0AB-427A-B497-50109495EFE4}"/>
              </a:ext>
            </a:extLst>
          </p:cNvPr>
          <p:cNvSpPr>
            <a:spLocks noGrp="1"/>
          </p:cNvSpPr>
          <p:nvPr>
            <p:ph type="sldNum" sz="quarter" idx="12"/>
          </p:nvPr>
        </p:nvSpPr>
        <p:spPr/>
        <p:txBody>
          <a:bodyPr/>
          <a:lstStyle/>
          <a:p>
            <a:r>
              <a:rPr lang="en-US"/>
              <a:t>Market Street Research | Page </a:t>
            </a:r>
            <a:fld id="{300ED257-06B6-4717-AB39-CFF5462A5EBE}" type="slidenum">
              <a:rPr lang="en-US" smtClean="0"/>
              <a:pPr/>
              <a:t>59</a:t>
            </a:fld>
            <a:endParaRPr lang="en-US" dirty="0"/>
          </a:p>
        </p:txBody>
      </p:sp>
      <p:graphicFrame>
        <p:nvGraphicFramePr>
          <p:cNvPr id="10" name="Table 9">
            <a:extLst>
              <a:ext uri="{FF2B5EF4-FFF2-40B4-BE49-F238E27FC236}">
                <a16:creationId xmlns:a16="http://schemas.microsoft.com/office/drawing/2014/main" id="{63B41036-55D8-4B86-8D95-C961AAF03A06}"/>
              </a:ext>
            </a:extLst>
          </p:cNvPr>
          <p:cNvGraphicFramePr>
            <a:graphicFrameLocks noGrp="1"/>
          </p:cNvGraphicFramePr>
          <p:nvPr>
            <p:extLst>
              <p:ext uri="{D42A27DB-BD31-4B8C-83A1-F6EECF244321}">
                <p14:modId xmlns:p14="http://schemas.microsoft.com/office/powerpoint/2010/main" val="3002448342"/>
              </p:ext>
            </p:extLst>
          </p:nvPr>
        </p:nvGraphicFramePr>
        <p:xfrm>
          <a:off x="795181" y="6402168"/>
          <a:ext cx="8672898" cy="2438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358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kern="1200" dirty="0">
                          <a:solidFill>
                            <a:schemeClr val="lt1"/>
                          </a:solidFill>
                          <a:effectLst/>
                          <a:latin typeface="+mn-lt"/>
                          <a:ea typeface="+mn-ea"/>
                          <a:cs typeface="+mn-cs"/>
                        </a:rPr>
                        <a:t>I have a strong desire to be thinner.</a:t>
                      </a:r>
                      <a:endParaRPr kumimoji="0" lang="en-US" sz="400" b="1" i="1"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2DBBDBA5-6BCB-424C-BEBE-B94237D0247E}"/>
              </a:ext>
            </a:extLst>
          </p:cNvPr>
          <p:cNvSpPr txBox="1"/>
          <p:nvPr/>
        </p:nvSpPr>
        <p:spPr>
          <a:xfrm>
            <a:off x="131781" y="919926"/>
            <a:ext cx="6566591" cy="1754326"/>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While 65% of students who felt they were overweight indicated they often, usually, or always had a strong desire to be thinner, 15% of those who felt they were at the right weight, and 7% of those who identified as underweight also felt this way.  </a:t>
            </a:r>
          </a:p>
          <a:p>
            <a:pPr marL="285750" indent="-285750">
              <a:spcAft>
                <a:spcPts val="600"/>
              </a:spcAft>
              <a:buFont typeface="Wingdings" panose="05000000000000000000" pitchFamily="2" charset="2"/>
              <a:buChar char="Ø"/>
            </a:pPr>
            <a:r>
              <a:rPr lang="en-US" sz="1400" dirty="0">
                <a:solidFill>
                  <a:schemeClr val="accent1"/>
                </a:solidFill>
              </a:rPr>
              <a:t>This desire to be thinner is somewhat stable across grade levels, though it decreased for 8</a:t>
            </a:r>
            <a:r>
              <a:rPr lang="en-US" sz="1400" baseline="30000" dirty="0">
                <a:solidFill>
                  <a:schemeClr val="accent1"/>
                </a:solidFill>
              </a:rPr>
              <a:t>th</a:t>
            </a:r>
            <a:r>
              <a:rPr lang="en-US" sz="1400" dirty="0">
                <a:solidFill>
                  <a:schemeClr val="accent1"/>
                </a:solidFill>
              </a:rPr>
              <a:t> graders compared to 2022. </a:t>
            </a:r>
          </a:p>
          <a:p>
            <a:pPr marL="285750" indent="-285750">
              <a:spcAft>
                <a:spcPts val="600"/>
              </a:spcAft>
              <a:buFont typeface="Wingdings" panose="05000000000000000000" pitchFamily="2" charset="2"/>
              <a:buChar char="Ø"/>
            </a:pPr>
            <a:r>
              <a:rPr lang="en-US" sz="1400" dirty="0">
                <a:solidFill>
                  <a:schemeClr val="accent1"/>
                </a:solidFill>
              </a:rPr>
              <a:t>In the aggregate sample, those who identify as non-heterosexual, female, or non-binary are especially likely to indicate a strong desire to be thinner. </a:t>
            </a:r>
          </a:p>
        </p:txBody>
      </p:sp>
      <p:grpSp>
        <p:nvGrpSpPr>
          <p:cNvPr id="3" name="Group 2">
            <a:extLst>
              <a:ext uri="{FF2B5EF4-FFF2-40B4-BE49-F238E27FC236}">
                <a16:creationId xmlns:a16="http://schemas.microsoft.com/office/drawing/2014/main" id="{FE3B78B7-4D54-966E-C70F-488BBAC75886}"/>
              </a:ext>
            </a:extLst>
          </p:cNvPr>
          <p:cNvGrpSpPr/>
          <p:nvPr/>
        </p:nvGrpSpPr>
        <p:grpSpPr>
          <a:xfrm>
            <a:off x="7386981" y="914188"/>
            <a:ext cx="4647406" cy="5183320"/>
            <a:chOff x="6434566" y="762484"/>
            <a:chExt cx="5490338" cy="4625925"/>
          </a:xfrm>
        </p:grpSpPr>
        <p:sp>
          <p:nvSpPr>
            <p:cNvPr id="4" name="Rectangle: Rounded Corners 3">
              <a:extLst>
                <a:ext uri="{FF2B5EF4-FFF2-40B4-BE49-F238E27FC236}">
                  <a16:creationId xmlns:a16="http://schemas.microsoft.com/office/drawing/2014/main" id="{96A81897-AD8C-1D25-9E7A-CA380ABB1B22}"/>
                </a:ext>
              </a:extLst>
            </p:cNvPr>
            <p:cNvSpPr/>
            <p:nvPr/>
          </p:nvSpPr>
          <p:spPr>
            <a:xfrm>
              <a:off x="6434567" y="762484"/>
              <a:ext cx="5490337" cy="1072334"/>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a:t>
              </a:r>
              <a:r>
                <a:rPr lang="en-US" dirty="0">
                  <a:latin typeface="Calibri" panose="020F0502020204030204" pitchFamily="34" charset="0"/>
                  <a:cs typeface="Calibri" panose="020F0502020204030204" pitchFamily="34" charset="0"/>
                </a:rPr>
                <a:t>with Often, Usually, or Always Having a Strong Desire to be Thinner</a:t>
              </a:r>
              <a:endParaRPr lang="en-US" sz="1800" dirty="0">
                <a:latin typeface="Calibri" panose="020F0502020204030204" pitchFamily="34" charset="0"/>
                <a:cs typeface="Calibri" panose="020F0502020204030204" pitchFamily="34" charset="0"/>
              </a:endParaRPr>
            </a:p>
            <a:p>
              <a:pPr lvl="0" algn="ctr">
                <a:spcAft>
                  <a:spcPts val="0"/>
                </a:spcAft>
              </a:pPr>
              <a:r>
                <a:rPr lang="en-US" sz="1800" dirty="0">
                  <a:latin typeface="Calibri" panose="020F0502020204030204" pitchFamily="34" charset="0"/>
                  <a:cs typeface="Calibri" panose="020F0502020204030204" pitchFamily="34" charset="0"/>
                </a:rPr>
                <a:t>(24% of the population)</a:t>
              </a:r>
            </a:p>
          </p:txBody>
        </p:sp>
        <p:sp>
          <p:nvSpPr>
            <p:cNvPr id="7" name="Rectangle: Rounded Corners 6">
              <a:extLst>
                <a:ext uri="{FF2B5EF4-FFF2-40B4-BE49-F238E27FC236}">
                  <a16:creationId xmlns:a16="http://schemas.microsoft.com/office/drawing/2014/main" id="{025DCA61-0ECA-1CB4-1503-DE184280586E}"/>
                </a:ext>
              </a:extLst>
            </p:cNvPr>
            <p:cNvSpPr/>
            <p:nvPr/>
          </p:nvSpPr>
          <p:spPr>
            <a:xfrm>
              <a:off x="6434566" y="1888272"/>
              <a:ext cx="5490338" cy="1549019"/>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endParaRPr lang="en-US" sz="1300" kern="0" dirty="0">
                <a:solidFill>
                  <a:sysClr val="windowText" lastClr="000000"/>
                </a:solidFill>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defRPr/>
              </a:pPr>
              <a:r>
                <a:rPr lang="en-US" sz="1300" kern="0" dirty="0">
                  <a:solidFill>
                    <a:sysClr val="windowText" lastClr="000000"/>
                  </a:solidFill>
                  <a:latin typeface="Calibri" panose="020F0502020204030204" pitchFamily="34" charset="0"/>
                  <a:cs typeface="Calibri" panose="020F0502020204030204" pitchFamily="34" charset="0"/>
                </a:rPr>
                <a:t>38% of those who identify as non-heterosexual</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0" dirty="0">
                  <a:solidFill>
                    <a:sysClr val="windowText" lastClr="000000"/>
                  </a:solidFill>
                  <a:latin typeface="Calibri" panose="020F0502020204030204" pitchFamily="34" charset="0"/>
                  <a:cs typeface="Calibri" panose="020F0502020204030204" pitchFamily="34" charset="0"/>
                </a:rPr>
                <a:t>34% of those who identify as female</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0" dirty="0">
                  <a:solidFill>
                    <a:sysClr val="windowText" lastClr="000000"/>
                  </a:solidFill>
                  <a:latin typeface="Calibri" panose="020F0502020204030204" pitchFamily="34" charset="0"/>
                  <a:cs typeface="Calibri" panose="020F0502020204030204" pitchFamily="34" charset="0"/>
                </a:rPr>
                <a:t>33% of those who identify as non-binary</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0" dirty="0">
                  <a:solidFill>
                    <a:sysClr val="windowText" lastClr="000000"/>
                  </a:solidFill>
                  <a:latin typeface="Calibri" panose="020F0502020204030204" pitchFamily="34" charset="0"/>
                  <a:cs typeface="Calibri" panose="020F0502020204030204" pitchFamily="34" charset="0"/>
                </a:rPr>
                <a:t>33% of those who identify as transgender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0" dirty="0">
                  <a:solidFill>
                    <a:sysClr val="windowText" lastClr="000000"/>
                  </a:solidFill>
                  <a:latin typeface="Calibri" panose="020F0502020204030204" pitchFamily="34" charset="0"/>
                  <a:cs typeface="Calibri" panose="020F0502020204030204" pitchFamily="34" charset="0"/>
                </a:rPr>
                <a:t>33% of those who identify as Hispanic or Latinx</a:t>
              </a:r>
            </a:p>
            <a:p>
              <a:pPr marL="285750" lvl="1" indent="-285750">
                <a:buFont typeface="Arial" panose="020B0604020202020204" pitchFamily="34" charset="0"/>
                <a:buChar char="•"/>
                <a:defRPr/>
              </a:pPr>
              <a:r>
                <a:rPr lang="en-US" sz="1300" kern="0" dirty="0">
                  <a:solidFill>
                    <a:sysClr val="windowText" lastClr="000000"/>
                  </a:solidFill>
                  <a:latin typeface="Calibri" panose="020F0502020204030204" pitchFamily="34" charset="0"/>
                  <a:cs typeface="Calibri" panose="020F0502020204030204" pitchFamily="34" charset="0"/>
                </a:rPr>
                <a:t>26% of those who identify as Middle Eastern American or Black or African American </a:t>
              </a:r>
              <a:endPar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CEAEA4EB-8384-3406-644D-C71537C1D891}"/>
                </a:ext>
              </a:extLst>
            </p:cNvPr>
            <p:cNvSpPr/>
            <p:nvPr/>
          </p:nvSpPr>
          <p:spPr>
            <a:xfrm>
              <a:off x="6434566" y="3494489"/>
              <a:ext cx="5490338" cy="1893920"/>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300" b="1" dirty="0">
                  <a:solidFill>
                    <a:schemeClr val="tx1"/>
                  </a:solidFill>
                  <a:latin typeface="Calibri" panose="020F0502020204030204" pitchFamily="34" charset="0"/>
                  <a:cs typeface="Calibri" panose="020F0502020204030204" pitchFamily="34" charset="0"/>
                </a:rPr>
                <a:t>Those who have a desire to be thinner are also more likely to: </a:t>
              </a:r>
            </a:p>
            <a:p>
              <a:pPr marL="285750" indent="-285750">
                <a:buFont typeface="Arial" panose="020B0604020202020204" pitchFamily="34" charset="0"/>
                <a:buChar char="•"/>
                <a:defRPr/>
              </a:pPr>
              <a:r>
                <a:rPr lang="en-US" sz="1300" kern="0" dirty="0">
                  <a:solidFill>
                    <a:sysClr val="windowText" lastClr="000000"/>
                  </a:solidFill>
                  <a:latin typeface="Calibri" panose="020F0502020204030204" pitchFamily="34" charset="0"/>
                  <a:cs typeface="Calibri" panose="020F0502020204030204" pitchFamily="34" charset="0"/>
                </a:rPr>
                <a:t>Indicate their weight influences their self-image (77%)</a:t>
              </a:r>
            </a:p>
            <a:p>
              <a:pPr marL="285750" indent="-285750">
                <a:buFont typeface="Arial" panose="020B0604020202020204" pitchFamily="34" charset="0"/>
                <a:buChar char="•"/>
                <a:defRPr/>
              </a:pPr>
              <a:r>
                <a:rPr lang="en-US" sz="1300" kern="0" dirty="0">
                  <a:solidFill>
                    <a:sysClr val="windowText" lastClr="000000"/>
                  </a:solidFill>
                  <a:latin typeface="Calibri" panose="020F0502020204030204" pitchFamily="34" charset="0"/>
                  <a:cs typeface="Calibri" panose="020F0502020204030204" pitchFamily="34" charset="0"/>
                </a:rPr>
                <a:t>Consider themselves overweight (56%)</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0" dirty="0">
                  <a:solidFill>
                    <a:sysClr val="windowText" lastClr="000000"/>
                  </a:solidFill>
                  <a:latin typeface="Calibri" panose="020F0502020204030204" pitchFamily="34" charset="0"/>
                  <a:cs typeface="Calibri" panose="020F0502020204030204" pitchFamily="34" charset="0"/>
                </a:rPr>
                <a:t>Avoid food to cope with stress (48%)</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0" dirty="0">
                  <a:solidFill>
                    <a:sysClr val="windowText" lastClr="000000"/>
                  </a:solidFill>
                  <a:latin typeface="Calibri" panose="020F0502020204030204" pitchFamily="34" charset="0"/>
                  <a:cs typeface="Calibri" panose="020F0502020204030204" pitchFamily="34" charset="0"/>
                </a:rPr>
                <a:t>Eat to cope with stress (47%)</a:t>
              </a:r>
            </a:p>
            <a:p>
              <a:pPr marL="285750" indent="-285750">
                <a:buFont typeface="Arial" panose="020B0604020202020204" pitchFamily="34" charset="0"/>
                <a:buChar char="•"/>
                <a:defRPr/>
              </a:pPr>
              <a:r>
                <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depressed (30%), self-harm (26%), or consider suicide (15%)</a:t>
              </a:r>
            </a:p>
            <a:p>
              <a:pPr marL="285750" indent="-285750">
                <a:buFont typeface="Arial" panose="020B0604020202020204" pitchFamily="34" charset="0"/>
                <a:buChar char="•"/>
                <a:defRPr/>
              </a:pPr>
              <a:r>
                <a:rPr lang="en-US" sz="1300" kern="0" dirty="0">
                  <a:solidFill>
                    <a:sysClr val="windowText" lastClr="000000"/>
                  </a:solidFill>
                  <a:latin typeface="Calibri" panose="020F0502020204030204" pitchFamily="34" charset="0"/>
                  <a:cs typeface="Calibri" panose="020F0502020204030204" pitchFamily="34" charset="0"/>
                </a:rPr>
                <a:t>Be sexually harassed (24%)</a:t>
              </a:r>
              <a:endPar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(21%) or cyberbullied (13%)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0" dirty="0">
                  <a:solidFill>
                    <a:sysClr val="windowText" lastClr="000000"/>
                  </a:solidFill>
                  <a:latin typeface="Calibri" panose="020F0502020204030204" pitchFamily="34" charset="0"/>
                  <a:cs typeface="Calibri" panose="020F0502020204030204" pitchFamily="34" charset="0"/>
                </a:rPr>
                <a:t>Engage in unhealthy dieting (15%)</a:t>
              </a:r>
            </a:p>
          </p:txBody>
        </p:sp>
      </p:grpSp>
      <p:pic>
        <p:nvPicPr>
          <p:cNvPr id="5" name="Picture 4">
            <a:extLst>
              <a:ext uri="{FF2B5EF4-FFF2-40B4-BE49-F238E27FC236}">
                <a16:creationId xmlns:a16="http://schemas.microsoft.com/office/drawing/2014/main" id="{68B5FE95-DECE-3356-21ED-AC31149EECFB}"/>
              </a:ext>
            </a:extLst>
          </p:cNvPr>
          <p:cNvPicPr>
            <a:picLocks noChangeAspect="1"/>
          </p:cNvPicPr>
          <p:nvPr/>
        </p:nvPicPr>
        <p:blipFill>
          <a:blip r:embed="rId2"/>
          <a:stretch>
            <a:fillRect/>
          </a:stretch>
        </p:blipFill>
        <p:spPr>
          <a:xfrm>
            <a:off x="157613" y="2785145"/>
            <a:ext cx="6815239" cy="1990632"/>
          </a:xfrm>
          <a:prstGeom prst="rect">
            <a:avLst/>
          </a:prstGeom>
        </p:spPr>
      </p:pic>
      <p:pic>
        <p:nvPicPr>
          <p:cNvPr id="9" name="Picture 8">
            <a:extLst>
              <a:ext uri="{FF2B5EF4-FFF2-40B4-BE49-F238E27FC236}">
                <a16:creationId xmlns:a16="http://schemas.microsoft.com/office/drawing/2014/main" id="{86C73C8F-2AAF-F402-0C44-A5432ACEA4EB}"/>
              </a:ext>
            </a:extLst>
          </p:cNvPr>
          <p:cNvPicPr>
            <a:picLocks noChangeAspect="1"/>
          </p:cNvPicPr>
          <p:nvPr/>
        </p:nvPicPr>
        <p:blipFill rotWithShape="1">
          <a:blip r:embed="rId3"/>
          <a:srcRect t="25100" b="9068"/>
          <a:stretch/>
        </p:blipFill>
        <p:spPr>
          <a:xfrm>
            <a:off x="795181" y="4775777"/>
            <a:ext cx="5333882" cy="1321732"/>
          </a:xfrm>
          <a:prstGeom prst="rect">
            <a:avLst/>
          </a:prstGeom>
        </p:spPr>
      </p:pic>
      <p:sp>
        <p:nvSpPr>
          <p:cNvPr id="12" name="Rectangle: Rounded Corners 11">
            <a:extLst>
              <a:ext uri="{FF2B5EF4-FFF2-40B4-BE49-F238E27FC236}">
                <a16:creationId xmlns:a16="http://schemas.microsoft.com/office/drawing/2014/main" id="{6552C89F-0A3F-990D-7D70-590740908E46}"/>
              </a:ext>
            </a:extLst>
          </p:cNvPr>
          <p:cNvSpPr/>
          <p:nvPr/>
        </p:nvSpPr>
        <p:spPr>
          <a:xfrm>
            <a:off x="3415076" y="5208232"/>
            <a:ext cx="854920" cy="729842"/>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71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592A-DC5F-47DE-AD40-F88FEBDA744A}"/>
              </a:ext>
            </a:extLst>
          </p:cNvPr>
          <p:cNvSpPr>
            <a:spLocks noGrp="1"/>
          </p:cNvSpPr>
          <p:nvPr>
            <p:ph type="title"/>
          </p:nvPr>
        </p:nvSpPr>
        <p:spPr/>
        <p:txBody>
          <a:bodyPr/>
          <a:lstStyle/>
          <a:p>
            <a:r>
              <a:rPr lang="en-US" dirty="0"/>
              <a:t>Previous Participation by School Districts</a:t>
            </a:r>
          </a:p>
        </p:txBody>
      </p:sp>
      <p:sp>
        <p:nvSpPr>
          <p:cNvPr id="5" name="Slide Number Placeholder 4">
            <a:extLst>
              <a:ext uri="{FF2B5EF4-FFF2-40B4-BE49-F238E27FC236}">
                <a16:creationId xmlns:a16="http://schemas.microsoft.com/office/drawing/2014/main" id="{6D31D213-77E6-4527-BA76-F1C33DCB160A}"/>
              </a:ext>
            </a:extLst>
          </p:cNvPr>
          <p:cNvSpPr>
            <a:spLocks noGrp="1"/>
          </p:cNvSpPr>
          <p:nvPr>
            <p:ph type="sldNum" sz="quarter" idx="12"/>
          </p:nvPr>
        </p:nvSpPr>
        <p:spPr/>
        <p:txBody>
          <a:bodyPr/>
          <a:lstStyle/>
          <a:p>
            <a:r>
              <a:rPr lang="en-US"/>
              <a:t>Market Street Research | Page </a:t>
            </a:r>
            <a:fld id="{300ED257-06B6-4717-AB39-CFF5462A5EBE}" type="slidenum">
              <a:rPr lang="en-US" smtClean="0"/>
              <a:pPr/>
              <a:t>6</a:t>
            </a:fld>
            <a:endParaRPr lang="en-US" dirty="0"/>
          </a:p>
        </p:txBody>
      </p:sp>
      <p:graphicFrame>
        <p:nvGraphicFramePr>
          <p:cNvPr id="6" name="Table 5">
            <a:extLst>
              <a:ext uri="{FF2B5EF4-FFF2-40B4-BE49-F238E27FC236}">
                <a16:creationId xmlns:a16="http://schemas.microsoft.com/office/drawing/2014/main" id="{35BE63D8-EE70-4E76-8144-5C93CC75281F}"/>
              </a:ext>
            </a:extLst>
          </p:cNvPr>
          <p:cNvGraphicFramePr>
            <a:graphicFrameLocks noGrp="1"/>
          </p:cNvGraphicFramePr>
          <p:nvPr>
            <p:extLst>
              <p:ext uri="{D42A27DB-BD31-4B8C-83A1-F6EECF244321}">
                <p14:modId xmlns:p14="http://schemas.microsoft.com/office/powerpoint/2010/main" val="857776195"/>
              </p:ext>
            </p:extLst>
          </p:nvPr>
        </p:nvGraphicFramePr>
        <p:xfrm>
          <a:off x="487831" y="5784071"/>
          <a:ext cx="11187014" cy="332511"/>
        </p:xfrm>
        <a:graphic>
          <a:graphicData uri="http://schemas.openxmlformats.org/drawingml/2006/table">
            <a:tbl>
              <a:tblPr firstRow="1" bandRow="1">
                <a:tableStyleId>{5940675A-B579-460E-94D1-54222C63F5DA}</a:tableStyleId>
              </a:tblPr>
              <a:tblGrid>
                <a:gridCol w="510118">
                  <a:extLst>
                    <a:ext uri="{9D8B030D-6E8A-4147-A177-3AD203B41FA5}">
                      <a16:colId xmlns:a16="http://schemas.microsoft.com/office/drawing/2014/main" val="1898152813"/>
                    </a:ext>
                  </a:extLst>
                </a:gridCol>
                <a:gridCol w="8240205">
                  <a:extLst>
                    <a:ext uri="{9D8B030D-6E8A-4147-A177-3AD203B41FA5}">
                      <a16:colId xmlns:a16="http://schemas.microsoft.com/office/drawing/2014/main" val="1866636656"/>
                    </a:ext>
                  </a:extLst>
                </a:gridCol>
                <a:gridCol w="652372">
                  <a:extLst>
                    <a:ext uri="{9D8B030D-6E8A-4147-A177-3AD203B41FA5}">
                      <a16:colId xmlns:a16="http://schemas.microsoft.com/office/drawing/2014/main" val="747792101"/>
                    </a:ext>
                  </a:extLst>
                </a:gridCol>
                <a:gridCol w="584324">
                  <a:extLst>
                    <a:ext uri="{9D8B030D-6E8A-4147-A177-3AD203B41FA5}">
                      <a16:colId xmlns:a16="http://schemas.microsoft.com/office/drawing/2014/main" val="1508157642"/>
                    </a:ext>
                  </a:extLst>
                </a:gridCol>
                <a:gridCol w="573503">
                  <a:extLst>
                    <a:ext uri="{9D8B030D-6E8A-4147-A177-3AD203B41FA5}">
                      <a16:colId xmlns:a16="http://schemas.microsoft.com/office/drawing/2014/main" val="3091558032"/>
                    </a:ext>
                  </a:extLst>
                </a:gridCol>
                <a:gridCol w="626492">
                  <a:extLst>
                    <a:ext uri="{9D8B030D-6E8A-4147-A177-3AD203B41FA5}">
                      <a16:colId xmlns:a16="http://schemas.microsoft.com/office/drawing/2014/main" val="780989665"/>
                    </a:ext>
                  </a:extLst>
                </a:gridCol>
              </a:tblGrid>
              <a:tr h="332511">
                <a:tc>
                  <a:txBody>
                    <a:bodyPr/>
                    <a:lstStyle/>
                    <a:p>
                      <a:pPr algn="ctr"/>
                      <a:r>
                        <a:rPr lang="en-US" sz="1100" b="1" dirty="0">
                          <a:solidFill>
                            <a:schemeClr val="tx1"/>
                          </a:solidFill>
                        </a:rPr>
                        <a:t>Q38</a:t>
                      </a:r>
                      <a:endParaRPr lang="en-US" sz="1100" b="1" i="1" dirty="0">
                        <a:solidFill>
                          <a:schemeClr val="tx1"/>
                        </a:solidFill>
                        <a:latin typeface="Calibri" panose="020F0502020204030204" pitchFamily="34" charset="0"/>
                        <a:cs typeface="Calibri" panose="020F0502020204030204" pitchFamily="34" charset="0"/>
                      </a:endParaRPr>
                    </a:p>
                  </a:txBody>
                  <a:tcPr anchor="ctr"/>
                </a:tc>
                <a:tc>
                  <a:txBody>
                    <a:bodyPr/>
                    <a:lstStyle/>
                    <a:p>
                      <a:r>
                        <a:rPr lang="en-US" sz="1100" b="1" dirty="0">
                          <a:solidFill>
                            <a:schemeClr val="tx1"/>
                          </a:solidFill>
                        </a:rPr>
                        <a:t>During the past 12 months have YOU repeatedly threatened, humiliated, or harassed (bullied) someone in school?</a:t>
                      </a:r>
                      <a:endParaRPr lang="en-US" sz="1100" b="1" i="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100" b="1" i="1" dirty="0">
                          <a:solidFill>
                            <a:schemeClr val="tx1"/>
                          </a:solidFill>
                        </a:rPr>
                        <a:t>2020</a:t>
                      </a:r>
                      <a:endParaRPr lang="en-US" sz="1100" b="1" i="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endParaRPr lang="en-US" sz="1100" b="1" i="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100" b="1" i="1" dirty="0">
                          <a:solidFill>
                            <a:schemeClr val="tx1"/>
                          </a:solidFill>
                          <a:latin typeface="Calibri" panose="020F0502020204030204" pitchFamily="34" charset="0"/>
                          <a:cs typeface="Calibri" panose="020F0502020204030204" pitchFamily="34" charset="0"/>
                        </a:rPr>
                        <a:t>2022</a:t>
                      </a:r>
                    </a:p>
                  </a:txBody>
                  <a:tcPr anchor="ctr"/>
                </a:tc>
                <a:tc>
                  <a:txBody>
                    <a:bodyPr/>
                    <a:lstStyle/>
                    <a:p>
                      <a:pPr algn="ctr"/>
                      <a:r>
                        <a:rPr lang="en-US" sz="1100" b="1" i="1" dirty="0">
                          <a:solidFill>
                            <a:schemeClr val="tx1"/>
                          </a:solidFill>
                        </a:rPr>
                        <a:t>2024</a:t>
                      </a:r>
                      <a:endParaRPr lang="en-US" sz="1100" b="1" i="1"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01340474"/>
                  </a:ext>
                </a:extLst>
              </a:tr>
            </a:tbl>
          </a:graphicData>
        </a:graphic>
      </p:graphicFrame>
      <p:sp>
        <p:nvSpPr>
          <p:cNvPr id="7" name="TextBox 6">
            <a:extLst>
              <a:ext uri="{FF2B5EF4-FFF2-40B4-BE49-F238E27FC236}">
                <a16:creationId xmlns:a16="http://schemas.microsoft.com/office/drawing/2014/main" id="{2F3776A7-EDD7-4667-B4BB-33076D821AC3}"/>
              </a:ext>
            </a:extLst>
          </p:cNvPr>
          <p:cNvSpPr txBox="1"/>
          <p:nvPr/>
        </p:nvSpPr>
        <p:spPr>
          <a:xfrm>
            <a:off x="217591" y="4923747"/>
            <a:ext cx="11625612" cy="307777"/>
          </a:xfrm>
          <a:prstGeom prst="rect">
            <a:avLst/>
          </a:prstGeom>
          <a:solidFill>
            <a:schemeClr val="accent1"/>
          </a:solidFill>
        </p:spPr>
        <p:txBody>
          <a:bodyPr wrap="square" rtlCol="0">
            <a:spAutoFit/>
          </a:bodyPr>
          <a:lstStyle/>
          <a:p>
            <a:r>
              <a:rPr lang="en-US" sz="1400" b="1" dirty="0">
                <a:solidFill>
                  <a:schemeClr val="bg1"/>
                </a:solidFill>
              </a:rPr>
              <a:t>Question numbers are included at the bottom of the slides throughout this report, to show the number, text, and years the question was asked of students.  </a:t>
            </a:r>
          </a:p>
        </p:txBody>
      </p:sp>
      <p:sp>
        <p:nvSpPr>
          <p:cNvPr id="8" name="TextBox 7">
            <a:extLst>
              <a:ext uri="{FF2B5EF4-FFF2-40B4-BE49-F238E27FC236}">
                <a16:creationId xmlns:a16="http://schemas.microsoft.com/office/drawing/2014/main" id="{E0B27CA2-CB89-41A0-820D-D9922867EF1B}"/>
              </a:ext>
            </a:extLst>
          </p:cNvPr>
          <p:cNvSpPr txBox="1"/>
          <p:nvPr/>
        </p:nvSpPr>
        <p:spPr>
          <a:xfrm>
            <a:off x="217591" y="5187203"/>
            <a:ext cx="1012606" cy="307777"/>
          </a:xfrm>
          <a:prstGeom prst="rect">
            <a:avLst/>
          </a:prstGeom>
          <a:noFill/>
        </p:spPr>
        <p:txBody>
          <a:bodyPr wrap="square" rtlCol="0">
            <a:spAutoFit/>
          </a:bodyPr>
          <a:lstStyle/>
          <a:p>
            <a:r>
              <a:rPr lang="en-US" sz="1400" dirty="0"/>
              <a:t>Question #</a:t>
            </a:r>
          </a:p>
        </p:txBody>
      </p:sp>
      <p:sp>
        <p:nvSpPr>
          <p:cNvPr id="9" name="Arrow: Down 8">
            <a:extLst>
              <a:ext uri="{FF2B5EF4-FFF2-40B4-BE49-F238E27FC236}">
                <a16:creationId xmlns:a16="http://schemas.microsoft.com/office/drawing/2014/main" id="{186FC306-EA04-4A10-A4EC-1BF6DF0998D2}"/>
              </a:ext>
            </a:extLst>
          </p:cNvPr>
          <p:cNvSpPr/>
          <p:nvPr/>
        </p:nvSpPr>
        <p:spPr>
          <a:xfrm>
            <a:off x="637084" y="5544303"/>
            <a:ext cx="173621" cy="219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06CCBE4-8C80-402A-86FF-B7F1C93C2AF4}"/>
              </a:ext>
            </a:extLst>
          </p:cNvPr>
          <p:cNvSpPr txBox="1"/>
          <p:nvPr/>
        </p:nvSpPr>
        <p:spPr>
          <a:xfrm>
            <a:off x="4291926" y="5197520"/>
            <a:ext cx="1496516" cy="307777"/>
          </a:xfrm>
          <a:prstGeom prst="rect">
            <a:avLst/>
          </a:prstGeom>
          <a:noFill/>
        </p:spPr>
        <p:txBody>
          <a:bodyPr wrap="square" rtlCol="0">
            <a:spAutoFit/>
          </a:bodyPr>
          <a:lstStyle/>
          <a:p>
            <a:r>
              <a:rPr lang="en-US" sz="1400" dirty="0"/>
              <a:t>Question Text</a:t>
            </a:r>
          </a:p>
        </p:txBody>
      </p:sp>
      <p:sp>
        <p:nvSpPr>
          <p:cNvPr id="11" name="Arrow: Down 10">
            <a:extLst>
              <a:ext uri="{FF2B5EF4-FFF2-40B4-BE49-F238E27FC236}">
                <a16:creationId xmlns:a16="http://schemas.microsoft.com/office/drawing/2014/main" id="{665241B2-6FAD-4B1C-9DE5-1209157B46CA}"/>
              </a:ext>
            </a:extLst>
          </p:cNvPr>
          <p:cNvSpPr/>
          <p:nvPr/>
        </p:nvSpPr>
        <p:spPr>
          <a:xfrm>
            <a:off x="4953373" y="5544734"/>
            <a:ext cx="173621" cy="219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076B9BA-4078-46AE-839F-6F07E6530AD7}"/>
              </a:ext>
            </a:extLst>
          </p:cNvPr>
          <p:cNvSpPr txBox="1"/>
          <p:nvPr/>
        </p:nvSpPr>
        <p:spPr>
          <a:xfrm>
            <a:off x="9339497" y="5197563"/>
            <a:ext cx="2261715" cy="307777"/>
          </a:xfrm>
          <a:prstGeom prst="rect">
            <a:avLst/>
          </a:prstGeom>
          <a:noFill/>
        </p:spPr>
        <p:txBody>
          <a:bodyPr wrap="square" rtlCol="0">
            <a:spAutoFit/>
          </a:bodyPr>
          <a:lstStyle/>
          <a:p>
            <a:r>
              <a:rPr lang="en-US" sz="1400" dirty="0"/>
              <a:t>Years Question Was Asked</a:t>
            </a:r>
          </a:p>
        </p:txBody>
      </p:sp>
      <p:sp>
        <p:nvSpPr>
          <p:cNvPr id="14" name="Left Brace 13">
            <a:extLst>
              <a:ext uri="{FF2B5EF4-FFF2-40B4-BE49-F238E27FC236}">
                <a16:creationId xmlns:a16="http://schemas.microsoft.com/office/drawing/2014/main" id="{278E4DFB-6CFD-488F-AC35-FCA817148895}"/>
              </a:ext>
            </a:extLst>
          </p:cNvPr>
          <p:cNvSpPr/>
          <p:nvPr/>
        </p:nvSpPr>
        <p:spPr>
          <a:xfrm rot="5400000">
            <a:off x="10312060" y="4594127"/>
            <a:ext cx="293957" cy="204561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27437C87-AB12-0DCE-BE2D-BF830E9A1AC4}"/>
              </a:ext>
            </a:extLst>
          </p:cNvPr>
          <p:cNvGraphicFramePr>
            <a:graphicFrameLocks noGrp="1"/>
          </p:cNvGraphicFramePr>
          <p:nvPr>
            <p:extLst>
              <p:ext uri="{D42A27DB-BD31-4B8C-83A1-F6EECF244321}">
                <p14:modId xmlns:p14="http://schemas.microsoft.com/office/powerpoint/2010/main" val="1048664842"/>
              </p:ext>
            </p:extLst>
          </p:nvPr>
        </p:nvGraphicFramePr>
        <p:xfrm>
          <a:off x="2808222" y="979661"/>
          <a:ext cx="6575556" cy="3781915"/>
        </p:xfrm>
        <a:graphic>
          <a:graphicData uri="http://schemas.openxmlformats.org/drawingml/2006/table">
            <a:tbl>
              <a:tblPr>
                <a:tableStyleId>{5C22544A-7EE6-4342-B048-85BDC9FD1C3A}</a:tableStyleId>
              </a:tblPr>
              <a:tblGrid>
                <a:gridCol w="1731608">
                  <a:extLst>
                    <a:ext uri="{9D8B030D-6E8A-4147-A177-3AD203B41FA5}">
                      <a16:colId xmlns:a16="http://schemas.microsoft.com/office/drawing/2014/main" val="2969483323"/>
                    </a:ext>
                  </a:extLst>
                </a:gridCol>
                <a:gridCol w="1210987">
                  <a:extLst>
                    <a:ext uri="{9D8B030D-6E8A-4147-A177-3AD203B41FA5}">
                      <a16:colId xmlns:a16="http://schemas.microsoft.com/office/drawing/2014/main" val="1109471221"/>
                    </a:ext>
                  </a:extLst>
                </a:gridCol>
                <a:gridCol w="1210987">
                  <a:extLst>
                    <a:ext uri="{9D8B030D-6E8A-4147-A177-3AD203B41FA5}">
                      <a16:colId xmlns:a16="http://schemas.microsoft.com/office/drawing/2014/main" val="3127049093"/>
                    </a:ext>
                  </a:extLst>
                </a:gridCol>
                <a:gridCol w="1210987">
                  <a:extLst>
                    <a:ext uri="{9D8B030D-6E8A-4147-A177-3AD203B41FA5}">
                      <a16:colId xmlns:a16="http://schemas.microsoft.com/office/drawing/2014/main" val="1945530009"/>
                    </a:ext>
                  </a:extLst>
                </a:gridCol>
                <a:gridCol w="1210987">
                  <a:extLst>
                    <a:ext uri="{9D8B030D-6E8A-4147-A177-3AD203B41FA5}">
                      <a16:colId xmlns:a16="http://schemas.microsoft.com/office/drawing/2014/main" val="1513554861"/>
                    </a:ext>
                  </a:extLst>
                </a:gridCol>
              </a:tblGrid>
              <a:tr h="340663">
                <a:tc>
                  <a:txBody>
                    <a:bodyPr/>
                    <a:lstStyle/>
                    <a:p>
                      <a:pPr algn="ctr" fontAlgn="b"/>
                      <a:endParaRPr lang="en-US" sz="1200" b="1" i="0" u="none" strike="noStrike" dirty="0">
                        <a:solidFill>
                          <a:schemeClr val="bg1"/>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ctr" fontAlgn="b"/>
                      <a:r>
                        <a:rPr lang="en-US" sz="1200" b="1" u="none" strike="noStrike" dirty="0">
                          <a:solidFill>
                            <a:schemeClr val="bg1"/>
                          </a:solidFill>
                          <a:effectLst/>
                        </a:rPr>
                        <a:t>2020</a:t>
                      </a:r>
                    </a:p>
                    <a:p>
                      <a:pPr algn="ctr" fontAlgn="b"/>
                      <a:r>
                        <a:rPr lang="en-US" sz="1200" b="1" u="none" strike="noStrike" dirty="0">
                          <a:solidFill>
                            <a:schemeClr val="bg1"/>
                          </a:solidFill>
                          <a:effectLst/>
                        </a:rPr>
                        <a:t> (pre-COVID)</a:t>
                      </a:r>
                      <a:endParaRPr lang="en-US" sz="1200" b="1" i="0" u="none" strike="noStrike" dirty="0">
                        <a:solidFill>
                          <a:schemeClr val="bg1"/>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ctr" fontAlgn="b"/>
                      <a:r>
                        <a:rPr lang="en-US" sz="1200" b="1" u="none" strike="noStrike" dirty="0">
                          <a:solidFill>
                            <a:schemeClr val="bg1"/>
                          </a:solidFill>
                          <a:effectLst/>
                        </a:rPr>
                        <a:t>2021</a:t>
                      </a:r>
                    </a:p>
                    <a:p>
                      <a:pPr algn="ctr" fontAlgn="b"/>
                      <a:r>
                        <a:rPr lang="en-US" sz="1200" b="1" u="none" strike="noStrike" dirty="0">
                          <a:solidFill>
                            <a:schemeClr val="bg1"/>
                          </a:solidFill>
                          <a:effectLst/>
                        </a:rPr>
                        <a:t> </a:t>
                      </a:r>
                      <a:endParaRPr lang="en-US" sz="1200" b="1" i="0" u="none" strike="noStrike" dirty="0">
                        <a:solidFill>
                          <a:schemeClr val="bg1"/>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ctr" fontAlgn="b"/>
                      <a:r>
                        <a:rPr lang="en-US" sz="1200" b="1" u="none" strike="noStrike" dirty="0">
                          <a:solidFill>
                            <a:schemeClr val="bg1"/>
                          </a:solidFill>
                          <a:effectLst/>
                        </a:rPr>
                        <a:t>2022</a:t>
                      </a:r>
                    </a:p>
                  </a:txBody>
                  <a:tcPr marL="9525" marR="9525" marT="9525" marB="0">
                    <a:solidFill>
                      <a:schemeClr val="accent5">
                        <a:lumMod val="75000"/>
                      </a:schemeClr>
                    </a:solidFill>
                  </a:tcPr>
                </a:tc>
                <a:tc>
                  <a:txBody>
                    <a:bodyPr/>
                    <a:lstStyle/>
                    <a:p>
                      <a:pPr algn="ctr" fontAlgn="b"/>
                      <a:r>
                        <a:rPr lang="en-US" sz="1200" b="1" u="none" strike="noStrike" dirty="0">
                          <a:solidFill>
                            <a:schemeClr val="bg1"/>
                          </a:solidFill>
                          <a:effectLst/>
                        </a:rPr>
                        <a:t>2024</a:t>
                      </a:r>
                    </a:p>
                    <a:p>
                      <a:pPr algn="ctr" fontAlgn="b"/>
                      <a:endParaRPr lang="en-US" sz="1200" b="1" u="none" strike="noStrike" dirty="0">
                        <a:solidFill>
                          <a:schemeClr val="bg1"/>
                        </a:solidFill>
                        <a:effectLst/>
                      </a:endParaRPr>
                    </a:p>
                  </a:txBody>
                  <a:tcPr marL="9525" marR="9525" marT="9525" marB="0" anchor="b">
                    <a:solidFill>
                      <a:schemeClr val="accent5">
                        <a:lumMod val="75000"/>
                      </a:schemeClr>
                    </a:solidFill>
                  </a:tcPr>
                </a:tc>
                <a:extLst>
                  <a:ext uri="{0D108BD9-81ED-4DB2-BD59-A6C34878D82A}">
                    <a16:rowId xmlns:a16="http://schemas.microsoft.com/office/drawing/2014/main" val="2866887326"/>
                  </a:ext>
                </a:extLst>
              </a:tr>
              <a:tr h="340663">
                <a:tc>
                  <a:txBody>
                    <a:bodyPr/>
                    <a:lstStyle/>
                    <a:p>
                      <a:pPr algn="l" fontAlgn="b"/>
                      <a:r>
                        <a:rPr lang="en-US" sz="1200" b="1" u="none" strike="noStrike" dirty="0">
                          <a:effectLst/>
                        </a:rPr>
                        <a:t>Acton-Boxborough</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98737240"/>
                  </a:ext>
                </a:extLst>
              </a:tr>
              <a:tr h="340663">
                <a:tc>
                  <a:txBody>
                    <a:bodyPr/>
                    <a:lstStyle/>
                    <a:p>
                      <a:pPr algn="l" fontAlgn="b"/>
                      <a:r>
                        <a:rPr lang="en-US" sz="1200" b="1" u="none" strike="noStrike" dirty="0">
                          <a:effectLst/>
                        </a:rPr>
                        <a:t>Ayer-Shirley</a:t>
                      </a:r>
                      <a:endParaRPr lang="en-US" sz="1200" b="1" i="0" u="none" strike="noStrike" dirty="0">
                        <a:solidFill>
                          <a:srgbClr val="000000"/>
                        </a:solidFill>
                        <a:effectLst/>
                        <a:latin typeface="Calibri" panose="020F0502020204030204" pitchFamily="34" charset="0"/>
                      </a:endParaRPr>
                    </a:p>
                  </a:txBody>
                  <a:tcPr marL="9525" marR="9525" marT="9525" marB="0" anchor="b">
                    <a:solidFill>
                      <a:schemeClr val="bg2">
                        <a:lumMod val="85000"/>
                      </a:schemeClr>
                    </a:solidFill>
                  </a:tcPr>
                </a:tc>
                <a:tc>
                  <a:txBody>
                    <a:bodyPr/>
                    <a:lstStyle/>
                    <a:p>
                      <a:pPr algn="ctr" fontAlgn="b"/>
                      <a:r>
                        <a:rPr lang="en-US" sz="1600" u="none" strike="noStrike" dirty="0">
                          <a:solidFill>
                            <a:schemeClr val="accent5">
                              <a:lumMod val="50000"/>
                            </a:schemeClr>
                          </a:solidFill>
                          <a:effectLst/>
                        </a:rPr>
                        <a:t> - </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u="none" strike="noStrike" dirty="0">
                          <a:solidFill>
                            <a:schemeClr val="accent5">
                              <a:lumMod val="50000"/>
                            </a:schemeClr>
                          </a:solidFill>
                          <a:effectLst/>
                        </a:rPr>
                        <a:t> - </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extLst>
                  <a:ext uri="{0D108BD9-81ED-4DB2-BD59-A6C34878D82A}">
                    <a16:rowId xmlns:a16="http://schemas.microsoft.com/office/drawing/2014/main" val="3215024906"/>
                  </a:ext>
                </a:extLst>
              </a:tr>
              <a:tr h="340663">
                <a:tc>
                  <a:txBody>
                    <a:bodyPr/>
                    <a:lstStyle/>
                    <a:p>
                      <a:pPr algn="l" fontAlgn="b"/>
                      <a:r>
                        <a:rPr lang="en-US" sz="1200" b="1" u="none" strike="noStrike" dirty="0">
                          <a:effectLst/>
                        </a:rPr>
                        <a:t>Bedford</a:t>
                      </a:r>
                      <a:endParaRPr lang="en-US" sz="1200" b="1" i="0" u="none" strike="noStrike" dirty="0">
                        <a:solidFill>
                          <a:srgbClr val="000000"/>
                        </a:solidFill>
                        <a:effectLst/>
                        <a:latin typeface="Calibri" panose="020F0502020204030204" pitchFamily="34" charset="0"/>
                      </a:endParaRPr>
                    </a:p>
                  </a:txBody>
                  <a:tcPr marL="9525" marR="9525" marT="9525" marB="0" anchor="b">
                    <a:solidFill>
                      <a:srgbClr val="E7EEF1"/>
                    </a:solidFill>
                  </a:tcPr>
                </a:tc>
                <a:tc>
                  <a:txBody>
                    <a:bodyPr/>
                    <a:lstStyle/>
                    <a:p>
                      <a:pPr algn="ctr" fontAlgn="b"/>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tc>
                  <a:txBody>
                    <a:bodyPr/>
                    <a:lstStyle/>
                    <a:p>
                      <a:pPr algn="ctr" fontAlgn="b"/>
                      <a:r>
                        <a:rPr lang="en-US" sz="1600" u="none" strike="noStrike" dirty="0">
                          <a:solidFill>
                            <a:schemeClr val="accent5">
                              <a:lumMod val="50000"/>
                            </a:schemeClr>
                          </a:solidFill>
                          <a:effectLst/>
                        </a:rPr>
                        <a:t> - </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extLst>
                  <a:ext uri="{0D108BD9-81ED-4DB2-BD59-A6C34878D82A}">
                    <a16:rowId xmlns:a16="http://schemas.microsoft.com/office/drawing/2014/main" val="3093690294"/>
                  </a:ext>
                </a:extLst>
              </a:tr>
              <a:tr h="340663">
                <a:tc>
                  <a:txBody>
                    <a:bodyPr/>
                    <a:lstStyle/>
                    <a:p>
                      <a:pPr algn="l" fontAlgn="b"/>
                      <a:r>
                        <a:rPr lang="en-US" sz="1200" b="1" u="none" strike="noStrike" dirty="0">
                          <a:effectLst/>
                        </a:rPr>
                        <a:t>Carlisle Middle School</a:t>
                      </a:r>
                      <a:endParaRPr lang="en-US" sz="1200" b="1" i="0" u="none" strike="noStrike" dirty="0">
                        <a:solidFill>
                          <a:srgbClr val="000000"/>
                        </a:solidFill>
                        <a:effectLst/>
                        <a:latin typeface="Calibri" panose="020F0502020204030204" pitchFamily="34" charset="0"/>
                      </a:endParaRPr>
                    </a:p>
                  </a:txBody>
                  <a:tcPr marL="9525" marR="9525" marT="9525" marB="0" anchor="b">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u="none" strike="noStrike" dirty="0">
                          <a:solidFill>
                            <a:schemeClr val="accent5">
                              <a:lumMod val="50000"/>
                            </a:schemeClr>
                          </a:solidFill>
                          <a:effectLst/>
                        </a:rPr>
                        <a:t> - </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extLst>
                  <a:ext uri="{0D108BD9-81ED-4DB2-BD59-A6C34878D82A}">
                    <a16:rowId xmlns:a16="http://schemas.microsoft.com/office/drawing/2014/main" val="1327622538"/>
                  </a:ext>
                </a:extLst>
              </a:tr>
              <a:tr h="340663">
                <a:tc>
                  <a:txBody>
                    <a:bodyPr/>
                    <a:lstStyle/>
                    <a:p>
                      <a:pPr algn="l" fontAlgn="b"/>
                      <a:r>
                        <a:rPr lang="en-US" sz="1200" b="1" u="none" strike="noStrike" dirty="0">
                          <a:effectLst/>
                        </a:rPr>
                        <a:t>Concord-Carlisle</a:t>
                      </a:r>
                      <a:endParaRPr lang="en-US" sz="1200" b="1" i="0" u="none" strike="noStrike" dirty="0">
                        <a:solidFill>
                          <a:srgbClr val="000000"/>
                        </a:solidFill>
                        <a:effectLst/>
                        <a:latin typeface="Calibri" panose="020F0502020204030204" pitchFamily="34" charset="0"/>
                      </a:endParaRPr>
                    </a:p>
                  </a:txBody>
                  <a:tcPr marL="9525" marR="9525" marT="9525" marB="0" anchor="b">
                    <a:solidFill>
                      <a:srgbClr val="E7EEF1"/>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tc>
                  <a:txBody>
                    <a:bodyPr/>
                    <a:lstStyle/>
                    <a:p>
                      <a:pPr algn="ctr" fontAlgn="b"/>
                      <a:r>
                        <a:rPr lang="en-US" sz="1600" u="none" strike="noStrike" dirty="0">
                          <a:solidFill>
                            <a:schemeClr val="accent5">
                              <a:lumMod val="50000"/>
                            </a:schemeClr>
                          </a:solidFill>
                          <a:effectLst/>
                        </a:rPr>
                        <a:t> - </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extLst>
                  <a:ext uri="{0D108BD9-81ED-4DB2-BD59-A6C34878D82A}">
                    <a16:rowId xmlns:a16="http://schemas.microsoft.com/office/drawing/2014/main" val="2208569346"/>
                  </a:ext>
                </a:extLst>
              </a:tr>
              <a:tr h="340663">
                <a:tc>
                  <a:txBody>
                    <a:bodyPr/>
                    <a:lstStyle/>
                    <a:p>
                      <a:pPr algn="l" fontAlgn="b"/>
                      <a:r>
                        <a:rPr lang="en-US" sz="1200" b="1" u="none" strike="noStrike" dirty="0">
                          <a:effectLst/>
                        </a:rPr>
                        <a:t>Groton-Dunstable</a:t>
                      </a:r>
                      <a:endParaRPr lang="en-US" sz="1200" b="1" i="0" u="none" strike="noStrike" dirty="0">
                        <a:solidFill>
                          <a:srgbClr val="000000"/>
                        </a:solidFill>
                        <a:effectLst/>
                        <a:latin typeface="Calibri" panose="020F0502020204030204" pitchFamily="34" charset="0"/>
                      </a:endParaRPr>
                    </a:p>
                  </a:txBody>
                  <a:tcPr marL="9525" marR="9525" marT="9525" marB="0" anchor="b">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extLst>
                  <a:ext uri="{0D108BD9-81ED-4DB2-BD59-A6C34878D82A}">
                    <a16:rowId xmlns:a16="http://schemas.microsoft.com/office/drawing/2014/main" val="2538595345"/>
                  </a:ext>
                </a:extLst>
              </a:tr>
              <a:tr h="340663">
                <a:tc>
                  <a:txBody>
                    <a:bodyPr/>
                    <a:lstStyle/>
                    <a:p>
                      <a:pPr algn="l" fontAlgn="b"/>
                      <a:r>
                        <a:rPr lang="en-US" sz="1200" b="1" u="none" strike="noStrike" dirty="0">
                          <a:effectLst/>
                        </a:rPr>
                        <a:t>Harvard Bromfield</a:t>
                      </a:r>
                      <a:endParaRPr lang="en-US" sz="1200" b="1" i="0" u="none" strike="noStrike" dirty="0">
                        <a:solidFill>
                          <a:srgbClr val="000000"/>
                        </a:solidFill>
                        <a:effectLst/>
                        <a:latin typeface="Calibri" panose="020F0502020204030204" pitchFamily="34" charset="0"/>
                      </a:endParaRPr>
                    </a:p>
                  </a:txBody>
                  <a:tcPr marL="9525" marR="9525" marT="9525" marB="0" anchor="b">
                    <a:solidFill>
                      <a:srgbClr val="E7EEF1"/>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tc>
                  <a:txBody>
                    <a:bodyPr/>
                    <a:lstStyle/>
                    <a:p>
                      <a:pPr algn="ctr" fontAlgn="b"/>
                      <a:r>
                        <a:rPr lang="en-US" sz="1600" u="none" strike="noStrike" dirty="0">
                          <a:solidFill>
                            <a:schemeClr val="accent5">
                              <a:lumMod val="50000"/>
                            </a:schemeClr>
                          </a:solidFill>
                          <a:effectLst/>
                        </a:rPr>
                        <a:t> - </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extLst>
                  <a:ext uri="{0D108BD9-81ED-4DB2-BD59-A6C34878D82A}">
                    <a16:rowId xmlns:a16="http://schemas.microsoft.com/office/drawing/2014/main" val="492155447"/>
                  </a:ext>
                </a:extLst>
              </a:tr>
              <a:tr h="340663">
                <a:tc>
                  <a:txBody>
                    <a:bodyPr/>
                    <a:lstStyle/>
                    <a:p>
                      <a:pPr algn="l" fontAlgn="b"/>
                      <a:r>
                        <a:rPr lang="en-US" sz="1200" b="1" u="none" strike="noStrike" dirty="0">
                          <a:effectLst/>
                        </a:rPr>
                        <a:t>Littleton</a:t>
                      </a:r>
                      <a:endParaRPr lang="en-US" sz="1200" b="1" i="0" u="none" strike="noStrike" dirty="0">
                        <a:solidFill>
                          <a:srgbClr val="000000"/>
                        </a:solidFill>
                        <a:effectLst/>
                        <a:latin typeface="Calibri" panose="020F0502020204030204" pitchFamily="34" charset="0"/>
                      </a:endParaRPr>
                    </a:p>
                  </a:txBody>
                  <a:tcPr marL="9525" marR="9525" marT="9525" marB="0" anchor="b">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u="none" strike="noStrike" dirty="0">
                          <a:solidFill>
                            <a:schemeClr val="accent5">
                              <a:lumMod val="50000"/>
                            </a:schemeClr>
                          </a:solidFill>
                          <a:effectLst/>
                        </a:rPr>
                        <a:t> - </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extLst>
                  <a:ext uri="{0D108BD9-81ED-4DB2-BD59-A6C34878D82A}">
                    <a16:rowId xmlns:a16="http://schemas.microsoft.com/office/drawing/2014/main" val="3644183219"/>
                  </a:ext>
                </a:extLst>
              </a:tr>
              <a:tr h="340663">
                <a:tc>
                  <a:txBody>
                    <a:bodyPr/>
                    <a:lstStyle/>
                    <a:p>
                      <a:pPr algn="l" fontAlgn="b"/>
                      <a:r>
                        <a:rPr lang="en-US" sz="1200" b="1" u="none" strike="noStrike" dirty="0">
                          <a:effectLst/>
                        </a:rPr>
                        <a:t>Maynard</a:t>
                      </a:r>
                      <a:endParaRPr lang="en-US" sz="1200" b="1" i="0" u="none" strike="noStrike" dirty="0">
                        <a:solidFill>
                          <a:srgbClr val="000000"/>
                        </a:solidFill>
                        <a:effectLst/>
                        <a:latin typeface="Calibri" panose="020F0502020204030204" pitchFamily="34" charset="0"/>
                      </a:endParaRPr>
                    </a:p>
                  </a:txBody>
                  <a:tcPr marL="9525" marR="9525" marT="9525" marB="0" anchor="b">
                    <a:solidFill>
                      <a:srgbClr val="E7EEF1"/>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rgbClr val="E7EEF1"/>
                    </a:solidFill>
                  </a:tcPr>
                </a:tc>
                <a:extLst>
                  <a:ext uri="{0D108BD9-81ED-4DB2-BD59-A6C34878D82A}">
                    <a16:rowId xmlns:a16="http://schemas.microsoft.com/office/drawing/2014/main" val="1695556663"/>
                  </a:ext>
                </a:extLst>
              </a:tr>
              <a:tr h="340663">
                <a:tc>
                  <a:txBody>
                    <a:bodyPr/>
                    <a:lstStyle/>
                    <a:p>
                      <a:pPr algn="l" fontAlgn="b"/>
                      <a:r>
                        <a:rPr lang="en-US" sz="1200" b="1" u="none" strike="noStrike" dirty="0">
                          <a:effectLst/>
                        </a:rPr>
                        <a:t>Nashoba</a:t>
                      </a:r>
                      <a:endParaRPr lang="en-US" sz="1200" b="1" i="0" u="none" strike="noStrike" dirty="0">
                        <a:solidFill>
                          <a:srgbClr val="000000"/>
                        </a:solidFill>
                        <a:effectLst/>
                        <a:latin typeface="Calibri" panose="020F0502020204030204" pitchFamily="34" charset="0"/>
                      </a:endParaRPr>
                    </a:p>
                  </a:txBody>
                  <a:tcPr marL="9525" marR="9525" marT="9525" marB="0" anchor="b">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u="none" strike="noStrike" dirty="0">
                          <a:solidFill>
                            <a:schemeClr val="accent5">
                              <a:lumMod val="50000"/>
                            </a:schemeClr>
                          </a:solidFill>
                          <a:effectLst/>
                        </a:rPr>
                        <a:t> - </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tc>
                  <a:txBody>
                    <a:bodyPr/>
                    <a:lstStyle/>
                    <a:p>
                      <a:pPr algn="ctr" fontAlgn="b"/>
                      <a:r>
                        <a:rPr lang="en-US" sz="1600" b="1" u="none" strike="noStrike" dirty="0">
                          <a:solidFill>
                            <a:schemeClr val="accent5">
                              <a:lumMod val="50000"/>
                            </a:schemeClr>
                          </a:solidFill>
                          <a:effectLst/>
                          <a:sym typeface="Wingdings" panose="05000000000000000000" pitchFamily="2" charset="2"/>
                        </a:rPr>
                        <a:t></a:t>
                      </a:r>
                      <a:endParaRPr lang="en-US" sz="1600" b="0" i="0" u="none" strike="noStrike" dirty="0">
                        <a:solidFill>
                          <a:schemeClr val="accent5">
                            <a:lumMod val="50000"/>
                          </a:schemeClr>
                        </a:solidFill>
                        <a:effectLst/>
                        <a:latin typeface="Calibri" panose="020F0502020204030204" pitchFamily="34" charset="0"/>
                      </a:endParaRPr>
                    </a:p>
                  </a:txBody>
                  <a:tcPr marL="9525" marR="9525" marT="9525" marB="0" anchor="ctr">
                    <a:solidFill>
                      <a:schemeClr val="bg2">
                        <a:lumMod val="85000"/>
                      </a:schemeClr>
                    </a:solidFill>
                  </a:tcPr>
                </a:tc>
                <a:extLst>
                  <a:ext uri="{0D108BD9-81ED-4DB2-BD59-A6C34878D82A}">
                    <a16:rowId xmlns:a16="http://schemas.microsoft.com/office/drawing/2014/main" val="1327313497"/>
                  </a:ext>
                </a:extLst>
              </a:tr>
            </a:tbl>
          </a:graphicData>
        </a:graphic>
      </p:graphicFrame>
    </p:spTree>
    <p:extLst>
      <p:ext uri="{BB962C8B-B14F-4D97-AF65-F5344CB8AC3E}">
        <p14:creationId xmlns:p14="http://schemas.microsoft.com/office/powerpoint/2010/main" val="4000798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7822B-E801-4653-8E03-7C9B4CC16BBD}"/>
              </a:ext>
            </a:extLst>
          </p:cNvPr>
          <p:cNvSpPr>
            <a:spLocks noGrp="1"/>
          </p:cNvSpPr>
          <p:nvPr>
            <p:ph type="title"/>
          </p:nvPr>
        </p:nvSpPr>
        <p:spPr/>
        <p:txBody>
          <a:bodyPr/>
          <a:lstStyle/>
          <a:p>
            <a:r>
              <a:rPr lang="en-US" dirty="0"/>
              <a:t>Body Image</a:t>
            </a:r>
          </a:p>
        </p:txBody>
      </p:sp>
      <p:sp>
        <p:nvSpPr>
          <p:cNvPr id="6" name="Slide Number Placeholder 5">
            <a:extLst>
              <a:ext uri="{FF2B5EF4-FFF2-40B4-BE49-F238E27FC236}">
                <a16:creationId xmlns:a16="http://schemas.microsoft.com/office/drawing/2014/main" id="{E875D72D-B6E5-47D6-951A-45072C0CF178}"/>
              </a:ext>
            </a:extLst>
          </p:cNvPr>
          <p:cNvSpPr>
            <a:spLocks noGrp="1"/>
          </p:cNvSpPr>
          <p:nvPr>
            <p:ph type="sldNum" sz="quarter" idx="12"/>
          </p:nvPr>
        </p:nvSpPr>
        <p:spPr/>
        <p:txBody>
          <a:bodyPr/>
          <a:lstStyle/>
          <a:p>
            <a:r>
              <a:rPr lang="en-US"/>
              <a:t>Market Street Research | Page </a:t>
            </a:r>
            <a:fld id="{300ED257-06B6-4717-AB39-CFF5462A5EBE}" type="slidenum">
              <a:rPr lang="en-US" smtClean="0"/>
              <a:pPr/>
              <a:t>60</a:t>
            </a:fld>
            <a:endParaRPr lang="en-US" dirty="0"/>
          </a:p>
        </p:txBody>
      </p:sp>
      <p:sp>
        <p:nvSpPr>
          <p:cNvPr id="10" name="Rectangle: Rounded Corners 9">
            <a:extLst>
              <a:ext uri="{FF2B5EF4-FFF2-40B4-BE49-F238E27FC236}">
                <a16:creationId xmlns:a16="http://schemas.microsoft.com/office/drawing/2014/main" id="{16F1D647-9127-4439-9ADC-E858B7D9B56B}"/>
              </a:ext>
            </a:extLst>
          </p:cNvPr>
          <p:cNvSpPr/>
          <p:nvPr/>
        </p:nvSpPr>
        <p:spPr>
          <a:xfrm>
            <a:off x="194926" y="3221372"/>
            <a:ext cx="6633714" cy="2260481"/>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12" name="Table 11">
            <a:extLst>
              <a:ext uri="{FF2B5EF4-FFF2-40B4-BE49-F238E27FC236}">
                <a16:creationId xmlns:a16="http://schemas.microsoft.com/office/drawing/2014/main" id="{E90ABF72-05CD-4538-86E7-AE157153A8E9}"/>
              </a:ext>
            </a:extLst>
          </p:cNvPr>
          <p:cNvGraphicFramePr>
            <a:graphicFrameLocks noGrp="1"/>
          </p:cNvGraphicFramePr>
          <p:nvPr>
            <p:extLst>
              <p:ext uri="{D42A27DB-BD31-4B8C-83A1-F6EECF244321}">
                <p14:modId xmlns:p14="http://schemas.microsoft.com/office/powerpoint/2010/main" val="2950909424"/>
              </p:ext>
            </p:extLst>
          </p:nvPr>
        </p:nvGraphicFramePr>
        <p:xfrm>
          <a:off x="780630" y="6416992"/>
          <a:ext cx="8672898" cy="2438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My weight influences how I judge myself.</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sp>
        <p:nvSpPr>
          <p:cNvPr id="14" name="TextBox 13">
            <a:extLst>
              <a:ext uri="{FF2B5EF4-FFF2-40B4-BE49-F238E27FC236}">
                <a16:creationId xmlns:a16="http://schemas.microsoft.com/office/drawing/2014/main" id="{8600D547-90D0-46DE-9CE4-D01940A11E53}"/>
              </a:ext>
            </a:extLst>
          </p:cNvPr>
          <p:cNvSpPr txBox="1"/>
          <p:nvPr/>
        </p:nvSpPr>
        <p:spPr>
          <a:xfrm>
            <a:off x="323738" y="1164825"/>
            <a:ext cx="9919220" cy="1661993"/>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Just over 1 in 3 students (31%) overall said their weight often, usually, or always influences how they judge themselves.</a:t>
            </a:r>
          </a:p>
          <a:p>
            <a:pPr marL="285750" indent="-285750">
              <a:spcAft>
                <a:spcPts val="600"/>
              </a:spcAft>
              <a:buFont typeface="Wingdings" panose="05000000000000000000" pitchFamily="2" charset="2"/>
              <a:buChar char="Ø"/>
            </a:pPr>
            <a:r>
              <a:rPr lang="en-US" sz="1400" dirty="0">
                <a:solidFill>
                  <a:schemeClr val="accent1"/>
                </a:solidFill>
              </a:rPr>
              <a:t>These rates have remained largely stable between 2022 and 2024 for 6</a:t>
            </a:r>
            <a:r>
              <a:rPr lang="en-US" sz="1400" baseline="30000" dirty="0">
                <a:solidFill>
                  <a:schemeClr val="accent1"/>
                </a:solidFill>
              </a:rPr>
              <a:t>th</a:t>
            </a:r>
            <a:r>
              <a:rPr lang="en-US" sz="1400" dirty="0">
                <a:solidFill>
                  <a:schemeClr val="accent1"/>
                </a:solidFill>
              </a:rPr>
              <a:t> graders and high schoolers but decreased for 8</a:t>
            </a:r>
            <a:r>
              <a:rPr lang="en-US" sz="1400" baseline="30000" dirty="0">
                <a:solidFill>
                  <a:schemeClr val="accent1"/>
                </a:solidFill>
              </a:rPr>
              <a:t>th</a:t>
            </a:r>
            <a:r>
              <a:rPr lang="en-US" sz="1400" dirty="0">
                <a:solidFill>
                  <a:schemeClr val="accent1"/>
                </a:solidFill>
              </a:rPr>
              <a:t> graders. </a:t>
            </a:r>
            <a:endParaRPr lang="en-US" sz="800" dirty="0">
              <a:solidFill>
                <a:schemeClr val="accent1"/>
              </a:solidFill>
            </a:endParaRPr>
          </a:p>
          <a:p>
            <a:pPr marL="285750" indent="-285750">
              <a:buFont typeface="Wingdings" panose="05000000000000000000" pitchFamily="2" charset="2"/>
              <a:buChar char="Ø"/>
            </a:pPr>
            <a:r>
              <a:rPr lang="en-US" sz="1400" dirty="0">
                <a:solidFill>
                  <a:schemeClr val="accent1"/>
                </a:solidFill>
              </a:rPr>
              <a:t>This was especially high among those who had a strong desire to be thinner (76%), identified as overweight (62%), or were trying to lose weight (60%).</a:t>
            </a:r>
          </a:p>
          <a:p>
            <a:pPr marL="285750" indent="-285750">
              <a:buFont typeface="Wingdings" panose="05000000000000000000" pitchFamily="2" charset="2"/>
              <a:buChar char="Ø"/>
            </a:pPr>
            <a:endParaRPr lang="en-US" sz="800" dirty="0">
              <a:solidFill>
                <a:schemeClr val="accent1"/>
              </a:solidFill>
              <a:highlight>
                <a:srgbClr val="00FF00"/>
              </a:highlight>
            </a:endParaRPr>
          </a:p>
          <a:p>
            <a:pPr marL="285750" indent="-285750">
              <a:buFont typeface="Wingdings" panose="05000000000000000000" pitchFamily="2" charset="2"/>
              <a:buChar char="Ø"/>
            </a:pPr>
            <a:r>
              <a:rPr lang="en-US" sz="1400" dirty="0">
                <a:solidFill>
                  <a:schemeClr val="accent1"/>
                </a:solidFill>
              </a:rPr>
              <a:t>Younger students appear least likely to judge themselves based on their weight, with nearly half (48%) of 6</a:t>
            </a:r>
            <a:r>
              <a:rPr lang="en-US" sz="1400" baseline="30000" dirty="0">
                <a:solidFill>
                  <a:schemeClr val="accent1"/>
                </a:solidFill>
              </a:rPr>
              <a:t>th</a:t>
            </a:r>
            <a:r>
              <a:rPr lang="en-US" sz="1400" dirty="0">
                <a:solidFill>
                  <a:schemeClr val="accent1"/>
                </a:solidFill>
              </a:rPr>
              <a:t> graders indicating that their weight never influences how they judge themselves.  </a:t>
            </a:r>
          </a:p>
        </p:txBody>
      </p:sp>
      <p:sp>
        <p:nvSpPr>
          <p:cNvPr id="4" name="Rectangle: Rounded Corners 3">
            <a:extLst>
              <a:ext uri="{FF2B5EF4-FFF2-40B4-BE49-F238E27FC236}">
                <a16:creationId xmlns:a16="http://schemas.microsoft.com/office/drawing/2014/main" id="{77650FB2-68FB-11DF-DE6F-3285C4714099}"/>
              </a:ext>
            </a:extLst>
          </p:cNvPr>
          <p:cNvSpPr/>
          <p:nvPr/>
        </p:nvSpPr>
        <p:spPr>
          <a:xfrm>
            <a:off x="6937695" y="3221372"/>
            <a:ext cx="5078091" cy="2260481"/>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a:extLst>
              <a:ext uri="{FF2B5EF4-FFF2-40B4-BE49-F238E27FC236}">
                <a16:creationId xmlns:a16="http://schemas.microsoft.com/office/drawing/2014/main" id="{9F366332-8886-0E52-A1C2-7D2E00A1EF80}"/>
              </a:ext>
            </a:extLst>
          </p:cNvPr>
          <p:cNvPicPr>
            <a:picLocks noChangeAspect="1"/>
          </p:cNvPicPr>
          <p:nvPr/>
        </p:nvPicPr>
        <p:blipFill>
          <a:blip r:embed="rId3"/>
          <a:stretch>
            <a:fillRect/>
          </a:stretch>
        </p:blipFill>
        <p:spPr>
          <a:xfrm>
            <a:off x="323738" y="3414318"/>
            <a:ext cx="6417941" cy="1874587"/>
          </a:xfrm>
          <a:prstGeom prst="rect">
            <a:avLst/>
          </a:prstGeom>
        </p:spPr>
      </p:pic>
      <p:pic>
        <p:nvPicPr>
          <p:cNvPr id="8" name="Picture 7">
            <a:extLst>
              <a:ext uri="{FF2B5EF4-FFF2-40B4-BE49-F238E27FC236}">
                <a16:creationId xmlns:a16="http://schemas.microsoft.com/office/drawing/2014/main" id="{58E24CA9-FFD4-6850-FF45-37B8E0E7E26C}"/>
              </a:ext>
            </a:extLst>
          </p:cNvPr>
          <p:cNvPicPr>
            <a:picLocks noChangeAspect="1"/>
          </p:cNvPicPr>
          <p:nvPr/>
        </p:nvPicPr>
        <p:blipFill>
          <a:blip r:embed="rId4"/>
          <a:stretch>
            <a:fillRect/>
          </a:stretch>
        </p:blipFill>
        <p:spPr>
          <a:xfrm>
            <a:off x="6828640" y="3564704"/>
            <a:ext cx="5363360" cy="1871282"/>
          </a:xfrm>
          <a:prstGeom prst="rect">
            <a:avLst/>
          </a:prstGeom>
        </p:spPr>
      </p:pic>
      <p:sp>
        <p:nvSpPr>
          <p:cNvPr id="3" name="Rectangle: Rounded Corners 2">
            <a:extLst>
              <a:ext uri="{FF2B5EF4-FFF2-40B4-BE49-F238E27FC236}">
                <a16:creationId xmlns:a16="http://schemas.microsoft.com/office/drawing/2014/main" id="{30E64F02-043F-712A-318C-CA25FECEDBB0}"/>
              </a:ext>
            </a:extLst>
          </p:cNvPr>
          <p:cNvSpPr/>
          <p:nvPr/>
        </p:nvSpPr>
        <p:spPr>
          <a:xfrm>
            <a:off x="9476740" y="4135424"/>
            <a:ext cx="766218" cy="805692"/>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252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C6044D7-3C66-4BA2-B6EC-271551D82D82}"/>
              </a:ext>
            </a:extLst>
          </p:cNvPr>
          <p:cNvSpPr/>
          <p:nvPr/>
        </p:nvSpPr>
        <p:spPr>
          <a:xfrm>
            <a:off x="1191237" y="2233171"/>
            <a:ext cx="9635568" cy="3833852"/>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AFC6212C-5580-4250-BB18-7887A3D93425}"/>
              </a:ext>
            </a:extLst>
          </p:cNvPr>
          <p:cNvSpPr>
            <a:spLocks noGrp="1"/>
          </p:cNvSpPr>
          <p:nvPr>
            <p:ph type="title"/>
          </p:nvPr>
        </p:nvSpPr>
        <p:spPr/>
        <p:txBody>
          <a:bodyPr/>
          <a:lstStyle/>
          <a:p>
            <a:r>
              <a:rPr lang="en-US" dirty="0"/>
              <a:t>Unhealthy Dieting</a:t>
            </a:r>
          </a:p>
        </p:txBody>
      </p:sp>
      <p:sp>
        <p:nvSpPr>
          <p:cNvPr id="6" name="Slide Number Placeholder 5">
            <a:extLst>
              <a:ext uri="{FF2B5EF4-FFF2-40B4-BE49-F238E27FC236}">
                <a16:creationId xmlns:a16="http://schemas.microsoft.com/office/drawing/2014/main" id="{57F45BA5-564D-4E76-A66E-1F6FD7C7A7E9}"/>
              </a:ext>
            </a:extLst>
          </p:cNvPr>
          <p:cNvSpPr>
            <a:spLocks noGrp="1"/>
          </p:cNvSpPr>
          <p:nvPr>
            <p:ph type="sldNum" sz="quarter" idx="12"/>
          </p:nvPr>
        </p:nvSpPr>
        <p:spPr/>
        <p:txBody>
          <a:bodyPr/>
          <a:lstStyle/>
          <a:p>
            <a:r>
              <a:rPr lang="en-US"/>
              <a:t>Market Street Research | Page </a:t>
            </a:r>
            <a:fld id="{300ED257-06B6-4717-AB39-CFF5462A5EBE}" type="slidenum">
              <a:rPr lang="en-US" smtClean="0"/>
              <a:pPr/>
              <a:t>61</a:t>
            </a:fld>
            <a:endParaRPr lang="en-US" dirty="0"/>
          </a:p>
        </p:txBody>
      </p:sp>
      <p:graphicFrame>
        <p:nvGraphicFramePr>
          <p:cNvPr id="13" name="Table 12">
            <a:extLst>
              <a:ext uri="{FF2B5EF4-FFF2-40B4-BE49-F238E27FC236}">
                <a16:creationId xmlns:a16="http://schemas.microsoft.com/office/drawing/2014/main" id="{9C2D36EE-8AD1-4880-8099-7C0C088E5092}"/>
              </a:ext>
            </a:extLst>
          </p:cNvPr>
          <p:cNvGraphicFramePr>
            <a:graphicFrameLocks noGrp="1"/>
          </p:cNvGraphicFramePr>
          <p:nvPr>
            <p:extLst>
              <p:ext uri="{D42A27DB-BD31-4B8C-83A1-F6EECF244321}">
                <p14:modId xmlns:p14="http://schemas.microsoft.com/office/powerpoint/2010/main" val="107601433"/>
              </p:ext>
            </p:extLst>
          </p:nvPr>
        </p:nvGraphicFramePr>
        <p:xfrm>
          <a:off x="786792" y="6325235"/>
          <a:ext cx="8672898" cy="3962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358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Q101-109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white"/>
                          </a:solidFill>
                          <a:effectLst/>
                          <a:uLnTx/>
                          <a:uFillTx/>
                          <a:latin typeface="+mn-lt"/>
                          <a:ea typeface="+mn-ea"/>
                          <a:cs typeface="+mn-cs"/>
                        </a:rPr>
                        <a:t>During the past 30 days without a doctor’s advice have you done any of the following to lose weight or keep from gaining weight?</a:t>
                      </a:r>
                      <a:endParaRPr kumimoji="0" lang="en-US" sz="1000" b="1" i="1"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1FDEF531-A7AA-4143-B246-1555477B5C5A}"/>
              </a:ext>
            </a:extLst>
          </p:cNvPr>
          <p:cNvSpPr txBox="1"/>
          <p:nvPr/>
        </p:nvSpPr>
        <p:spPr>
          <a:xfrm>
            <a:off x="142950" y="832788"/>
            <a:ext cx="10111393" cy="1184940"/>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Overall, 8% of students engage in dangerous behaviors to lose weight. </a:t>
            </a:r>
          </a:p>
          <a:p>
            <a:pPr marL="285750" indent="-285750">
              <a:spcAft>
                <a:spcPts val="600"/>
              </a:spcAft>
              <a:buFont typeface="Wingdings" panose="05000000000000000000" pitchFamily="2" charset="2"/>
              <a:buChar char="Ø"/>
            </a:pPr>
            <a:r>
              <a:rPr lang="en-US" sz="1400" dirty="0">
                <a:solidFill>
                  <a:schemeClr val="accent1"/>
                </a:solidFill>
              </a:rPr>
              <a:t>Moreover, 26% of those who have a strong desire to be thinner sometimes or more often indicate using these methods. </a:t>
            </a:r>
          </a:p>
          <a:p>
            <a:pPr marL="285750" indent="-285750">
              <a:spcAft>
                <a:spcPts val="600"/>
              </a:spcAft>
              <a:buFont typeface="Wingdings" panose="05000000000000000000" pitchFamily="2" charset="2"/>
              <a:buChar char="Ø"/>
            </a:pPr>
            <a:r>
              <a:rPr lang="en-US" sz="1400" dirty="0">
                <a:solidFill>
                  <a:schemeClr val="accent1"/>
                </a:solidFill>
              </a:rPr>
              <a:t>Such behaviors were also high among those who identified as overweight (24%) and those who were trying to lose weight (22%).</a:t>
            </a:r>
          </a:p>
          <a:p>
            <a:pPr marL="285750" indent="-285750">
              <a:spcAft>
                <a:spcPts val="600"/>
              </a:spcAft>
              <a:buFont typeface="Wingdings" panose="05000000000000000000" pitchFamily="2" charset="2"/>
              <a:buChar char="Ø"/>
            </a:pPr>
            <a:r>
              <a:rPr lang="en-US" sz="1400" dirty="0">
                <a:solidFill>
                  <a:schemeClr val="accent1"/>
                </a:solidFill>
              </a:rPr>
              <a:t>The rate at which students use these methods appears to have remained low over time.</a:t>
            </a:r>
          </a:p>
        </p:txBody>
      </p:sp>
      <p:pic>
        <p:nvPicPr>
          <p:cNvPr id="3" name="Picture 2">
            <a:extLst>
              <a:ext uri="{FF2B5EF4-FFF2-40B4-BE49-F238E27FC236}">
                <a16:creationId xmlns:a16="http://schemas.microsoft.com/office/drawing/2014/main" id="{E8F24F55-24A7-23A2-B996-BBBB7F76B5C9}"/>
              </a:ext>
            </a:extLst>
          </p:cNvPr>
          <p:cNvPicPr>
            <a:picLocks noChangeAspect="1"/>
          </p:cNvPicPr>
          <p:nvPr/>
        </p:nvPicPr>
        <p:blipFill>
          <a:blip r:embed="rId2"/>
          <a:stretch>
            <a:fillRect/>
          </a:stretch>
        </p:blipFill>
        <p:spPr>
          <a:xfrm>
            <a:off x="1365195" y="2197542"/>
            <a:ext cx="9129434" cy="2642731"/>
          </a:xfrm>
          <a:prstGeom prst="rect">
            <a:avLst/>
          </a:prstGeom>
        </p:spPr>
      </p:pic>
      <p:pic>
        <p:nvPicPr>
          <p:cNvPr id="7" name="Picture 6">
            <a:extLst>
              <a:ext uri="{FF2B5EF4-FFF2-40B4-BE49-F238E27FC236}">
                <a16:creationId xmlns:a16="http://schemas.microsoft.com/office/drawing/2014/main" id="{7D48E325-1204-1097-A087-5A465B3F2BA9}"/>
              </a:ext>
            </a:extLst>
          </p:cNvPr>
          <p:cNvPicPr>
            <a:picLocks noChangeAspect="1"/>
          </p:cNvPicPr>
          <p:nvPr/>
        </p:nvPicPr>
        <p:blipFill>
          <a:blip r:embed="rId3"/>
          <a:stretch>
            <a:fillRect/>
          </a:stretch>
        </p:blipFill>
        <p:spPr>
          <a:xfrm>
            <a:off x="2665967" y="4305223"/>
            <a:ext cx="6527889" cy="1906463"/>
          </a:xfrm>
          <a:prstGeom prst="rect">
            <a:avLst/>
          </a:prstGeom>
        </p:spPr>
      </p:pic>
      <p:sp>
        <p:nvSpPr>
          <p:cNvPr id="4" name="Rectangle: Rounded Corners 3">
            <a:extLst>
              <a:ext uri="{FF2B5EF4-FFF2-40B4-BE49-F238E27FC236}">
                <a16:creationId xmlns:a16="http://schemas.microsoft.com/office/drawing/2014/main" id="{5A46698E-CB20-B2A2-D7A5-D137E8D054B9}"/>
              </a:ext>
            </a:extLst>
          </p:cNvPr>
          <p:cNvSpPr/>
          <p:nvPr/>
        </p:nvSpPr>
        <p:spPr>
          <a:xfrm>
            <a:off x="3193257" y="5385732"/>
            <a:ext cx="1823360" cy="517808"/>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4130ECE-AF86-F87F-873C-D4954BC5A980}"/>
              </a:ext>
            </a:extLst>
          </p:cNvPr>
          <p:cNvSpPr/>
          <p:nvPr/>
        </p:nvSpPr>
        <p:spPr>
          <a:xfrm>
            <a:off x="7175385" y="5385732"/>
            <a:ext cx="1823360" cy="517808"/>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2870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DA23-07D5-4116-A2A6-2D056097856D}"/>
              </a:ext>
            </a:extLst>
          </p:cNvPr>
          <p:cNvSpPr>
            <a:spLocks noGrp="1"/>
          </p:cNvSpPr>
          <p:nvPr>
            <p:ph type="title"/>
          </p:nvPr>
        </p:nvSpPr>
        <p:spPr/>
        <p:txBody>
          <a:bodyPr>
            <a:normAutofit/>
          </a:bodyPr>
          <a:lstStyle/>
          <a:p>
            <a:r>
              <a:rPr lang="en-US" dirty="0"/>
              <a:t>Unhealthy Dieting (cont.)</a:t>
            </a:r>
            <a:endParaRPr lang="en-US" dirty="0">
              <a:solidFill>
                <a:schemeClr val="accent2"/>
              </a:solidFill>
            </a:endParaRPr>
          </a:p>
        </p:txBody>
      </p:sp>
      <p:sp>
        <p:nvSpPr>
          <p:cNvPr id="5" name="Slide Number Placeholder 4">
            <a:extLst>
              <a:ext uri="{FF2B5EF4-FFF2-40B4-BE49-F238E27FC236}">
                <a16:creationId xmlns:a16="http://schemas.microsoft.com/office/drawing/2014/main" id="{83A5E978-1CDA-4FC3-A8E9-B26982DE9AC7}"/>
              </a:ext>
            </a:extLst>
          </p:cNvPr>
          <p:cNvSpPr>
            <a:spLocks noGrp="1"/>
          </p:cNvSpPr>
          <p:nvPr>
            <p:ph type="sldNum" sz="quarter" idx="12"/>
          </p:nvPr>
        </p:nvSpPr>
        <p:spPr/>
        <p:txBody>
          <a:bodyPr/>
          <a:lstStyle/>
          <a:p>
            <a:r>
              <a:rPr lang="en-US"/>
              <a:t>Market Street Research | Page </a:t>
            </a:r>
            <a:fld id="{300ED257-06B6-4717-AB39-CFF5462A5EBE}" type="slidenum">
              <a:rPr lang="en-US" smtClean="0"/>
              <a:pPr/>
              <a:t>62</a:t>
            </a:fld>
            <a:endParaRPr lang="en-US" dirty="0"/>
          </a:p>
        </p:txBody>
      </p:sp>
      <p:grpSp>
        <p:nvGrpSpPr>
          <p:cNvPr id="6" name="Group 5">
            <a:extLst>
              <a:ext uri="{FF2B5EF4-FFF2-40B4-BE49-F238E27FC236}">
                <a16:creationId xmlns:a16="http://schemas.microsoft.com/office/drawing/2014/main" id="{17A05794-1C96-4E30-A202-A20D105ACB50}"/>
              </a:ext>
            </a:extLst>
          </p:cNvPr>
          <p:cNvGrpSpPr/>
          <p:nvPr/>
        </p:nvGrpSpPr>
        <p:grpSpPr>
          <a:xfrm>
            <a:off x="146892" y="1040235"/>
            <a:ext cx="5490340" cy="5108895"/>
            <a:chOff x="6434566" y="933830"/>
            <a:chExt cx="5490340" cy="4717933"/>
          </a:xfrm>
        </p:grpSpPr>
        <p:sp>
          <p:nvSpPr>
            <p:cNvPr id="7" name="Rectangle: Rounded Corners 6">
              <a:extLst>
                <a:ext uri="{FF2B5EF4-FFF2-40B4-BE49-F238E27FC236}">
                  <a16:creationId xmlns:a16="http://schemas.microsoft.com/office/drawing/2014/main" id="{F78DF575-5E49-45C7-96A9-9E28C7FF76B6}"/>
                </a:ext>
              </a:extLst>
            </p:cNvPr>
            <p:cNvSpPr/>
            <p:nvPr/>
          </p:nvSpPr>
          <p:spPr>
            <a:xfrm>
              <a:off x="6434567" y="933830"/>
              <a:ext cx="5490337" cy="929639"/>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a:t>
              </a:r>
              <a:r>
                <a:rPr lang="en-US" dirty="0">
                  <a:latin typeface="Calibri" panose="020F0502020204030204" pitchFamily="34" charset="0"/>
                  <a:cs typeface="Calibri" panose="020F0502020204030204" pitchFamily="34" charset="0"/>
                </a:rPr>
                <a:t>with Unhealthy Dieting</a:t>
              </a:r>
              <a:endParaRPr lang="en-US" sz="1800" dirty="0">
                <a:latin typeface="Calibri" panose="020F0502020204030204" pitchFamily="34" charset="0"/>
                <a:cs typeface="Calibri" panose="020F0502020204030204" pitchFamily="34" charset="0"/>
              </a:endParaRPr>
            </a:p>
            <a:p>
              <a:pPr lvl="0" algn="ctr">
                <a:spcAft>
                  <a:spcPts val="0"/>
                </a:spcAft>
              </a:pPr>
              <a:r>
                <a:rPr lang="en-US" sz="1800" dirty="0">
                  <a:latin typeface="Calibri" panose="020F0502020204030204" pitchFamily="34" charset="0"/>
                  <a:cs typeface="Calibri" panose="020F0502020204030204" pitchFamily="34" charset="0"/>
                </a:rPr>
                <a:t>(9% of the population)</a:t>
              </a:r>
            </a:p>
          </p:txBody>
        </p:sp>
        <p:sp>
          <p:nvSpPr>
            <p:cNvPr id="8" name="Rectangle: Rounded Corners 7">
              <a:extLst>
                <a:ext uri="{FF2B5EF4-FFF2-40B4-BE49-F238E27FC236}">
                  <a16:creationId xmlns:a16="http://schemas.microsoft.com/office/drawing/2014/main" id="{92D76850-458A-42B1-8EA2-72C5DF973785}"/>
                </a:ext>
              </a:extLst>
            </p:cNvPr>
            <p:cNvSpPr/>
            <p:nvPr/>
          </p:nvSpPr>
          <p:spPr>
            <a:xfrm>
              <a:off x="6434568" y="1943847"/>
              <a:ext cx="5490338" cy="1219187"/>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endParaRPr lang="en-US" sz="1400" kern="0" dirty="0">
                <a:solidFill>
                  <a:sysClr val="windowText" lastClr="000000"/>
                </a:solidFill>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22% of those who identify as Native Hawaiian or Pacific Islander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21% of those who identify as non-binary</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19% of those who identify as non-heterosexual</a:t>
              </a:r>
            </a:p>
            <a:p>
              <a:pPr marL="285750" lvl="1"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11% of those who identify as female</a:t>
              </a:r>
            </a:p>
          </p:txBody>
        </p:sp>
        <p:sp>
          <p:nvSpPr>
            <p:cNvPr id="9" name="Rectangle: Rounded Corners 8">
              <a:extLst>
                <a:ext uri="{FF2B5EF4-FFF2-40B4-BE49-F238E27FC236}">
                  <a16:creationId xmlns:a16="http://schemas.microsoft.com/office/drawing/2014/main" id="{B26619C7-C6CF-4499-A88E-4CE0641B89EC}"/>
                </a:ext>
              </a:extLst>
            </p:cNvPr>
            <p:cNvSpPr/>
            <p:nvPr/>
          </p:nvSpPr>
          <p:spPr>
            <a:xfrm>
              <a:off x="6434566" y="3242441"/>
              <a:ext cx="5490338" cy="2409322"/>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engage in unhealthy dieting are also more likely to: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Indicate trying to lose weight (78%)</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Often, usually, or always have a strong desire to be thinner (73%)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Often, usually, or always feel their weight influences how they judge themselves (72%)</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depressed (43%), self-harm (36%), or consider suicide (24%)</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Be sexually harassed (36%)</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(28%) or cyberbullied (21%)</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Drink alcohol (20%)</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Use e-cigarettes (11%)</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Use marijuana (11%)</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E3963834-CAF9-4763-ACB6-B45D9F5CCB42}"/>
              </a:ext>
            </a:extLst>
          </p:cNvPr>
          <p:cNvSpPr txBox="1"/>
          <p:nvPr/>
        </p:nvSpPr>
        <p:spPr>
          <a:xfrm>
            <a:off x="5913978" y="3592329"/>
            <a:ext cx="6278022" cy="1384995"/>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solidFill>
                  <a:schemeClr val="accent1"/>
                </a:solidFill>
              </a:rPr>
              <a:t>Those most at risk for unhealthy dieting are those who have a non-traditional gender identity or sexuality and women. </a:t>
            </a: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buFont typeface="Wingdings" panose="05000000000000000000" pitchFamily="2" charset="2"/>
              <a:buChar char="Ø"/>
            </a:pPr>
            <a:r>
              <a:rPr lang="en-US" sz="1400" dirty="0">
                <a:solidFill>
                  <a:schemeClr val="accent1"/>
                </a:solidFill>
              </a:rPr>
              <a:t>Additionally, those that engage in unhealthy dieting also have high rates of depression, self-harm, and feeling their weight influences their self-image.  </a:t>
            </a:r>
          </a:p>
        </p:txBody>
      </p:sp>
      <p:graphicFrame>
        <p:nvGraphicFramePr>
          <p:cNvPr id="14" name="Table 13">
            <a:extLst>
              <a:ext uri="{FF2B5EF4-FFF2-40B4-BE49-F238E27FC236}">
                <a16:creationId xmlns:a16="http://schemas.microsoft.com/office/drawing/2014/main" id="{D96FC502-7E6C-403C-8E4E-467CE0D04518}"/>
              </a:ext>
            </a:extLst>
          </p:cNvPr>
          <p:cNvGraphicFramePr>
            <a:graphicFrameLocks noGrp="1"/>
          </p:cNvGraphicFramePr>
          <p:nvPr/>
        </p:nvGraphicFramePr>
        <p:xfrm>
          <a:off x="769302" y="6340792"/>
          <a:ext cx="8672898" cy="3962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358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Q101-109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white"/>
                          </a:solidFill>
                          <a:effectLst/>
                          <a:uLnTx/>
                          <a:uFillTx/>
                          <a:latin typeface="+mn-lt"/>
                          <a:ea typeface="+mn-ea"/>
                          <a:cs typeface="+mn-cs"/>
                        </a:rPr>
                        <a:t>During the past 30 days without a doctor’s advice have you done any of the following to lose weight or keep from gaining weight?</a:t>
                      </a:r>
                      <a:endParaRPr kumimoji="0" lang="en-US" sz="1000" b="1" i="1"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Title 1">
            <a:extLst>
              <a:ext uri="{FF2B5EF4-FFF2-40B4-BE49-F238E27FC236}">
                <a16:creationId xmlns:a16="http://schemas.microsoft.com/office/drawing/2014/main" id="{8F4E4503-281C-0B6C-DA26-4C754EE31655}"/>
              </a:ext>
            </a:extLst>
          </p:cNvPr>
          <p:cNvSpPr txBox="1">
            <a:spLocks/>
          </p:cNvSpPr>
          <p:nvPr/>
        </p:nvSpPr>
        <p:spPr>
          <a:xfrm>
            <a:off x="6228232" y="2674913"/>
            <a:ext cx="5317916" cy="6064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r>
              <a:rPr lang="en-US" sz="1600" b="1" dirty="0">
                <a:solidFill>
                  <a:schemeClr val="accent1"/>
                </a:solidFill>
                <a:ea typeface="+mn-ea"/>
                <a:cs typeface="+mn-cs"/>
              </a:rPr>
              <a:t>Those who engage in unhealthy dieting show a greater likelihood of depression, self-harm, and suicide.</a:t>
            </a:r>
          </a:p>
        </p:txBody>
      </p:sp>
      <p:sp>
        <p:nvSpPr>
          <p:cNvPr id="4" name="Rectangle: Rounded Corners 3">
            <a:extLst>
              <a:ext uri="{FF2B5EF4-FFF2-40B4-BE49-F238E27FC236}">
                <a16:creationId xmlns:a16="http://schemas.microsoft.com/office/drawing/2014/main" id="{74CB344D-7A9D-83B3-4E94-1AB3D4E04D4B}"/>
              </a:ext>
            </a:extLst>
          </p:cNvPr>
          <p:cNvSpPr/>
          <p:nvPr/>
        </p:nvSpPr>
        <p:spPr>
          <a:xfrm>
            <a:off x="7145753" y="1139666"/>
            <a:ext cx="3625712" cy="1068756"/>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extBox 9">
            <a:extLst>
              <a:ext uri="{FF2B5EF4-FFF2-40B4-BE49-F238E27FC236}">
                <a16:creationId xmlns:a16="http://schemas.microsoft.com/office/drawing/2014/main" id="{296416BB-58FF-B2B9-B639-4B0B90DA8317}"/>
              </a:ext>
            </a:extLst>
          </p:cNvPr>
          <p:cNvSpPr txBox="1"/>
          <p:nvPr/>
        </p:nvSpPr>
        <p:spPr>
          <a:xfrm>
            <a:off x="7071582" y="1196990"/>
            <a:ext cx="3792093" cy="954107"/>
          </a:xfrm>
          <a:prstGeom prst="rect">
            <a:avLst/>
          </a:prstGeom>
          <a:noFill/>
        </p:spPr>
        <p:txBody>
          <a:bodyPr wrap="square" rtlCol="0">
            <a:spAutoFit/>
          </a:bodyPr>
          <a:lstStyle/>
          <a:p>
            <a:pPr algn="ctr"/>
            <a:r>
              <a:rPr lang="en-US" sz="1400" b="1" dirty="0"/>
              <a:t>This slide only shows information from the aggregate sample, as Ns for certain racial and ethnic groups are small within the Concord-Carlisle district and may not be generalizable. </a:t>
            </a:r>
          </a:p>
        </p:txBody>
      </p:sp>
    </p:spTree>
    <p:extLst>
      <p:ext uri="{BB962C8B-B14F-4D97-AF65-F5344CB8AC3E}">
        <p14:creationId xmlns:p14="http://schemas.microsoft.com/office/powerpoint/2010/main" val="3400259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7E5F-B41B-4CED-9DEE-A4C3C4983B8E}"/>
              </a:ext>
            </a:extLst>
          </p:cNvPr>
          <p:cNvSpPr>
            <a:spLocks noGrp="1"/>
          </p:cNvSpPr>
          <p:nvPr>
            <p:ph type="ctrTitle"/>
          </p:nvPr>
        </p:nvSpPr>
        <p:spPr/>
        <p:txBody>
          <a:bodyPr anchor="ctr"/>
          <a:lstStyle/>
          <a:p>
            <a:pPr algn="ctr"/>
            <a:r>
              <a:rPr lang="en-US" dirty="0"/>
              <a:t>Social Media and Cellphone Use</a:t>
            </a:r>
          </a:p>
        </p:txBody>
      </p:sp>
    </p:spTree>
    <p:extLst>
      <p:ext uri="{BB962C8B-B14F-4D97-AF65-F5344CB8AC3E}">
        <p14:creationId xmlns:p14="http://schemas.microsoft.com/office/powerpoint/2010/main" val="36559726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1E5067F-B1E3-49DC-A966-0B1ADC518AD3}"/>
              </a:ext>
            </a:extLst>
          </p:cNvPr>
          <p:cNvSpPr/>
          <p:nvPr/>
        </p:nvSpPr>
        <p:spPr>
          <a:xfrm>
            <a:off x="5501921" y="2517631"/>
            <a:ext cx="6560325" cy="3488886"/>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Rounded Corners 14">
            <a:extLst>
              <a:ext uri="{FF2B5EF4-FFF2-40B4-BE49-F238E27FC236}">
                <a16:creationId xmlns:a16="http://schemas.microsoft.com/office/drawing/2014/main" id="{5232625D-2919-45CB-8133-1E86F0AA3661}"/>
              </a:ext>
            </a:extLst>
          </p:cNvPr>
          <p:cNvSpPr/>
          <p:nvPr/>
        </p:nvSpPr>
        <p:spPr>
          <a:xfrm>
            <a:off x="229631" y="2522178"/>
            <a:ext cx="5114509" cy="3368283"/>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a:extLst>
              <a:ext uri="{FF2B5EF4-FFF2-40B4-BE49-F238E27FC236}">
                <a16:creationId xmlns:a16="http://schemas.microsoft.com/office/drawing/2014/main" id="{715F697E-80D3-407F-83F9-E1476DC41C59}"/>
              </a:ext>
            </a:extLst>
          </p:cNvPr>
          <p:cNvSpPr>
            <a:spLocks noGrp="1"/>
          </p:cNvSpPr>
          <p:nvPr>
            <p:ph type="title"/>
          </p:nvPr>
        </p:nvSpPr>
        <p:spPr/>
        <p:txBody>
          <a:bodyPr>
            <a:normAutofit/>
          </a:bodyPr>
          <a:lstStyle/>
          <a:p>
            <a:r>
              <a:rPr lang="en-US" dirty="0">
                <a:solidFill>
                  <a:schemeClr val="accent2"/>
                </a:solidFill>
              </a:rPr>
              <a:t>Parental Involvement on Social Media</a:t>
            </a:r>
            <a:endParaRPr lang="en-US" dirty="0"/>
          </a:p>
        </p:txBody>
      </p:sp>
      <p:sp>
        <p:nvSpPr>
          <p:cNvPr id="6" name="Slide Number Placeholder 5">
            <a:extLst>
              <a:ext uri="{FF2B5EF4-FFF2-40B4-BE49-F238E27FC236}">
                <a16:creationId xmlns:a16="http://schemas.microsoft.com/office/drawing/2014/main" id="{D80A8379-85AD-46AC-97EE-1C1240FCFD09}"/>
              </a:ext>
            </a:extLst>
          </p:cNvPr>
          <p:cNvSpPr>
            <a:spLocks noGrp="1"/>
          </p:cNvSpPr>
          <p:nvPr>
            <p:ph type="sldNum" sz="quarter" idx="12"/>
          </p:nvPr>
        </p:nvSpPr>
        <p:spPr/>
        <p:txBody>
          <a:bodyPr/>
          <a:lstStyle/>
          <a:p>
            <a:r>
              <a:rPr lang="en-US"/>
              <a:t>Market Street Research | Page </a:t>
            </a:r>
            <a:fld id="{300ED257-06B6-4717-AB39-CFF5462A5EBE}" type="slidenum">
              <a:rPr lang="en-US" smtClean="0"/>
              <a:pPr/>
              <a:t>64</a:t>
            </a:fld>
            <a:endParaRPr lang="en-US" dirty="0"/>
          </a:p>
        </p:txBody>
      </p:sp>
      <p:graphicFrame>
        <p:nvGraphicFramePr>
          <p:cNvPr id="27" name="Table 26">
            <a:extLst>
              <a:ext uri="{FF2B5EF4-FFF2-40B4-BE49-F238E27FC236}">
                <a16:creationId xmlns:a16="http://schemas.microsoft.com/office/drawing/2014/main" id="{A3273822-412D-4C27-A52E-FC55441DADCD}"/>
              </a:ext>
            </a:extLst>
          </p:cNvPr>
          <p:cNvGraphicFramePr>
            <a:graphicFrameLocks noGrp="1"/>
          </p:cNvGraphicFramePr>
          <p:nvPr>
            <p:extLst>
              <p:ext uri="{D42A27DB-BD31-4B8C-83A1-F6EECF244321}">
                <p14:modId xmlns:p14="http://schemas.microsoft.com/office/powerpoint/2010/main" val="2938186364"/>
              </p:ext>
            </p:extLst>
          </p:nvPr>
        </p:nvGraphicFramePr>
        <p:xfrm>
          <a:off x="795181" y="6319985"/>
          <a:ext cx="8672898" cy="2438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358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Q124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white"/>
                          </a:solidFill>
                          <a:effectLst/>
                          <a:uLnTx/>
                          <a:uFillTx/>
                          <a:latin typeface="Calibri" panose="020F0502020204030204"/>
                          <a:ea typeface="+mn-ea"/>
                          <a:cs typeface="+mn-cs"/>
                        </a:rPr>
                        <a:t>Do you have any social media accounts that your parents or guardians don't know about?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2" name="Table 11">
            <a:extLst>
              <a:ext uri="{FF2B5EF4-FFF2-40B4-BE49-F238E27FC236}">
                <a16:creationId xmlns:a16="http://schemas.microsoft.com/office/drawing/2014/main" id="{2F2D6CBD-E17B-4CF4-B9ED-D2046E55180C}"/>
              </a:ext>
            </a:extLst>
          </p:cNvPr>
          <p:cNvGraphicFramePr>
            <a:graphicFrameLocks noGrp="1"/>
          </p:cNvGraphicFramePr>
          <p:nvPr>
            <p:extLst>
              <p:ext uri="{D42A27DB-BD31-4B8C-83A1-F6EECF244321}">
                <p14:modId xmlns:p14="http://schemas.microsoft.com/office/powerpoint/2010/main" val="3505082279"/>
              </p:ext>
            </p:extLst>
          </p:nvPr>
        </p:nvGraphicFramePr>
        <p:xfrm>
          <a:off x="795181" y="6553567"/>
          <a:ext cx="8672898" cy="2438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1898528301"/>
                    </a:ext>
                  </a:extLst>
                </a:gridCol>
                <a:gridCol w="6098797">
                  <a:extLst>
                    <a:ext uri="{9D8B030D-6E8A-4147-A177-3AD203B41FA5}">
                      <a16:colId xmlns:a16="http://schemas.microsoft.com/office/drawing/2014/main" val="4156318252"/>
                    </a:ext>
                  </a:extLst>
                </a:gridCol>
                <a:gridCol w="478172">
                  <a:extLst>
                    <a:ext uri="{9D8B030D-6E8A-4147-A177-3AD203B41FA5}">
                      <a16:colId xmlns:a16="http://schemas.microsoft.com/office/drawing/2014/main" val="2684823040"/>
                    </a:ext>
                  </a:extLst>
                </a:gridCol>
                <a:gridCol w="453006">
                  <a:extLst>
                    <a:ext uri="{9D8B030D-6E8A-4147-A177-3AD203B41FA5}">
                      <a16:colId xmlns:a16="http://schemas.microsoft.com/office/drawing/2014/main" val="2883586330"/>
                    </a:ext>
                  </a:extLst>
                </a:gridCol>
                <a:gridCol w="444616">
                  <a:extLst>
                    <a:ext uri="{9D8B030D-6E8A-4147-A177-3AD203B41FA5}">
                      <a16:colId xmlns:a16="http://schemas.microsoft.com/office/drawing/2014/main" val="67897265"/>
                    </a:ext>
                  </a:extLst>
                </a:gridCol>
                <a:gridCol w="485697">
                  <a:extLst>
                    <a:ext uri="{9D8B030D-6E8A-4147-A177-3AD203B41FA5}">
                      <a16:colId xmlns:a16="http://schemas.microsoft.com/office/drawing/2014/main" val="1884852461"/>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Q125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Do your parents or guardians monitor your social media accounts or how you use social media?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23039481"/>
                  </a:ext>
                </a:extLst>
              </a:tr>
            </a:tbl>
          </a:graphicData>
        </a:graphic>
      </p:graphicFrame>
      <p:sp>
        <p:nvSpPr>
          <p:cNvPr id="13" name="Title 5">
            <a:extLst>
              <a:ext uri="{FF2B5EF4-FFF2-40B4-BE49-F238E27FC236}">
                <a16:creationId xmlns:a16="http://schemas.microsoft.com/office/drawing/2014/main" id="{10D277C6-E5A9-486A-8F3E-20E27542652E}"/>
              </a:ext>
            </a:extLst>
          </p:cNvPr>
          <p:cNvSpPr txBox="1">
            <a:spLocks/>
          </p:cNvSpPr>
          <p:nvPr/>
        </p:nvSpPr>
        <p:spPr>
          <a:xfrm>
            <a:off x="589805" y="647280"/>
            <a:ext cx="11868895" cy="606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endParaRPr lang="en-US" dirty="0">
              <a:solidFill>
                <a:schemeClr val="accent2"/>
              </a:solidFill>
            </a:endParaRPr>
          </a:p>
        </p:txBody>
      </p:sp>
      <p:sp>
        <p:nvSpPr>
          <p:cNvPr id="14" name="TextBox 13">
            <a:extLst>
              <a:ext uri="{FF2B5EF4-FFF2-40B4-BE49-F238E27FC236}">
                <a16:creationId xmlns:a16="http://schemas.microsoft.com/office/drawing/2014/main" id="{1BF9306B-BC89-4ECB-B98E-B19DB22D1957}"/>
              </a:ext>
            </a:extLst>
          </p:cNvPr>
          <p:cNvSpPr txBox="1"/>
          <p:nvPr/>
        </p:nvSpPr>
        <p:spPr>
          <a:xfrm>
            <a:off x="146889" y="969659"/>
            <a:ext cx="5532457" cy="1246495"/>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Students in 11</a:t>
            </a:r>
            <a:r>
              <a:rPr lang="en-US" sz="1400" baseline="30000" dirty="0">
                <a:solidFill>
                  <a:schemeClr val="accent1"/>
                </a:solidFill>
              </a:rPr>
              <a:t>th</a:t>
            </a:r>
            <a:r>
              <a:rPr lang="en-US" sz="1400" dirty="0">
                <a:solidFill>
                  <a:schemeClr val="accent1"/>
                </a:solidFill>
              </a:rPr>
              <a:t> grade appear to have the highest rates of having social media accounts their parents are not aware of. </a:t>
            </a:r>
          </a:p>
          <a:p>
            <a:pPr marL="285750" indent="-285750">
              <a:spcAft>
                <a:spcPts val="600"/>
              </a:spcAft>
              <a:buFont typeface="Wingdings" panose="05000000000000000000" pitchFamily="2" charset="2"/>
              <a:buChar char="Ø"/>
            </a:pPr>
            <a:r>
              <a:rPr lang="en-US" sz="1400" dirty="0">
                <a:solidFill>
                  <a:schemeClr val="accent1"/>
                </a:solidFill>
              </a:rPr>
              <a:t>While 8</a:t>
            </a:r>
            <a:r>
              <a:rPr lang="en-US" sz="1400" baseline="30000" dirty="0">
                <a:solidFill>
                  <a:schemeClr val="accent1"/>
                </a:solidFill>
              </a:rPr>
              <a:t>th</a:t>
            </a:r>
            <a:r>
              <a:rPr lang="en-US" sz="1400" dirty="0">
                <a:solidFill>
                  <a:schemeClr val="accent1"/>
                </a:solidFill>
              </a:rPr>
              <a:t> grade students report lower rates of having a social media account their parents are unaware of in 2024 compared to 2022, rates among 6</a:t>
            </a:r>
            <a:r>
              <a:rPr lang="en-US" sz="1400" baseline="30000" dirty="0">
                <a:solidFill>
                  <a:schemeClr val="accent1"/>
                </a:solidFill>
              </a:rPr>
              <a:t>th</a:t>
            </a:r>
            <a:r>
              <a:rPr lang="en-US" sz="1400" dirty="0">
                <a:solidFill>
                  <a:schemeClr val="accent1"/>
                </a:solidFill>
              </a:rPr>
              <a:t> graders have increased.</a:t>
            </a:r>
          </a:p>
        </p:txBody>
      </p:sp>
      <p:sp>
        <p:nvSpPr>
          <p:cNvPr id="16" name="TextBox 15">
            <a:extLst>
              <a:ext uri="{FF2B5EF4-FFF2-40B4-BE49-F238E27FC236}">
                <a16:creationId xmlns:a16="http://schemas.microsoft.com/office/drawing/2014/main" id="{404B02DC-990F-40F5-BDDA-EBB78B1DB25C}"/>
              </a:ext>
            </a:extLst>
          </p:cNvPr>
          <p:cNvSpPr txBox="1"/>
          <p:nvPr/>
        </p:nvSpPr>
        <p:spPr>
          <a:xfrm>
            <a:off x="5848768" y="1019328"/>
            <a:ext cx="5915119" cy="1461939"/>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solidFill>
                  <a:schemeClr val="accent1"/>
                </a:solidFill>
              </a:rPr>
              <a:t>Overall, parents are less likely to monitor social media for older students</a:t>
            </a:r>
            <a:r>
              <a:rPr lang="en-US" sz="1400" dirty="0"/>
              <a:t>:</a:t>
            </a:r>
          </a:p>
          <a:p>
            <a:pPr marL="742950" lvl="1" indent="-285750">
              <a:buFont typeface="Wingdings" panose="05000000000000000000" pitchFamily="2" charset="2"/>
              <a:buChar char="Ø"/>
            </a:pPr>
            <a:r>
              <a:rPr lang="en-US" sz="1400" dirty="0">
                <a:solidFill>
                  <a:schemeClr val="accent5">
                    <a:lumMod val="75000"/>
                  </a:schemeClr>
                </a:solidFill>
              </a:rPr>
              <a:t>52% of 6</a:t>
            </a:r>
            <a:r>
              <a:rPr lang="en-US" sz="1400" baseline="30000" dirty="0">
                <a:solidFill>
                  <a:schemeClr val="accent5">
                    <a:lumMod val="75000"/>
                  </a:schemeClr>
                </a:solidFill>
              </a:rPr>
              <a:t>th</a:t>
            </a:r>
            <a:r>
              <a:rPr lang="en-US" sz="1400" dirty="0">
                <a:solidFill>
                  <a:schemeClr val="accent5">
                    <a:lumMod val="75000"/>
                  </a:schemeClr>
                </a:solidFill>
              </a:rPr>
              <a:t> graders have parents who monitor social media.</a:t>
            </a:r>
          </a:p>
          <a:p>
            <a:pPr marL="742950" lvl="1" indent="-285750">
              <a:buFont typeface="Wingdings" panose="05000000000000000000" pitchFamily="2" charset="2"/>
              <a:buChar char="Ø"/>
            </a:pPr>
            <a:r>
              <a:rPr lang="en-US" sz="1400" dirty="0">
                <a:solidFill>
                  <a:schemeClr val="accent3"/>
                </a:solidFill>
              </a:rPr>
              <a:t>43% of 8</a:t>
            </a:r>
            <a:r>
              <a:rPr lang="en-US" sz="1400" baseline="30000" dirty="0">
                <a:solidFill>
                  <a:schemeClr val="accent3"/>
                </a:solidFill>
              </a:rPr>
              <a:t>th</a:t>
            </a:r>
            <a:r>
              <a:rPr lang="en-US" sz="1400" dirty="0">
                <a:solidFill>
                  <a:schemeClr val="accent3"/>
                </a:solidFill>
              </a:rPr>
              <a:t> graders have parents who monitor social media.</a:t>
            </a:r>
          </a:p>
          <a:p>
            <a:pPr marL="742950" lvl="1" indent="-285750">
              <a:spcAft>
                <a:spcPts val="600"/>
              </a:spcAft>
              <a:buFont typeface="Wingdings" panose="05000000000000000000" pitchFamily="2" charset="2"/>
              <a:buChar char="Ø"/>
            </a:pPr>
            <a:r>
              <a:rPr lang="en-US" sz="1400" dirty="0">
                <a:solidFill>
                  <a:srgbClr val="367FC8"/>
                </a:solidFill>
              </a:rPr>
              <a:t>19% of high schoolers have parents who monitor social media.</a:t>
            </a:r>
          </a:p>
          <a:p>
            <a:pPr marL="285750" indent="-285750">
              <a:buFont typeface="Wingdings" panose="05000000000000000000" pitchFamily="2" charset="2"/>
              <a:buChar char="Ø"/>
            </a:pPr>
            <a:r>
              <a:rPr lang="en-US" sz="1400" dirty="0">
                <a:solidFill>
                  <a:schemeClr val="accent1"/>
                </a:solidFill>
              </a:rPr>
              <a:t>However, 14% of those who say their parents monitor their social media, have an account of which their parents are unaware. </a:t>
            </a:r>
          </a:p>
        </p:txBody>
      </p:sp>
      <p:pic>
        <p:nvPicPr>
          <p:cNvPr id="2" name="Picture 1">
            <a:extLst>
              <a:ext uri="{FF2B5EF4-FFF2-40B4-BE49-F238E27FC236}">
                <a16:creationId xmlns:a16="http://schemas.microsoft.com/office/drawing/2014/main" id="{75B6691C-8061-99E2-DAFF-D0D39AC4DB4E}"/>
              </a:ext>
            </a:extLst>
          </p:cNvPr>
          <p:cNvPicPr>
            <a:picLocks noChangeAspect="1"/>
          </p:cNvPicPr>
          <p:nvPr/>
        </p:nvPicPr>
        <p:blipFill rotWithShape="1">
          <a:blip r:embed="rId2"/>
          <a:srcRect l="3436" t="23134"/>
          <a:stretch/>
        </p:blipFill>
        <p:spPr>
          <a:xfrm>
            <a:off x="229631" y="2517631"/>
            <a:ext cx="5187579" cy="1946305"/>
          </a:xfrm>
          <a:prstGeom prst="rect">
            <a:avLst/>
          </a:prstGeom>
        </p:spPr>
      </p:pic>
      <p:pic>
        <p:nvPicPr>
          <p:cNvPr id="4" name="Picture 3">
            <a:extLst>
              <a:ext uri="{FF2B5EF4-FFF2-40B4-BE49-F238E27FC236}">
                <a16:creationId xmlns:a16="http://schemas.microsoft.com/office/drawing/2014/main" id="{9CEF9F8E-CBA7-DFA8-FE6A-310C94A192A1}"/>
              </a:ext>
            </a:extLst>
          </p:cNvPr>
          <p:cNvPicPr>
            <a:picLocks noChangeAspect="1"/>
          </p:cNvPicPr>
          <p:nvPr/>
        </p:nvPicPr>
        <p:blipFill rotWithShape="1">
          <a:blip r:embed="rId3"/>
          <a:srcRect t="42780"/>
          <a:stretch/>
        </p:blipFill>
        <p:spPr>
          <a:xfrm>
            <a:off x="22463" y="4777404"/>
            <a:ext cx="5400567" cy="919736"/>
          </a:xfrm>
          <a:prstGeom prst="rect">
            <a:avLst/>
          </a:prstGeom>
        </p:spPr>
      </p:pic>
      <p:pic>
        <p:nvPicPr>
          <p:cNvPr id="5" name="Picture 4">
            <a:extLst>
              <a:ext uri="{FF2B5EF4-FFF2-40B4-BE49-F238E27FC236}">
                <a16:creationId xmlns:a16="http://schemas.microsoft.com/office/drawing/2014/main" id="{DFFB9F4C-7D06-41EF-9577-B0D6B04EDC36}"/>
              </a:ext>
            </a:extLst>
          </p:cNvPr>
          <p:cNvPicPr>
            <a:picLocks noChangeAspect="1"/>
          </p:cNvPicPr>
          <p:nvPr/>
        </p:nvPicPr>
        <p:blipFill>
          <a:blip r:embed="rId4"/>
          <a:stretch>
            <a:fillRect/>
          </a:stretch>
        </p:blipFill>
        <p:spPr>
          <a:xfrm>
            <a:off x="5674057" y="2481267"/>
            <a:ext cx="6216051" cy="1974914"/>
          </a:xfrm>
          <a:prstGeom prst="rect">
            <a:avLst/>
          </a:prstGeom>
        </p:spPr>
      </p:pic>
      <p:pic>
        <p:nvPicPr>
          <p:cNvPr id="7" name="Picture 6">
            <a:extLst>
              <a:ext uri="{FF2B5EF4-FFF2-40B4-BE49-F238E27FC236}">
                <a16:creationId xmlns:a16="http://schemas.microsoft.com/office/drawing/2014/main" id="{87C4491C-E8EC-71D0-F1D5-D2AE8EB92FD5}"/>
              </a:ext>
            </a:extLst>
          </p:cNvPr>
          <p:cNvPicPr>
            <a:picLocks noChangeAspect="1"/>
          </p:cNvPicPr>
          <p:nvPr/>
        </p:nvPicPr>
        <p:blipFill>
          <a:blip r:embed="rId5"/>
          <a:stretch>
            <a:fillRect/>
          </a:stretch>
        </p:blipFill>
        <p:spPr>
          <a:xfrm>
            <a:off x="5747127" y="4422226"/>
            <a:ext cx="5910753" cy="1759207"/>
          </a:xfrm>
          <a:prstGeom prst="rect">
            <a:avLst/>
          </a:prstGeom>
        </p:spPr>
      </p:pic>
      <p:sp>
        <p:nvSpPr>
          <p:cNvPr id="8" name="Rectangle: Rounded Corners 7">
            <a:extLst>
              <a:ext uri="{FF2B5EF4-FFF2-40B4-BE49-F238E27FC236}">
                <a16:creationId xmlns:a16="http://schemas.microsoft.com/office/drawing/2014/main" id="{24B6DAA8-A02E-B1B8-D376-098CADD43483}"/>
              </a:ext>
            </a:extLst>
          </p:cNvPr>
          <p:cNvSpPr/>
          <p:nvPr/>
        </p:nvSpPr>
        <p:spPr>
          <a:xfrm>
            <a:off x="335559" y="4893460"/>
            <a:ext cx="1510263" cy="517808"/>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FE25572-C572-2808-7FBF-E8525C6CED71}"/>
              </a:ext>
            </a:extLst>
          </p:cNvPr>
          <p:cNvSpPr/>
          <p:nvPr/>
        </p:nvSpPr>
        <p:spPr>
          <a:xfrm>
            <a:off x="1951750" y="4893460"/>
            <a:ext cx="1510263" cy="517808"/>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15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EFC15F3-37EC-48A6-8D38-72403872D9C4}"/>
              </a:ext>
            </a:extLst>
          </p:cNvPr>
          <p:cNvSpPr/>
          <p:nvPr/>
        </p:nvSpPr>
        <p:spPr>
          <a:xfrm>
            <a:off x="475505" y="1157681"/>
            <a:ext cx="7106134" cy="4718807"/>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itle 3">
            <a:extLst>
              <a:ext uri="{FF2B5EF4-FFF2-40B4-BE49-F238E27FC236}">
                <a16:creationId xmlns:a16="http://schemas.microsoft.com/office/drawing/2014/main" id="{1CE94375-52C4-48F4-B849-A5EE013FBB34}"/>
              </a:ext>
            </a:extLst>
          </p:cNvPr>
          <p:cNvSpPr>
            <a:spLocks noGrp="1"/>
          </p:cNvSpPr>
          <p:nvPr>
            <p:ph type="title"/>
          </p:nvPr>
        </p:nvSpPr>
        <p:spPr/>
        <p:txBody>
          <a:bodyPr>
            <a:normAutofit/>
          </a:bodyPr>
          <a:lstStyle/>
          <a:p>
            <a:r>
              <a:rPr lang="en-US" dirty="0">
                <a:solidFill>
                  <a:schemeClr val="accent2"/>
                </a:solidFill>
              </a:rPr>
              <a:t>Parental Involvement in Cellphone Usage</a:t>
            </a:r>
            <a:endParaRPr lang="en-US" dirty="0"/>
          </a:p>
        </p:txBody>
      </p:sp>
      <p:sp>
        <p:nvSpPr>
          <p:cNvPr id="6" name="Slide Number Placeholder 5">
            <a:extLst>
              <a:ext uri="{FF2B5EF4-FFF2-40B4-BE49-F238E27FC236}">
                <a16:creationId xmlns:a16="http://schemas.microsoft.com/office/drawing/2014/main" id="{4A973162-8D58-4A7E-B51A-235D09F810CF}"/>
              </a:ext>
            </a:extLst>
          </p:cNvPr>
          <p:cNvSpPr>
            <a:spLocks noGrp="1"/>
          </p:cNvSpPr>
          <p:nvPr>
            <p:ph type="sldNum" sz="quarter" idx="12"/>
          </p:nvPr>
        </p:nvSpPr>
        <p:spPr/>
        <p:txBody>
          <a:bodyPr/>
          <a:lstStyle/>
          <a:p>
            <a:r>
              <a:rPr lang="en-US"/>
              <a:t>Market Street Research | Page </a:t>
            </a:r>
            <a:fld id="{300ED257-06B6-4717-AB39-CFF5462A5EBE}" type="slidenum">
              <a:rPr lang="en-US" smtClean="0"/>
              <a:pPr/>
              <a:t>65</a:t>
            </a:fld>
            <a:endParaRPr lang="en-US" dirty="0"/>
          </a:p>
        </p:txBody>
      </p:sp>
      <p:graphicFrame>
        <p:nvGraphicFramePr>
          <p:cNvPr id="13" name="Table 12">
            <a:extLst>
              <a:ext uri="{FF2B5EF4-FFF2-40B4-BE49-F238E27FC236}">
                <a16:creationId xmlns:a16="http://schemas.microsoft.com/office/drawing/2014/main" id="{B6B43569-E575-4626-BE66-D02B17586CC6}"/>
              </a:ext>
            </a:extLst>
          </p:cNvPr>
          <p:cNvGraphicFramePr>
            <a:graphicFrameLocks noGrp="1"/>
          </p:cNvGraphicFramePr>
          <p:nvPr>
            <p:extLst>
              <p:ext uri="{D42A27DB-BD31-4B8C-83A1-F6EECF244321}">
                <p14:modId xmlns:p14="http://schemas.microsoft.com/office/powerpoint/2010/main" val="3252978135"/>
              </p:ext>
            </p:extLst>
          </p:nvPr>
        </p:nvGraphicFramePr>
        <p:xfrm>
          <a:off x="751441" y="6325235"/>
          <a:ext cx="8672898" cy="3962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Q114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effectLst/>
                          <a:latin typeface="+mn-lt"/>
                        </a:rPr>
                        <a:t>Do your parents or guardians monitor your cell phone use, such as where you keep it at night or how late you can use it?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9" name="Title 5">
            <a:extLst>
              <a:ext uri="{FF2B5EF4-FFF2-40B4-BE49-F238E27FC236}">
                <a16:creationId xmlns:a16="http://schemas.microsoft.com/office/drawing/2014/main" id="{3A15A890-DD46-45DE-B375-E33FB2D42816}"/>
              </a:ext>
            </a:extLst>
          </p:cNvPr>
          <p:cNvSpPr txBox="1">
            <a:spLocks/>
          </p:cNvSpPr>
          <p:nvPr/>
        </p:nvSpPr>
        <p:spPr>
          <a:xfrm>
            <a:off x="475505" y="889624"/>
            <a:ext cx="11868895" cy="606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endParaRPr lang="en-US" dirty="0">
              <a:solidFill>
                <a:schemeClr val="accent2"/>
              </a:solidFill>
            </a:endParaRPr>
          </a:p>
        </p:txBody>
      </p:sp>
      <p:sp>
        <p:nvSpPr>
          <p:cNvPr id="11" name="TextBox 10">
            <a:extLst>
              <a:ext uri="{FF2B5EF4-FFF2-40B4-BE49-F238E27FC236}">
                <a16:creationId xmlns:a16="http://schemas.microsoft.com/office/drawing/2014/main" id="{3EF70344-32FD-49EE-A388-2E2C780727FC}"/>
              </a:ext>
            </a:extLst>
          </p:cNvPr>
          <p:cNvSpPr txBox="1"/>
          <p:nvPr/>
        </p:nvSpPr>
        <p:spPr>
          <a:xfrm>
            <a:off x="7693745" y="2145982"/>
            <a:ext cx="4176677" cy="2769989"/>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Similar to social media use, parents are less likely to monitor cellphone use for older students:</a:t>
            </a:r>
          </a:p>
          <a:p>
            <a:pPr marL="742950" lvl="1" indent="-285750">
              <a:spcAft>
                <a:spcPts val="600"/>
              </a:spcAft>
              <a:buFont typeface="Wingdings" panose="05000000000000000000" pitchFamily="2" charset="2"/>
              <a:buChar char="Ø"/>
            </a:pPr>
            <a:r>
              <a:rPr lang="en-US" sz="1400" dirty="0">
                <a:solidFill>
                  <a:schemeClr val="accent5">
                    <a:lumMod val="75000"/>
                  </a:schemeClr>
                </a:solidFill>
              </a:rPr>
              <a:t>70% of 6</a:t>
            </a:r>
            <a:r>
              <a:rPr lang="en-US" sz="1400" baseline="30000" dirty="0">
                <a:solidFill>
                  <a:schemeClr val="accent5">
                    <a:lumMod val="75000"/>
                  </a:schemeClr>
                </a:solidFill>
              </a:rPr>
              <a:t>th</a:t>
            </a:r>
            <a:r>
              <a:rPr lang="en-US" sz="1400" dirty="0">
                <a:solidFill>
                  <a:schemeClr val="accent5">
                    <a:lumMod val="75000"/>
                  </a:schemeClr>
                </a:solidFill>
              </a:rPr>
              <a:t> graders have parents who monitor their phone. </a:t>
            </a:r>
          </a:p>
          <a:p>
            <a:pPr marL="742950" lvl="1" indent="-285750">
              <a:spcAft>
                <a:spcPts val="600"/>
              </a:spcAft>
              <a:buFont typeface="Wingdings" panose="05000000000000000000" pitchFamily="2" charset="2"/>
              <a:buChar char="Ø"/>
            </a:pPr>
            <a:r>
              <a:rPr lang="en-US" sz="1400" dirty="0">
                <a:solidFill>
                  <a:schemeClr val="accent3"/>
                </a:solidFill>
              </a:rPr>
              <a:t>58% of 8</a:t>
            </a:r>
            <a:r>
              <a:rPr lang="en-US" sz="1400" baseline="30000" dirty="0">
                <a:solidFill>
                  <a:schemeClr val="accent3"/>
                </a:solidFill>
              </a:rPr>
              <a:t>th</a:t>
            </a:r>
            <a:r>
              <a:rPr lang="en-US" sz="1400" dirty="0">
                <a:solidFill>
                  <a:schemeClr val="accent3"/>
                </a:solidFill>
              </a:rPr>
              <a:t> graders have parents who monitor their phone.</a:t>
            </a:r>
          </a:p>
          <a:p>
            <a:pPr marL="742950" lvl="1" indent="-285750">
              <a:spcAft>
                <a:spcPts val="600"/>
              </a:spcAft>
              <a:buFont typeface="Wingdings" panose="05000000000000000000" pitchFamily="2" charset="2"/>
              <a:buChar char="Ø"/>
            </a:pPr>
            <a:r>
              <a:rPr lang="en-US" sz="1400" dirty="0">
                <a:solidFill>
                  <a:srgbClr val="367FC8"/>
                </a:solidFill>
              </a:rPr>
              <a:t>31% of high schoolers have parents who monitor their phone.   </a:t>
            </a:r>
          </a:p>
          <a:p>
            <a:pPr marL="285750" indent="-285750">
              <a:spcAft>
                <a:spcPts val="600"/>
              </a:spcAft>
              <a:buFont typeface="Wingdings" panose="05000000000000000000" pitchFamily="2" charset="2"/>
              <a:buChar char="Ø"/>
            </a:pPr>
            <a:r>
              <a:rPr lang="en-US" sz="1400" dirty="0">
                <a:solidFill>
                  <a:schemeClr val="accent1"/>
                </a:solidFill>
              </a:rPr>
              <a:t>For high school, fewer students indicate their parents </a:t>
            </a:r>
            <a:r>
              <a:rPr lang="en-US" sz="1400" b="1" dirty="0">
                <a:solidFill>
                  <a:schemeClr val="accent1"/>
                </a:solidFill>
              </a:rPr>
              <a:t>not</a:t>
            </a:r>
            <a:r>
              <a:rPr lang="en-US" sz="1400" dirty="0">
                <a:solidFill>
                  <a:schemeClr val="accent1"/>
                </a:solidFill>
              </a:rPr>
              <a:t> monitoring their cell phones between 2022 and 2024.</a:t>
            </a:r>
          </a:p>
        </p:txBody>
      </p:sp>
      <p:pic>
        <p:nvPicPr>
          <p:cNvPr id="5" name="Picture 4">
            <a:extLst>
              <a:ext uri="{FF2B5EF4-FFF2-40B4-BE49-F238E27FC236}">
                <a16:creationId xmlns:a16="http://schemas.microsoft.com/office/drawing/2014/main" id="{F32D74CE-BBD1-CE7B-62A5-5F44382C4700}"/>
              </a:ext>
            </a:extLst>
          </p:cNvPr>
          <p:cNvPicPr>
            <a:picLocks noChangeAspect="1"/>
          </p:cNvPicPr>
          <p:nvPr/>
        </p:nvPicPr>
        <p:blipFill rotWithShape="1">
          <a:blip r:embed="rId2"/>
          <a:srcRect r="20195"/>
          <a:stretch/>
        </p:blipFill>
        <p:spPr>
          <a:xfrm>
            <a:off x="962173" y="1096732"/>
            <a:ext cx="6132797" cy="2383569"/>
          </a:xfrm>
          <a:prstGeom prst="rect">
            <a:avLst/>
          </a:prstGeom>
        </p:spPr>
      </p:pic>
      <p:pic>
        <p:nvPicPr>
          <p:cNvPr id="7" name="Picture 6">
            <a:extLst>
              <a:ext uri="{FF2B5EF4-FFF2-40B4-BE49-F238E27FC236}">
                <a16:creationId xmlns:a16="http://schemas.microsoft.com/office/drawing/2014/main" id="{E6B0DA3D-1230-C7B8-7C42-78D55D1815EB}"/>
              </a:ext>
            </a:extLst>
          </p:cNvPr>
          <p:cNvPicPr>
            <a:picLocks noChangeAspect="1"/>
          </p:cNvPicPr>
          <p:nvPr/>
        </p:nvPicPr>
        <p:blipFill rotWithShape="1">
          <a:blip r:embed="rId3"/>
          <a:srcRect l="4522" t="8107" b="13096"/>
          <a:stretch/>
        </p:blipFill>
        <p:spPr>
          <a:xfrm>
            <a:off x="962173" y="3748357"/>
            <a:ext cx="5732242" cy="2012911"/>
          </a:xfrm>
          <a:prstGeom prst="rect">
            <a:avLst/>
          </a:prstGeom>
        </p:spPr>
      </p:pic>
      <p:sp>
        <p:nvSpPr>
          <p:cNvPr id="2" name="Rectangle: Rounded Corners 1">
            <a:extLst>
              <a:ext uri="{FF2B5EF4-FFF2-40B4-BE49-F238E27FC236}">
                <a16:creationId xmlns:a16="http://schemas.microsoft.com/office/drawing/2014/main" id="{E3D9F2D0-9248-B913-6117-D399B9C8BED2}"/>
              </a:ext>
            </a:extLst>
          </p:cNvPr>
          <p:cNvSpPr/>
          <p:nvPr/>
        </p:nvSpPr>
        <p:spPr>
          <a:xfrm>
            <a:off x="5372299" y="4029393"/>
            <a:ext cx="1129170" cy="1566063"/>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74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1565135E-141A-4B04-BA58-E81BB8E9748F}"/>
              </a:ext>
            </a:extLst>
          </p:cNvPr>
          <p:cNvSpPr/>
          <p:nvPr/>
        </p:nvSpPr>
        <p:spPr>
          <a:xfrm>
            <a:off x="6064153" y="2199054"/>
            <a:ext cx="5949109" cy="3854917"/>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Rounded Corners 23">
            <a:extLst>
              <a:ext uri="{FF2B5EF4-FFF2-40B4-BE49-F238E27FC236}">
                <a16:creationId xmlns:a16="http://schemas.microsoft.com/office/drawing/2014/main" id="{E47CC48E-4419-4EEE-8D0D-A5C8004F944C}"/>
              </a:ext>
            </a:extLst>
          </p:cNvPr>
          <p:cNvSpPr/>
          <p:nvPr/>
        </p:nvSpPr>
        <p:spPr>
          <a:xfrm>
            <a:off x="125711" y="2212261"/>
            <a:ext cx="5736116" cy="3841711"/>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88225604-2C13-4AD0-B2F1-D1A6D08ED529}"/>
              </a:ext>
            </a:extLst>
          </p:cNvPr>
          <p:cNvSpPr>
            <a:spLocks noGrp="1"/>
          </p:cNvSpPr>
          <p:nvPr>
            <p:ph type="title"/>
          </p:nvPr>
        </p:nvSpPr>
        <p:spPr/>
        <p:txBody>
          <a:bodyPr/>
          <a:lstStyle/>
          <a:p>
            <a:r>
              <a:rPr lang="en-US" dirty="0"/>
              <a:t>Screen Time and Social Media</a:t>
            </a:r>
          </a:p>
        </p:txBody>
      </p:sp>
      <p:sp>
        <p:nvSpPr>
          <p:cNvPr id="5" name="Slide Number Placeholder 4">
            <a:extLst>
              <a:ext uri="{FF2B5EF4-FFF2-40B4-BE49-F238E27FC236}">
                <a16:creationId xmlns:a16="http://schemas.microsoft.com/office/drawing/2014/main" id="{A1708015-5F9C-42B5-B829-A987FD0F7316}"/>
              </a:ext>
            </a:extLst>
          </p:cNvPr>
          <p:cNvSpPr>
            <a:spLocks noGrp="1"/>
          </p:cNvSpPr>
          <p:nvPr>
            <p:ph type="sldNum" sz="quarter" idx="12"/>
          </p:nvPr>
        </p:nvSpPr>
        <p:spPr/>
        <p:txBody>
          <a:bodyPr/>
          <a:lstStyle/>
          <a:p>
            <a:r>
              <a:rPr lang="en-US"/>
              <a:t>Market Street Research | Page </a:t>
            </a:r>
            <a:fld id="{300ED257-06B6-4717-AB39-CFF5462A5EBE}" type="slidenum">
              <a:rPr lang="en-US" smtClean="0"/>
              <a:pPr/>
              <a:t>66</a:t>
            </a:fld>
            <a:endParaRPr lang="en-US" dirty="0"/>
          </a:p>
        </p:txBody>
      </p:sp>
      <p:graphicFrame>
        <p:nvGraphicFramePr>
          <p:cNvPr id="38" name="Table 37">
            <a:extLst>
              <a:ext uri="{FF2B5EF4-FFF2-40B4-BE49-F238E27FC236}">
                <a16:creationId xmlns:a16="http://schemas.microsoft.com/office/drawing/2014/main" id="{49F7EFB8-087A-4927-ADA0-D329F8227999}"/>
              </a:ext>
            </a:extLst>
          </p:cNvPr>
          <p:cNvGraphicFramePr>
            <a:graphicFrameLocks noGrp="1"/>
          </p:cNvGraphicFramePr>
          <p:nvPr>
            <p:extLst>
              <p:ext uri="{D42A27DB-BD31-4B8C-83A1-F6EECF244321}">
                <p14:modId xmlns:p14="http://schemas.microsoft.com/office/powerpoint/2010/main" val="220164278"/>
              </p:ext>
            </p:extLst>
          </p:nvPr>
        </p:nvGraphicFramePr>
        <p:xfrm>
          <a:off x="766171" y="6217920"/>
          <a:ext cx="8672898" cy="64008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Q122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effectLst/>
                          <a:latin typeface="+mn-lt"/>
                        </a:rPr>
                        <a:t>How much time do you spend weekdays after school using computers, television, phones, game consoles, or other visual technology for non-school related activities?</a:t>
                      </a:r>
                      <a:endParaRPr lang="en-US" sz="1000" b="1" i="1" dirty="0">
                        <a:solidFill>
                          <a:schemeClr val="bg1"/>
                        </a:solidFill>
                        <a:latin typeface="+mn-lt"/>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Q123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How much time do you spend weekdays on social media (e.g. Facebook, Twitter, Instagram, </a:t>
                      </a:r>
                      <a:r>
                        <a:rPr lang="en-US" sz="1000" b="1" i="1" dirty="0" err="1">
                          <a:solidFill>
                            <a:schemeClr val="bg1"/>
                          </a:solidFill>
                          <a:latin typeface="Calibri" panose="020F0502020204030204" pitchFamily="34" charset="0"/>
                          <a:cs typeface="Calibri" panose="020F0502020204030204" pitchFamily="34" charset="0"/>
                        </a:rPr>
                        <a:t>SnapChat</a:t>
                      </a:r>
                      <a:r>
                        <a:rPr lang="en-US" sz="1000" b="1" i="1" dirty="0">
                          <a:solidFill>
                            <a:schemeClr val="bg1"/>
                          </a:solidFill>
                          <a:latin typeface="Calibri" panose="020F0502020204030204" pitchFamily="34" charset="0"/>
                          <a:cs typeface="Calibri" panose="020F0502020204030204" pitchFamily="34" charset="0"/>
                        </a:rPr>
                        <a:t>, </a:t>
                      </a:r>
                      <a:r>
                        <a:rPr lang="en-US" sz="1000" b="1" i="1" dirty="0" err="1">
                          <a:solidFill>
                            <a:schemeClr val="bg1"/>
                          </a:solidFill>
                          <a:latin typeface="Calibri" panose="020F0502020204030204" pitchFamily="34" charset="0"/>
                          <a:cs typeface="Calibri" panose="020F0502020204030204" pitchFamily="34" charset="0"/>
                        </a:rPr>
                        <a:t>TikTok</a:t>
                      </a:r>
                      <a:r>
                        <a:rPr lang="en-US" sz="1000" b="1" i="1" dirty="0">
                          <a:solidFill>
                            <a:schemeClr val="bg1"/>
                          </a:solidFill>
                          <a:latin typeface="Calibri" panose="020F0502020204030204" pitchFamily="34" charset="0"/>
                          <a:cs typeface="Calibri" panose="020F050202020403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sp>
        <p:nvSpPr>
          <p:cNvPr id="12" name="TextBox 11">
            <a:extLst>
              <a:ext uri="{FF2B5EF4-FFF2-40B4-BE49-F238E27FC236}">
                <a16:creationId xmlns:a16="http://schemas.microsoft.com/office/drawing/2014/main" id="{BCD0EB64-F7BC-4694-B8D9-BFF6815A9697}"/>
              </a:ext>
            </a:extLst>
          </p:cNvPr>
          <p:cNvSpPr txBox="1"/>
          <p:nvPr/>
        </p:nvSpPr>
        <p:spPr>
          <a:xfrm>
            <a:off x="146891" y="1004942"/>
            <a:ext cx="6262298" cy="103105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Overall, students report spending a median of 2.7 hours on electronic devices on weekdays for non-school related activities. </a:t>
            </a:r>
          </a:p>
          <a:p>
            <a:pPr marL="285750" indent="-285750">
              <a:spcAft>
                <a:spcPts val="600"/>
              </a:spcAft>
              <a:buFont typeface="Wingdings" panose="05000000000000000000" pitchFamily="2" charset="2"/>
              <a:buChar char="Ø"/>
            </a:pPr>
            <a:r>
              <a:rPr lang="en-US" sz="1400" dirty="0">
                <a:solidFill>
                  <a:schemeClr val="accent1"/>
                </a:solidFill>
              </a:rPr>
              <a:t>However, the rates of students who spend 6 or more hours on visual media each weekday appears to be trending down for most grades compared to 2022. </a:t>
            </a:r>
          </a:p>
        </p:txBody>
      </p:sp>
      <p:sp>
        <p:nvSpPr>
          <p:cNvPr id="14" name="TextBox 13">
            <a:extLst>
              <a:ext uri="{FF2B5EF4-FFF2-40B4-BE49-F238E27FC236}">
                <a16:creationId xmlns:a16="http://schemas.microsoft.com/office/drawing/2014/main" id="{726E2262-744E-4C7F-BF1B-84A7CB1C6CD4}"/>
              </a:ext>
            </a:extLst>
          </p:cNvPr>
          <p:cNvSpPr txBox="1"/>
          <p:nvPr/>
        </p:nvSpPr>
        <p:spPr>
          <a:xfrm>
            <a:off x="6230407" y="1031450"/>
            <a:ext cx="5785378" cy="103105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Overall, students report spending a median of 2.2 hours on social media on weekdays. </a:t>
            </a:r>
          </a:p>
          <a:p>
            <a:pPr marL="285750" indent="-285750">
              <a:buFont typeface="Wingdings" panose="05000000000000000000" pitchFamily="2" charset="2"/>
              <a:buChar char="Ø"/>
            </a:pPr>
            <a:r>
              <a:rPr lang="en-US" sz="1400" dirty="0">
                <a:solidFill>
                  <a:schemeClr val="accent1"/>
                </a:solidFill>
              </a:rPr>
              <a:t>Further, just under 1 in 5 students (18%) report spending 4 or more hours on social media each weekday.</a:t>
            </a:r>
          </a:p>
        </p:txBody>
      </p:sp>
      <p:pic>
        <p:nvPicPr>
          <p:cNvPr id="3" name="Picture 2">
            <a:extLst>
              <a:ext uri="{FF2B5EF4-FFF2-40B4-BE49-F238E27FC236}">
                <a16:creationId xmlns:a16="http://schemas.microsoft.com/office/drawing/2014/main" id="{EEBA2065-FA19-5A0A-FDC5-8404CF702958}"/>
              </a:ext>
            </a:extLst>
          </p:cNvPr>
          <p:cNvPicPr>
            <a:picLocks noChangeAspect="1"/>
          </p:cNvPicPr>
          <p:nvPr/>
        </p:nvPicPr>
        <p:blipFill rotWithShape="1">
          <a:blip r:embed="rId2"/>
          <a:srcRect l="4047" t="22304"/>
          <a:stretch/>
        </p:blipFill>
        <p:spPr>
          <a:xfrm>
            <a:off x="125710" y="2212259"/>
            <a:ext cx="5835883" cy="2317571"/>
          </a:xfrm>
          <a:prstGeom prst="rect">
            <a:avLst/>
          </a:prstGeom>
        </p:spPr>
      </p:pic>
      <p:pic>
        <p:nvPicPr>
          <p:cNvPr id="7" name="Picture 6">
            <a:extLst>
              <a:ext uri="{FF2B5EF4-FFF2-40B4-BE49-F238E27FC236}">
                <a16:creationId xmlns:a16="http://schemas.microsoft.com/office/drawing/2014/main" id="{C116DE8F-8BF1-3D76-997E-B3F80D14F0C1}"/>
              </a:ext>
            </a:extLst>
          </p:cNvPr>
          <p:cNvPicPr>
            <a:picLocks noChangeAspect="1"/>
          </p:cNvPicPr>
          <p:nvPr/>
        </p:nvPicPr>
        <p:blipFill rotWithShape="1">
          <a:blip r:embed="rId3"/>
          <a:srcRect l="4928" b="17555"/>
          <a:stretch/>
        </p:blipFill>
        <p:spPr>
          <a:xfrm>
            <a:off x="310393" y="4633918"/>
            <a:ext cx="5487911" cy="1420054"/>
          </a:xfrm>
          <a:prstGeom prst="rect">
            <a:avLst/>
          </a:prstGeom>
        </p:spPr>
      </p:pic>
      <p:pic>
        <p:nvPicPr>
          <p:cNvPr id="8" name="Picture 7">
            <a:extLst>
              <a:ext uri="{FF2B5EF4-FFF2-40B4-BE49-F238E27FC236}">
                <a16:creationId xmlns:a16="http://schemas.microsoft.com/office/drawing/2014/main" id="{A88B75AD-A4C2-F685-FD5A-F786BA1AD7AB}"/>
              </a:ext>
            </a:extLst>
          </p:cNvPr>
          <p:cNvPicPr>
            <a:picLocks noChangeAspect="1"/>
          </p:cNvPicPr>
          <p:nvPr/>
        </p:nvPicPr>
        <p:blipFill rotWithShape="1">
          <a:blip r:embed="rId4"/>
          <a:srcRect l="2593" t="11168" r="2079" b="8563"/>
          <a:stretch/>
        </p:blipFill>
        <p:spPr>
          <a:xfrm>
            <a:off x="6095999" y="2225562"/>
            <a:ext cx="5917263" cy="2440821"/>
          </a:xfrm>
          <a:prstGeom prst="rect">
            <a:avLst/>
          </a:prstGeom>
        </p:spPr>
      </p:pic>
      <p:sp>
        <p:nvSpPr>
          <p:cNvPr id="4" name="Rectangle: Rounded Corners 3">
            <a:extLst>
              <a:ext uri="{FF2B5EF4-FFF2-40B4-BE49-F238E27FC236}">
                <a16:creationId xmlns:a16="http://schemas.microsoft.com/office/drawing/2014/main" id="{7A228AA1-FFF7-200D-FE95-28DEF3EFD520}"/>
              </a:ext>
            </a:extLst>
          </p:cNvPr>
          <p:cNvSpPr/>
          <p:nvPr/>
        </p:nvSpPr>
        <p:spPr>
          <a:xfrm>
            <a:off x="4026717" y="5335250"/>
            <a:ext cx="1543818" cy="517808"/>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45776E3-D706-1330-C6D2-D799979077CA}"/>
              </a:ext>
            </a:extLst>
          </p:cNvPr>
          <p:cNvSpPr/>
          <p:nvPr/>
        </p:nvSpPr>
        <p:spPr>
          <a:xfrm>
            <a:off x="529906" y="5335250"/>
            <a:ext cx="1543818" cy="517808"/>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0B9343D-CD50-F88D-F8D6-32D982C440FF}"/>
              </a:ext>
            </a:extLst>
          </p:cNvPr>
          <p:cNvPicPr>
            <a:picLocks noChangeAspect="1"/>
          </p:cNvPicPr>
          <p:nvPr/>
        </p:nvPicPr>
        <p:blipFill rotWithShape="1">
          <a:blip r:embed="rId5"/>
          <a:srcRect l="5507" t="42850" b="14150"/>
          <a:stretch/>
        </p:blipFill>
        <p:spPr>
          <a:xfrm>
            <a:off x="6230407" y="4822008"/>
            <a:ext cx="5655406" cy="1134176"/>
          </a:xfrm>
          <a:prstGeom prst="rect">
            <a:avLst/>
          </a:prstGeom>
        </p:spPr>
      </p:pic>
    </p:spTree>
    <p:extLst>
      <p:ext uri="{BB962C8B-B14F-4D97-AF65-F5344CB8AC3E}">
        <p14:creationId xmlns:p14="http://schemas.microsoft.com/office/powerpoint/2010/main" val="2144032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1B684EE-ED9C-418F-BE31-21DE4C570355}"/>
              </a:ext>
            </a:extLst>
          </p:cNvPr>
          <p:cNvSpPr/>
          <p:nvPr/>
        </p:nvSpPr>
        <p:spPr>
          <a:xfrm>
            <a:off x="377777" y="2572651"/>
            <a:ext cx="5603460" cy="3527520"/>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DBF9053C-D81E-4D4F-9170-3AEE7741C023}"/>
              </a:ext>
            </a:extLst>
          </p:cNvPr>
          <p:cNvSpPr>
            <a:spLocks noGrp="1"/>
          </p:cNvSpPr>
          <p:nvPr>
            <p:ph type="title"/>
          </p:nvPr>
        </p:nvSpPr>
        <p:spPr/>
        <p:txBody>
          <a:bodyPr>
            <a:normAutofit/>
          </a:bodyPr>
          <a:lstStyle/>
          <a:p>
            <a:r>
              <a:rPr lang="en-US" dirty="0">
                <a:solidFill>
                  <a:schemeClr val="accent2"/>
                </a:solidFill>
              </a:rPr>
              <a:t>Perception of Time Spent on Cellphones and Social Media</a:t>
            </a:r>
            <a:endParaRPr lang="en-US" dirty="0"/>
          </a:p>
        </p:txBody>
      </p:sp>
      <p:sp>
        <p:nvSpPr>
          <p:cNvPr id="6" name="Slide Number Placeholder 5">
            <a:extLst>
              <a:ext uri="{FF2B5EF4-FFF2-40B4-BE49-F238E27FC236}">
                <a16:creationId xmlns:a16="http://schemas.microsoft.com/office/drawing/2014/main" id="{5DC8D977-5089-452D-ACA0-570BBAC8841F}"/>
              </a:ext>
            </a:extLst>
          </p:cNvPr>
          <p:cNvSpPr>
            <a:spLocks noGrp="1"/>
          </p:cNvSpPr>
          <p:nvPr>
            <p:ph type="sldNum" sz="quarter" idx="12"/>
          </p:nvPr>
        </p:nvSpPr>
        <p:spPr/>
        <p:txBody>
          <a:bodyPr/>
          <a:lstStyle/>
          <a:p>
            <a:r>
              <a:rPr lang="en-US"/>
              <a:t>Market Street Research | Page </a:t>
            </a:r>
            <a:fld id="{300ED257-06B6-4717-AB39-CFF5462A5EBE}" type="slidenum">
              <a:rPr lang="en-US" smtClean="0"/>
              <a:pPr/>
              <a:t>67</a:t>
            </a:fld>
            <a:endParaRPr lang="en-US" dirty="0"/>
          </a:p>
        </p:txBody>
      </p:sp>
      <p:sp>
        <p:nvSpPr>
          <p:cNvPr id="19" name="Rectangle: Rounded Corners 18">
            <a:extLst>
              <a:ext uri="{FF2B5EF4-FFF2-40B4-BE49-F238E27FC236}">
                <a16:creationId xmlns:a16="http://schemas.microsoft.com/office/drawing/2014/main" id="{E11D503B-889D-48C7-A2AC-268383B80ECD}"/>
              </a:ext>
            </a:extLst>
          </p:cNvPr>
          <p:cNvSpPr/>
          <p:nvPr/>
        </p:nvSpPr>
        <p:spPr>
          <a:xfrm>
            <a:off x="6307316" y="2596581"/>
            <a:ext cx="5427484" cy="3490101"/>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22" name="Table 21">
            <a:extLst>
              <a:ext uri="{FF2B5EF4-FFF2-40B4-BE49-F238E27FC236}">
                <a16:creationId xmlns:a16="http://schemas.microsoft.com/office/drawing/2014/main" id="{D56A51AE-3ED6-40DD-A287-B7FF91C356A5}"/>
              </a:ext>
            </a:extLst>
          </p:cNvPr>
          <p:cNvGraphicFramePr>
            <a:graphicFrameLocks noGrp="1"/>
          </p:cNvGraphicFramePr>
          <p:nvPr>
            <p:extLst>
              <p:ext uri="{D42A27DB-BD31-4B8C-83A1-F6EECF244321}">
                <p14:modId xmlns:p14="http://schemas.microsoft.com/office/powerpoint/2010/main" val="544200885"/>
              </p:ext>
            </p:extLst>
          </p:nvPr>
        </p:nvGraphicFramePr>
        <p:xfrm>
          <a:off x="666599" y="6295072"/>
          <a:ext cx="8672898" cy="48768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Q118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effectLst/>
                          <a:latin typeface="+mn-lt"/>
                        </a:rPr>
                        <a:t>Do you think you spend too much time, about the right amount of time, or too little time on your cellphone?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Q119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Do you think you spend too much time, about the right amount of time, or too little time on social media?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sp>
        <p:nvSpPr>
          <p:cNvPr id="13" name="Title 5">
            <a:extLst>
              <a:ext uri="{FF2B5EF4-FFF2-40B4-BE49-F238E27FC236}">
                <a16:creationId xmlns:a16="http://schemas.microsoft.com/office/drawing/2014/main" id="{7EBCAFD5-7CC5-4899-B4CB-242C1EC9CD94}"/>
              </a:ext>
            </a:extLst>
          </p:cNvPr>
          <p:cNvSpPr txBox="1">
            <a:spLocks/>
          </p:cNvSpPr>
          <p:nvPr/>
        </p:nvSpPr>
        <p:spPr>
          <a:xfrm>
            <a:off x="268335" y="969580"/>
            <a:ext cx="11868895" cy="606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endParaRPr lang="en-US" dirty="0">
              <a:solidFill>
                <a:schemeClr val="accent2"/>
              </a:solidFill>
            </a:endParaRPr>
          </a:p>
        </p:txBody>
      </p:sp>
      <p:sp>
        <p:nvSpPr>
          <p:cNvPr id="16" name="TextBox 15">
            <a:extLst>
              <a:ext uri="{FF2B5EF4-FFF2-40B4-BE49-F238E27FC236}">
                <a16:creationId xmlns:a16="http://schemas.microsoft.com/office/drawing/2014/main" id="{EE15AC56-E318-4B14-896C-58E7712CB64F}"/>
              </a:ext>
            </a:extLst>
          </p:cNvPr>
          <p:cNvSpPr txBox="1"/>
          <p:nvPr/>
        </p:nvSpPr>
        <p:spPr>
          <a:xfrm>
            <a:off x="146891" y="917367"/>
            <a:ext cx="10919215" cy="1615827"/>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Overall, just under half of students feel they spend too much time on their phones or on social media (46% and 46%, respectively). </a:t>
            </a:r>
          </a:p>
          <a:p>
            <a:pPr marL="285750" indent="-285750">
              <a:spcAft>
                <a:spcPts val="600"/>
              </a:spcAft>
              <a:buFont typeface="Wingdings" panose="05000000000000000000" pitchFamily="2" charset="2"/>
              <a:buChar char="Ø"/>
            </a:pPr>
            <a:r>
              <a:rPr lang="en-US" sz="1400" dirty="0">
                <a:solidFill>
                  <a:schemeClr val="accent1"/>
                </a:solidFill>
              </a:rPr>
              <a:t>The feeling that one spends too much time on their phones or on social media appears much higher in older grades compared to 6</a:t>
            </a:r>
            <a:r>
              <a:rPr lang="en-US" sz="1400" baseline="30000" dirty="0">
                <a:solidFill>
                  <a:schemeClr val="accent1"/>
                </a:solidFill>
              </a:rPr>
              <a:t>th</a:t>
            </a:r>
            <a:r>
              <a:rPr lang="en-US" sz="1400" dirty="0">
                <a:solidFill>
                  <a:schemeClr val="accent1"/>
                </a:solidFill>
              </a:rPr>
              <a:t> and 8</a:t>
            </a:r>
            <a:r>
              <a:rPr lang="en-US" sz="1400" baseline="30000" dirty="0">
                <a:solidFill>
                  <a:schemeClr val="accent1"/>
                </a:solidFill>
              </a:rPr>
              <a:t>th</a:t>
            </a:r>
            <a:r>
              <a:rPr lang="en-US" sz="1400" dirty="0">
                <a:solidFill>
                  <a:schemeClr val="accent1"/>
                </a:solidFill>
              </a:rPr>
              <a:t> grades, despite screen time and social media time not substantially changing with each grade. </a:t>
            </a:r>
          </a:p>
          <a:p>
            <a:pPr marL="285750" indent="-285750">
              <a:spcAft>
                <a:spcPts val="600"/>
              </a:spcAft>
              <a:buFont typeface="Wingdings" panose="05000000000000000000" pitchFamily="2" charset="2"/>
              <a:buChar char="Ø"/>
            </a:pPr>
            <a:r>
              <a:rPr lang="en-US" sz="1400" dirty="0">
                <a:solidFill>
                  <a:schemeClr val="accent1"/>
                </a:solidFill>
              </a:rPr>
              <a:t>Rates of feeling they spend too much time on cellphones or social media increased among 6</a:t>
            </a:r>
            <a:r>
              <a:rPr lang="en-US" sz="1400" baseline="30000" dirty="0">
                <a:solidFill>
                  <a:schemeClr val="accent1"/>
                </a:solidFill>
              </a:rPr>
              <a:t>th</a:t>
            </a:r>
            <a:r>
              <a:rPr lang="en-US" sz="1400" dirty="0">
                <a:solidFill>
                  <a:schemeClr val="accent1"/>
                </a:solidFill>
              </a:rPr>
              <a:t> grade and high school students compared to 2022.</a:t>
            </a:r>
          </a:p>
          <a:p>
            <a:pPr marL="285750" indent="-285750">
              <a:spcAft>
                <a:spcPts val="600"/>
              </a:spcAft>
              <a:buFont typeface="Wingdings" panose="05000000000000000000" pitchFamily="2" charset="2"/>
              <a:buChar char="Ø"/>
            </a:pPr>
            <a:r>
              <a:rPr lang="en-US" sz="1400" dirty="0">
                <a:solidFill>
                  <a:schemeClr val="accent1"/>
                </a:solidFill>
              </a:rPr>
              <a:t>In the aggregate report, rates of feeling they spend too much time on their phones or on social media are especially high among those who identify as female or non-heterosexual.</a:t>
            </a:r>
          </a:p>
        </p:txBody>
      </p:sp>
      <p:pic>
        <p:nvPicPr>
          <p:cNvPr id="3" name="Picture 2">
            <a:extLst>
              <a:ext uri="{FF2B5EF4-FFF2-40B4-BE49-F238E27FC236}">
                <a16:creationId xmlns:a16="http://schemas.microsoft.com/office/drawing/2014/main" id="{9C51D020-895D-32B1-353F-F2475C62773A}"/>
              </a:ext>
            </a:extLst>
          </p:cNvPr>
          <p:cNvPicPr>
            <a:picLocks noChangeAspect="1"/>
          </p:cNvPicPr>
          <p:nvPr/>
        </p:nvPicPr>
        <p:blipFill rotWithShape="1">
          <a:blip r:embed="rId2"/>
          <a:srcRect l="1754" t="6839" r="3568" b="8853"/>
          <a:stretch/>
        </p:blipFill>
        <p:spPr>
          <a:xfrm>
            <a:off x="268335" y="2572651"/>
            <a:ext cx="5712902" cy="2402022"/>
          </a:xfrm>
          <a:prstGeom prst="rect">
            <a:avLst/>
          </a:prstGeom>
        </p:spPr>
      </p:pic>
      <p:pic>
        <p:nvPicPr>
          <p:cNvPr id="4" name="Picture 3">
            <a:extLst>
              <a:ext uri="{FF2B5EF4-FFF2-40B4-BE49-F238E27FC236}">
                <a16:creationId xmlns:a16="http://schemas.microsoft.com/office/drawing/2014/main" id="{2FFC9850-CBD6-7AB2-8654-4C7E3B283130}"/>
              </a:ext>
            </a:extLst>
          </p:cNvPr>
          <p:cNvPicPr>
            <a:picLocks noChangeAspect="1"/>
          </p:cNvPicPr>
          <p:nvPr/>
        </p:nvPicPr>
        <p:blipFill rotWithShape="1">
          <a:blip r:embed="rId3"/>
          <a:srcRect l="5496" t="30940" b="9426"/>
          <a:stretch/>
        </p:blipFill>
        <p:spPr>
          <a:xfrm>
            <a:off x="666599" y="4781725"/>
            <a:ext cx="4966797" cy="1318446"/>
          </a:xfrm>
          <a:prstGeom prst="rect">
            <a:avLst/>
          </a:prstGeom>
        </p:spPr>
      </p:pic>
      <p:pic>
        <p:nvPicPr>
          <p:cNvPr id="5" name="Picture 4">
            <a:extLst>
              <a:ext uri="{FF2B5EF4-FFF2-40B4-BE49-F238E27FC236}">
                <a16:creationId xmlns:a16="http://schemas.microsoft.com/office/drawing/2014/main" id="{F3416451-7CDD-05D4-5463-D0BEED9F652B}"/>
              </a:ext>
            </a:extLst>
          </p:cNvPr>
          <p:cNvPicPr>
            <a:picLocks noChangeAspect="1"/>
          </p:cNvPicPr>
          <p:nvPr/>
        </p:nvPicPr>
        <p:blipFill rotWithShape="1">
          <a:blip r:embed="rId4"/>
          <a:srcRect l="2277" t="5153" r="2543" b="8482"/>
          <a:stretch/>
        </p:blipFill>
        <p:spPr>
          <a:xfrm>
            <a:off x="6307316" y="2596581"/>
            <a:ext cx="5286269" cy="2266776"/>
          </a:xfrm>
          <a:prstGeom prst="rect">
            <a:avLst/>
          </a:prstGeom>
        </p:spPr>
      </p:pic>
      <p:pic>
        <p:nvPicPr>
          <p:cNvPr id="8" name="Picture 7">
            <a:extLst>
              <a:ext uri="{FF2B5EF4-FFF2-40B4-BE49-F238E27FC236}">
                <a16:creationId xmlns:a16="http://schemas.microsoft.com/office/drawing/2014/main" id="{F9920BD5-B265-C616-5777-C2CCCAF6C1A2}"/>
              </a:ext>
            </a:extLst>
          </p:cNvPr>
          <p:cNvPicPr>
            <a:picLocks noChangeAspect="1"/>
          </p:cNvPicPr>
          <p:nvPr/>
        </p:nvPicPr>
        <p:blipFill rotWithShape="1">
          <a:blip r:embed="rId5"/>
          <a:srcRect l="5660" t="27720" b="7466"/>
          <a:stretch/>
        </p:blipFill>
        <p:spPr>
          <a:xfrm>
            <a:off x="6407869" y="4835784"/>
            <a:ext cx="5286269" cy="1187511"/>
          </a:xfrm>
          <a:prstGeom prst="rect">
            <a:avLst/>
          </a:prstGeom>
        </p:spPr>
      </p:pic>
      <p:sp>
        <p:nvSpPr>
          <p:cNvPr id="9" name="Rectangle: Rounded Corners 8">
            <a:extLst>
              <a:ext uri="{FF2B5EF4-FFF2-40B4-BE49-F238E27FC236}">
                <a16:creationId xmlns:a16="http://schemas.microsoft.com/office/drawing/2014/main" id="{F431F0A3-CB20-A957-AFF7-9B431B65FDFB}"/>
              </a:ext>
            </a:extLst>
          </p:cNvPr>
          <p:cNvSpPr/>
          <p:nvPr/>
        </p:nvSpPr>
        <p:spPr>
          <a:xfrm>
            <a:off x="1510017" y="5125453"/>
            <a:ext cx="806987" cy="771355"/>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C4DA549-D6AB-8C36-24A2-88D46AFB7662}"/>
              </a:ext>
            </a:extLst>
          </p:cNvPr>
          <p:cNvSpPr/>
          <p:nvPr/>
        </p:nvSpPr>
        <p:spPr>
          <a:xfrm>
            <a:off x="4699232" y="4797385"/>
            <a:ext cx="806987" cy="1091035"/>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EA8AFF6-D775-6506-FC46-22E33F9A0358}"/>
              </a:ext>
            </a:extLst>
          </p:cNvPr>
          <p:cNvSpPr/>
          <p:nvPr/>
        </p:nvSpPr>
        <p:spPr>
          <a:xfrm>
            <a:off x="7316597" y="5125453"/>
            <a:ext cx="806987" cy="735244"/>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E345930-3508-973E-CC5B-116DA45355C4}"/>
              </a:ext>
            </a:extLst>
          </p:cNvPr>
          <p:cNvSpPr/>
          <p:nvPr/>
        </p:nvSpPr>
        <p:spPr>
          <a:xfrm>
            <a:off x="10718414" y="4835784"/>
            <a:ext cx="806987" cy="1036976"/>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267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9C33B7E-B540-46B1-8341-3AE118C817CC}"/>
              </a:ext>
            </a:extLst>
          </p:cNvPr>
          <p:cNvSpPr txBox="1"/>
          <p:nvPr/>
        </p:nvSpPr>
        <p:spPr>
          <a:xfrm>
            <a:off x="267306" y="1286618"/>
            <a:ext cx="8633413" cy="1107996"/>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Cellphones are the most common devices students keep in the bedroom at night, followed by computers. </a:t>
            </a:r>
          </a:p>
          <a:p>
            <a:pPr marL="285750" indent="-285750">
              <a:spcAft>
                <a:spcPts val="600"/>
              </a:spcAft>
              <a:buFont typeface="Wingdings" panose="05000000000000000000" pitchFamily="2" charset="2"/>
              <a:buChar char="Ø"/>
            </a:pPr>
            <a:r>
              <a:rPr lang="en-US" sz="1400" dirty="0">
                <a:solidFill>
                  <a:schemeClr val="accent1"/>
                </a:solidFill>
              </a:rPr>
              <a:t>High schoolers show a greater tendency to keep their cellphones and computers in their bedroom at night compared to 6</a:t>
            </a:r>
            <a:r>
              <a:rPr lang="en-US" sz="1400" baseline="30000" dirty="0">
                <a:solidFill>
                  <a:schemeClr val="accent1"/>
                </a:solidFill>
              </a:rPr>
              <a:t>th</a:t>
            </a:r>
            <a:r>
              <a:rPr lang="en-US" sz="1400" dirty="0">
                <a:solidFill>
                  <a:schemeClr val="accent1"/>
                </a:solidFill>
              </a:rPr>
              <a:t> and 8</a:t>
            </a:r>
            <a:r>
              <a:rPr lang="en-US" sz="1400" baseline="30000" dirty="0">
                <a:solidFill>
                  <a:schemeClr val="accent1"/>
                </a:solidFill>
              </a:rPr>
              <a:t>th</a:t>
            </a:r>
            <a:r>
              <a:rPr lang="en-US" sz="1400" dirty="0">
                <a:solidFill>
                  <a:schemeClr val="accent1"/>
                </a:solidFill>
              </a:rPr>
              <a:t> graders.</a:t>
            </a:r>
          </a:p>
          <a:p>
            <a:pPr marL="285750" indent="-285750">
              <a:spcAft>
                <a:spcPts val="600"/>
              </a:spcAft>
              <a:buFont typeface="Wingdings" panose="05000000000000000000" pitchFamily="2" charset="2"/>
              <a:buChar char="Ø"/>
            </a:pPr>
            <a:r>
              <a:rPr lang="en-US" sz="1400" dirty="0">
                <a:solidFill>
                  <a:schemeClr val="accent1"/>
                </a:solidFill>
              </a:rPr>
              <a:t>Rates of not keeping devices in the bedroom at night may be trending up for 6</a:t>
            </a:r>
            <a:r>
              <a:rPr lang="en-US" sz="1400" baseline="30000" dirty="0">
                <a:solidFill>
                  <a:schemeClr val="accent1"/>
                </a:solidFill>
              </a:rPr>
              <a:t>th</a:t>
            </a:r>
            <a:r>
              <a:rPr lang="en-US" sz="1400" dirty="0">
                <a:solidFill>
                  <a:schemeClr val="accent1"/>
                </a:solidFill>
              </a:rPr>
              <a:t> graders between 2022 and 2024.  </a:t>
            </a:r>
          </a:p>
        </p:txBody>
      </p:sp>
      <p:sp>
        <p:nvSpPr>
          <p:cNvPr id="8" name="Rectangle: Rounded Corners 7">
            <a:extLst>
              <a:ext uri="{FF2B5EF4-FFF2-40B4-BE49-F238E27FC236}">
                <a16:creationId xmlns:a16="http://schemas.microsoft.com/office/drawing/2014/main" id="{A69F579D-AB02-4FAB-A6CC-5300098372DA}"/>
              </a:ext>
            </a:extLst>
          </p:cNvPr>
          <p:cNvSpPr/>
          <p:nvPr/>
        </p:nvSpPr>
        <p:spPr>
          <a:xfrm>
            <a:off x="146890" y="3034293"/>
            <a:ext cx="11868895" cy="2132348"/>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292D2211-D9F8-4523-B4B9-16975C6815A0}"/>
              </a:ext>
            </a:extLst>
          </p:cNvPr>
          <p:cNvSpPr>
            <a:spLocks noGrp="1"/>
          </p:cNvSpPr>
          <p:nvPr>
            <p:ph type="title"/>
          </p:nvPr>
        </p:nvSpPr>
        <p:spPr/>
        <p:txBody>
          <a:bodyPr/>
          <a:lstStyle/>
          <a:p>
            <a:r>
              <a:rPr lang="en-US" dirty="0"/>
              <a:t>Electronic Devices in the Bedroom</a:t>
            </a:r>
          </a:p>
        </p:txBody>
      </p:sp>
      <p:sp>
        <p:nvSpPr>
          <p:cNvPr id="6" name="Slide Number Placeholder 5">
            <a:extLst>
              <a:ext uri="{FF2B5EF4-FFF2-40B4-BE49-F238E27FC236}">
                <a16:creationId xmlns:a16="http://schemas.microsoft.com/office/drawing/2014/main" id="{F901DD8C-3A5B-40DD-B33C-641D137535FB}"/>
              </a:ext>
            </a:extLst>
          </p:cNvPr>
          <p:cNvSpPr>
            <a:spLocks noGrp="1"/>
          </p:cNvSpPr>
          <p:nvPr>
            <p:ph type="sldNum" sz="quarter" idx="12"/>
          </p:nvPr>
        </p:nvSpPr>
        <p:spPr/>
        <p:txBody>
          <a:bodyPr/>
          <a:lstStyle/>
          <a:p>
            <a:r>
              <a:rPr lang="en-US"/>
              <a:t>Market Street Research | Page </a:t>
            </a:r>
            <a:fld id="{300ED257-06B6-4717-AB39-CFF5462A5EBE}" type="slidenum">
              <a:rPr lang="en-US" smtClean="0"/>
              <a:pPr/>
              <a:t>68</a:t>
            </a:fld>
            <a:endParaRPr lang="en-US" dirty="0"/>
          </a:p>
        </p:txBody>
      </p:sp>
      <p:graphicFrame>
        <p:nvGraphicFramePr>
          <p:cNvPr id="12" name="Table 11">
            <a:extLst>
              <a:ext uri="{FF2B5EF4-FFF2-40B4-BE49-F238E27FC236}">
                <a16:creationId xmlns:a16="http://schemas.microsoft.com/office/drawing/2014/main" id="{B72ED9C4-07CC-4C93-894E-8232E2196D83}"/>
              </a:ext>
            </a:extLst>
          </p:cNvPr>
          <p:cNvGraphicFramePr>
            <a:graphicFrameLocks noGrp="1"/>
          </p:cNvGraphicFramePr>
          <p:nvPr>
            <p:extLst>
              <p:ext uri="{D42A27DB-BD31-4B8C-83A1-F6EECF244321}">
                <p14:modId xmlns:p14="http://schemas.microsoft.com/office/powerpoint/2010/main" val="3986739787"/>
              </p:ext>
            </p:extLst>
          </p:nvPr>
        </p:nvGraphicFramePr>
        <p:xfrm>
          <a:off x="743999" y="6408787"/>
          <a:ext cx="8672898" cy="2438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Q110-113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When you go to sleep at night, what devices do you keep in your bedroom with you?  Check all that apply: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 name="Picture 3">
            <a:extLst>
              <a:ext uri="{FF2B5EF4-FFF2-40B4-BE49-F238E27FC236}">
                <a16:creationId xmlns:a16="http://schemas.microsoft.com/office/drawing/2014/main" id="{F557F72B-D4C9-8686-6571-48C727F1BE8C}"/>
              </a:ext>
            </a:extLst>
          </p:cNvPr>
          <p:cNvPicPr>
            <a:picLocks noChangeAspect="1"/>
          </p:cNvPicPr>
          <p:nvPr/>
        </p:nvPicPr>
        <p:blipFill>
          <a:blip r:embed="rId2"/>
          <a:stretch>
            <a:fillRect/>
          </a:stretch>
        </p:blipFill>
        <p:spPr>
          <a:xfrm>
            <a:off x="176215" y="3020183"/>
            <a:ext cx="7344116" cy="2146458"/>
          </a:xfrm>
          <a:prstGeom prst="rect">
            <a:avLst/>
          </a:prstGeom>
        </p:spPr>
      </p:pic>
      <p:pic>
        <p:nvPicPr>
          <p:cNvPr id="10" name="Picture 9">
            <a:extLst>
              <a:ext uri="{FF2B5EF4-FFF2-40B4-BE49-F238E27FC236}">
                <a16:creationId xmlns:a16="http://schemas.microsoft.com/office/drawing/2014/main" id="{CE061F0E-3833-16B6-8F32-DE8E750B2F6D}"/>
              </a:ext>
            </a:extLst>
          </p:cNvPr>
          <p:cNvPicPr>
            <a:picLocks noChangeAspect="1"/>
          </p:cNvPicPr>
          <p:nvPr/>
        </p:nvPicPr>
        <p:blipFill>
          <a:blip r:embed="rId3"/>
          <a:stretch>
            <a:fillRect/>
          </a:stretch>
        </p:blipFill>
        <p:spPr>
          <a:xfrm>
            <a:off x="7243930" y="2973841"/>
            <a:ext cx="4852900" cy="2357006"/>
          </a:xfrm>
          <a:prstGeom prst="rect">
            <a:avLst/>
          </a:prstGeom>
        </p:spPr>
      </p:pic>
    </p:spTree>
    <p:extLst>
      <p:ext uri="{BB962C8B-B14F-4D97-AF65-F5344CB8AC3E}">
        <p14:creationId xmlns:p14="http://schemas.microsoft.com/office/powerpoint/2010/main" val="5017502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484C1E7-2B8B-4969-946D-F0199D73BF07}"/>
              </a:ext>
            </a:extLst>
          </p:cNvPr>
          <p:cNvSpPr/>
          <p:nvPr/>
        </p:nvSpPr>
        <p:spPr>
          <a:xfrm>
            <a:off x="1744910" y="2064436"/>
            <a:ext cx="8270854" cy="3901708"/>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89C06A7C-8358-49FF-8718-3E919647ED5C}"/>
              </a:ext>
            </a:extLst>
          </p:cNvPr>
          <p:cNvSpPr>
            <a:spLocks noGrp="1"/>
          </p:cNvSpPr>
          <p:nvPr>
            <p:ph type="title"/>
          </p:nvPr>
        </p:nvSpPr>
        <p:spPr/>
        <p:txBody>
          <a:bodyPr/>
          <a:lstStyle/>
          <a:p>
            <a:r>
              <a:rPr lang="en-US" dirty="0"/>
              <a:t>Effect of Electronic Devices on Sleep</a:t>
            </a:r>
          </a:p>
        </p:txBody>
      </p:sp>
      <p:sp>
        <p:nvSpPr>
          <p:cNvPr id="6" name="Slide Number Placeholder 5">
            <a:extLst>
              <a:ext uri="{FF2B5EF4-FFF2-40B4-BE49-F238E27FC236}">
                <a16:creationId xmlns:a16="http://schemas.microsoft.com/office/drawing/2014/main" id="{1D34AAA2-F632-46AC-8A1D-E684FA3C0CEA}"/>
              </a:ext>
            </a:extLst>
          </p:cNvPr>
          <p:cNvSpPr>
            <a:spLocks noGrp="1"/>
          </p:cNvSpPr>
          <p:nvPr>
            <p:ph type="sldNum" sz="quarter" idx="12"/>
          </p:nvPr>
        </p:nvSpPr>
        <p:spPr/>
        <p:txBody>
          <a:bodyPr/>
          <a:lstStyle/>
          <a:p>
            <a:r>
              <a:rPr lang="en-US"/>
              <a:t>Market Street Research | Page </a:t>
            </a:r>
            <a:fld id="{300ED257-06B6-4717-AB39-CFF5462A5EBE}" type="slidenum">
              <a:rPr lang="en-US" smtClean="0"/>
              <a:pPr/>
              <a:t>69</a:t>
            </a:fld>
            <a:endParaRPr lang="en-US" dirty="0"/>
          </a:p>
        </p:txBody>
      </p:sp>
      <p:graphicFrame>
        <p:nvGraphicFramePr>
          <p:cNvPr id="4" name="Table 3">
            <a:extLst>
              <a:ext uri="{FF2B5EF4-FFF2-40B4-BE49-F238E27FC236}">
                <a16:creationId xmlns:a16="http://schemas.microsoft.com/office/drawing/2014/main" id="{650D66BA-2E89-4463-B91A-87F8D252DCA9}"/>
              </a:ext>
            </a:extLst>
          </p:cNvPr>
          <p:cNvGraphicFramePr>
            <a:graphicFrameLocks noGrp="1"/>
          </p:cNvGraphicFramePr>
          <p:nvPr>
            <p:extLst>
              <p:ext uri="{D42A27DB-BD31-4B8C-83A1-F6EECF244321}">
                <p14:modId xmlns:p14="http://schemas.microsoft.com/office/powerpoint/2010/main" val="3268392267"/>
              </p:ext>
            </p:extLst>
          </p:nvPr>
        </p:nvGraphicFramePr>
        <p:xfrm>
          <a:off x="687371" y="6356350"/>
          <a:ext cx="8814731" cy="365760"/>
        </p:xfrm>
        <a:graphic>
          <a:graphicData uri="http://schemas.openxmlformats.org/drawingml/2006/table">
            <a:tbl>
              <a:tblPr firstRow="1" bandRow="1">
                <a:tableStyleId>{5C22544A-7EE6-4342-B048-85BDC9FD1C3A}</a:tableStyleId>
              </a:tblPr>
              <a:tblGrid>
                <a:gridCol w="487083">
                  <a:extLst>
                    <a:ext uri="{9D8B030D-6E8A-4147-A177-3AD203B41FA5}">
                      <a16:colId xmlns:a16="http://schemas.microsoft.com/office/drawing/2014/main" val="1130381569"/>
                    </a:ext>
                  </a:extLst>
                </a:gridCol>
                <a:gridCol w="6319855">
                  <a:extLst>
                    <a:ext uri="{9D8B030D-6E8A-4147-A177-3AD203B41FA5}">
                      <a16:colId xmlns:a16="http://schemas.microsoft.com/office/drawing/2014/main" val="2693845685"/>
                    </a:ext>
                  </a:extLst>
                </a:gridCol>
                <a:gridCol w="546755">
                  <a:extLst>
                    <a:ext uri="{9D8B030D-6E8A-4147-A177-3AD203B41FA5}">
                      <a16:colId xmlns:a16="http://schemas.microsoft.com/office/drawing/2014/main" val="1599880468"/>
                    </a:ext>
                  </a:extLst>
                </a:gridCol>
                <a:gridCol w="452487">
                  <a:extLst>
                    <a:ext uri="{9D8B030D-6E8A-4147-A177-3AD203B41FA5}">
                      <a16:colId xmlns:a16="http://schemas.microsoft.com/office/drawing/2014/main" val="896438034"/>
                    </a:ext>
                  </a:extLst>
                </a:gridCol>
                <a:gridCol w="514911">
                  <a:extLst>
                    <a:ext uri="{9D8B030D-6E8A-4147-A177-3AD203B41FA5}">
                      <a16:colId xmlns:a16="http://schemas.microsoft.com/office/drawing/2014/main" val="1532667061"/>
                    </a:ext>
                  </a:extLst>
                </a:gridCol>
                <a:gridCol w="493640">
                  <a:extLst>
                    <a:ext uri="{9D8B030D-6E8A-4147-A177-3AD203B41FA5}">
                      <a16:colId xmlns:a16="http://schemas.microsoft.com/office/drawing/2014/main" val="1400277943"/>
                    </a:ext>
                  </a:extLst>
                </a:gridCol>
              </a:tblGrid>
              <a:tr h="135875">
                <a:tc>
                  <a:txBody>
                    <a:bodyPr/>
                    <a:lstStyle/>
                    <a:p>
                      <a:pPr algn="ctr"/>
                      <a:r>
                        <a:rPr lang="en-US" sz="900" b="1" i="1" dirty="0">
                          <a:solidFill>
                            <a:schemeClr val="bg1"/>
                          </a:solidFill>
                          <a:latin typeface="Calibri" panose="020F0502020204030204" pitchFamily="34" charset="0"/>
                          <a:cs typeface="Calibri" panose="020F0502020204030204" pitchFamily="34" charset="0"/>
                        </a:rPr>
                        <a:t>Q115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900" b="1" i="1" dirty="0">
                          <a:effectLst/>
                          <a:latin typeface="+mn-lt"/>
                        </a:rPr>
                        <a:t>How many times do you wake up each night because your cell phone, tablet, computer, or other electronic device rings, you get notifications, or you hear an alarm or other noise from your devices?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45627241"/>
                  </a:ext>
                </a:extLst>
              </a:tr>
            </a:tbl>
          </a:graphicData>
        </a:graphic>
      </p:graphicFrame>
      <p:sp>
        <p:nvSpPr>
          <p:cNvPr id="11" name="TextBox 10">
            <a:extLst>
              <a:ext uri="{FF2B5EF4-FFF2-40B4-BE49-F238E27FC236}">
                <a16:creationId xmlns:a16="http://schemas.microsoft.com/office/drawing/2014/main" id="{C8DB2C88-8D70-4A24-B4C3-F4C473764C2A}"/>
              </a:ext>
            </a:extLst>
          </p:cNvPr>
          <p:cNvSpPr txBox="1"/>
          <p:nvPr/>
        </p:nvSpPr>
        <p:spPr>
          <a:xfrm>
            <a:off x="293642" y="1173089"/>
            <a:ext cx="9328392" cy="600164"/>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Overall, 7% of students wake up at least once because of their devices at night. </a:t>
            </a:r>
          </a:p>
          <a:p>
            <a:pPr marL="285750" indent="-285750">
              <a:spcAft>
                <a:spcPts val="600"/>
              </a:spcAft>
              <a:buFont typeface="Wingdings" panose="05000000000000000000" pitchFamily="2" charset="2"/>
              <a:buChar char="Ø"/>
            </a:pPr>
            <a:r>
              <a:rPr lang="en-US" sz="1400" dirty="0">
                <a:solidFill>
                  <a:schemeClr val="accent1"/>
                </a:solidFill>
              </a:rPr>
              <a:t>Just under half of 6</a:t>
            </a:r>
            <a:r>
              <a:rPr lang="en-US" sz="1400" baseline="30000" dirty="0">
                <a:solidFill>
                  <a:schemeClr val="accent1"/>
                </a:solidFill>
              </a:rPr>
              <a:t>th</a:t>
            </a:r>
            <a:r>
              <a:rPr lang="en-US" sz="1400" dirty="0">
                <a:solidFill>
                  <a:schemeClr val="accent1"/>
                </a:solidFill>
              </a:rPr>
              <a:t> grade students and over half of older students turn their devices off at night.</a:t>
            </a:r>
          </a:p>
        </p:txBody>
      </p:sp>
      <p:pic>
        <p:nvPicPr>
          <p:cNvPr id="7" name="Picture 6">
            <a:extLst>
              <a:ext uri="{FF2B5EF4-FFF2-40B4-BE49-F238E27FC236}">
                <a16:creationId xmlns:a16="http://schemas.microsoft.com/office/drawing/2014/main" id="{B375B941-2894-98F4-283A-4E4BBDD25479}"/>
              </a:ext>
            </a:extLst>
          </p:cNvPr>
          <p:cNvPicPr>
            <a:picLocks noChangeAspect="1"/>
          </p:cNvPicPr>
          <p:nvPr/>
        </p:nvPicPr>
        <p:blipFill>
          <a:blip r:embed="rId2"/>
          <a:stretch>
            <a:fillRect/>
          </a:stretch>
        </p:blipFill>
        <p:spPr>
          <a:xfrm>
            <a:off x="1877532" y="2117667"/>
            <a:ext cx="8005610" cy="2548233"/>
          </a:xfrm>
          <a:prstGeom prst="rect">
            <a:avLst/>
          </a:prstGeom>
        </p:spPr>
      </p:pic>
      <p:pic>
        <p:nvPicPr>
          <p:cNvPr id="8" name="Picture 7">
            <a:extLst>
              <a:ext uri="{FF2B5EF4-FFF2-40B4-BE49-F238E27FC236}">
                <a16:creationId xmlns:a16="http://schemas.microsoft.com/office/drawing/2014/main" id="{E35554A4-9BC2-F04E-75D3-970AB0CD9A4A}"/>
              </a:ext>
            </a:extLst>
          </p:cNvPr>
          <p:cNvPicPr>
            <a:picLocks noChangeAspect="1"/>
          </p:cNvPicPr>
          <p:nvPr/>
        </p:nvPicPr>
        <p:blipFill rotWithShape="1">
          <a:blip r:embed="rId3"/>
          <a:srcRect l="5214" t="36077" b="13001"/>
          <a:stretch/>
        </p:blipFill>
        <p:spPr>
          <a:xfrm>
            <a:off x="2936147" y="4437776"/>
            <a:ext cx="5620623" cy="1528368"/>
          </a:xfrm>
          <a:prstGeom prst="rect">
            <a:avLst/>
          </a:prstGeom>
        </p:spPr>
      </p:pic>
    </p:spTree>
    <p:extLst>
      <p:ext uri="{BB962C8B-B14F-4D97-AF65-F5344CB8AC3E}">
        <p14:creationId xmlns:p14="http://schemas.microsoft.com/office/powerpoint/2010/main" val="141893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Student Demographic Profile</a:t>
            </a:r>
          </a:p>
        </p:txBody>
      </p:sp>
      <p:sp>
        <p:nvSpPr>
          <p:cNvPr id="10" name="Slide Number Placeholder 9"/>
          <p:cNvSpPr>
            <a:spLocks noGrp="1"/>
          </p:cNvSpPr>
          <p:nvPr>
            <p:ph type="sldNum" sz="quarter" idx="12"/>
          </p:nvPr>
        </p:nvSpPr>
        <p:spPr/>
        <p:txBody>
          <a:bodyPr/>
          <a:lstStyle/>
          <a:p>
            <a:r>
              <a:rPr lang="en-US"/>
              <a:t>Market Street Research | Page </a:t>
            </a:r>
            <a:fld id="{300ED257-06B6-4717-AB39-CFF5462A5EBE}" type="slidenum">
              <a:rPr lang="en-US" smtClean="0"/>
              <a:pPr/>
              <a:t>7</a:t>
            </a:fld>
            <a:endParaRPr lang="en-US" dirty="0"/>
          </a:p>
        </p:txBody>
      </p:sp>
      <p:sp>
        <p:nvSpPr>
          <p:cNvPr id="12" name="Footer Placeholder 8">
            <a:extLst>
              <a:ext uri="{FF2B5EF4-FFF2-40B4-BE49-F238E27FC236}">
                <a16:creationId xmlns:a16="http://schemas.microsoft.com/office/drawing/2014/main" id="{428F910C-FD1D-4D26-946D-D4BB539EB1D3}"/>
              </a:ext>
            </a:extLst>
          </p:cNvPr>
          <p:cNvSpPr>
            <a:spLocks noGrp="1"/>
          </p:cNvSpPr>
          <p:nvPr>
            <p:ph type="ftr" sz="quarter" idx="11"/>
          </p:nvPr>
        </p:nvSpPr>
        <p:spPr>
          <a:xfrm>
            <a:off x="691307" y="6211886"/>
            <a:ext cx="8405068" cy="646114"/>
          </a:xfrm>
        </p:spPr>
        <p:txBody>
          <a:bodyPr/>
          <a:lstStyle/>
          <a:p>
            <a:r>
              <a:rPr lang="en-US" sz="1000" i="1" dirty="0"/>
              <a:t>* Question was changed from previous surveys</a:t>
            </a:r>
          </a:p>
        </p:txBody>
      </p:sp>
      <p:sp>
        <p:nvSpPr>
          <p:cNvPr id="13" name="Content Placeholder 3">
            <a:extLst>
              <a:ext uri="{FF2B5EF4-FFF2-40B4-BE49-F238E27FC236}">
                <a16:creationId xmlns:a16="http://schemas.microsoft.com/office/drawing/2014/main" id="{262BE4A3-675F-49E9-A824-EFE749BD6B23}"/>
              </a:ext>
            </a:extLst>
          </p:cNvPr>
          <p:cNvSpPr txBox="1">
            <a:spLocks/>
          </p:cNvSpPr>
          <p:nvPr/>
        </p:nvSpPr>
        <p:spPr>
          <a:xfrm>
            <a:off x="371480" y="1092416"/>
            <a:ext cx="4593551" cy="23365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p:txBody>
      </p:sp>
      <p:sp>
        <p:nvSpPr>
          <p:cNvPr id="14" name="TextBox 13">
            <a:extLst>
              <a:ext uri="{FF2B5EF4-FFF2-40B4-BE49-F238E27FC236}">
                <a16:creationId xmlns:a16="http://schemas.microsoft.com/office/drawing/2014/main" id="{B51AEF2C-CC24-4FD6-9803-21247AD372E0}"/>
              </a:ext>
            </a:extLst>
          </p:cNvPr>
          <p:cNvSpPr txBox="1"/>
          <p:nvPr/>
        </p:nvSpPr>
        <p:spPr>
          <a:xfrm>
            <a:off x="6211902" y="2024182"/>
            <a:ext cx="501542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sz="1400" b="1" dirty="0">
                <a:solidFill>
                  <a:schemeClr val="accent1"/>
                </a:solidFill>
              </a:rPr>
              <a:t>The proportion of students who identify as non-heterosexual appears to decrease slightly among all grades between 2022 and 2024, significantly so among high school students.  </a:t>
            </a:r>
          </a:p>
        </p:txBody>
      </p:sp>
      <p:graphicFrame>
        <p:nvGraphicFramePr>
          <p:cNvPr id="2" name="Content Placeholder 10">
            <a:extLst>
              <a:ext uri="{FF2B5EF4-FFF2-40B4-BE49-F238E27FC236}">
                <a16:creationId xmlns:a16="http://schemas.microsoft.com/office/drawing/2014/main" id="{9822257B-E428-A2C8-658F-8B0B2522B0CC}"/>
              </a:ext>
            </a:extLst>
          </p:cNvPr>
          <p:cNvGraphicFramePr>
            <a:graphicFrameLocks/>
          </p:cNvGraphicFramePr>
          <p:nvPr>
            <p:extLst>
              <p:ext uri="{D42A27DB-BD31-4B8C-83A1-F6EECF244321}">
                <p14:modId xmlns:p14="http://schemas.microsoft.com/office/powerpoint/2010/main" val="2968527203"/>
              </p:ext>
            </p:extLst>
          </p:nvPr>
        </p:nvGraphicFramePr>
        <p:xfrm>
          <a:off x="146891" y="937284"/>
          <a:ext cx="5228368" cy="4784013"/>
        </p:xfrm>
        <a:graphic>
          <a:graphicData uri="http://schemas.openxmlformats.org/drawingml/2006/table">
            <a:tbl>
              <a:tblPr>
                <a:tableStyleId>{5C22544A-7EE6-4342-B048-85BDC9FD1C3A}</a:tableStyleId>
              </a:tblPr>
              <a:tblGrid>
                <a:gridCol w="2873881">
                  <a:extLst>
                    <a:ext uri="{9D8B030D-6E8A-4147-A177-3AD203B41FA5}">
                      <a16:colId xmlns:a16="http://schemas.microsoft.com/office/drawing/2014/main" val="2948621788"/>
                    </a:ext>
                  </a:extLst>
                </a:gridCol>
                <a:gridCol w="784829">
                  <a:extLst>
                    <a:ext uri="{9D8B030D-6E8A-4147-A177-3AD203B41FA5}">
                      <a16:colId xmlns:a16="http://schemas.microsoft.com/office/drawing/2014/main" val="2466611931"/>
                    </a:ext>
                  </a:extLst>
                </a:gridCol>
                <a:gridCol w="784829">
                  <a:extLst>
                    <a:ext uri="{9D8B030D-6E8A-4147-A177-3AD203B41FA5}">
                      <a16:colId xmlns:a16="http://schemas.microsoft.com/office/drawing/2014/main" val="3867751000"/>
                    </a:ext>
                  </a:extLst>
                </a:gridCol>
                <a:gridCol w="784829">
                  <a:extLst>
                    <a:ext uri="{9D8B030D-6E8A-4147-A177-3AD203B41FA5}">
                      <a16:colId xmlns:a16="http://schemas.microsoft.com/office/drawing/2014/main" val="3403297963"/>
                    </a:ext>
                  </a:extLst>
                </a:gridCol>
              </a:tblGrid>
              <a:tr h="188418">
                <a:tc>
                  <a:txBody>
                    <a:bodyPr/>
                    <a:lstStyle/>
                    <a:p>
                      <a:pPr algn="l" fontAlgn="b"/>
                      <a:r>
                        <a:rPr lang="en-US" sz="1200" b="1" i="0" u="none" strike="noStrike" dirty="0">
                          <a:solidFill>
                            <a:schemeClr val="bg1"/>
                          </a:solidFill>
                          <a:effectLst/>
                          <a:latin typeface="+mn-lt"/>
                        </a:rPr>
                        <a:t>2024</a:t>
                      </a:r>
                    </a:p>
                  </a:txBody>
                  <a:tcPr marL="6694" marR="6694" marT="66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45280"/>
                    </a:solidFill>
                  </a:tcPr>
                </a:tc>
                <a:tc>
                  <a:txBody>
                    <a:bodyPr/>
                    <a:lstStyle/>
                    <a:p>
                      <a:pPr algn="ctr" fontAlgn="b"/>
                      <a:r>
                        <a:rPr lang="en-US" sz="1200" b="1" i="0" u="none" strike="noStrike" dirty="0">
                          <a:solidFill>
                            <a:schemeClr val="bg1"/>
                          </a:solidFill>
                          <a:effectLst/>
                          <a:latin typeface="+mn-lt"/>
                        </a:rPr>
                        <a:t>6</a:t>
                      </a:r>
                      <a:r>
                        <a:rPr lang="en-US" sz="1200" b="1" i="0" u="none" strike="noStrike" baseline="30000" dirty="0">
                          <a:solidFill>
                            <a:schemeClr val="bg1"/>
                          </a:solidFill>
                          <a:effectLst/>
                          <a:latin typeface="+mn-lt"/>
                        </a:rPr>
                        <a:t>TH</a:t>
                      </a:r>
                      <a:r>
                        <a:rPr lang="en-US" sz="1200" b="1" i="0" u="none" strike="noStrike" dirty="0">
                          <a:solidFill>
                            <a:schemeClr val="bg1"/>
                          </a:solidFill>
                          <a:effectLst/>
                          <a:latin typeface="+mn-lt"/>
                        </a:rPr>
                        <a:t> Grade</a:t>
                      </a:r>
                    </a:p>
                  </a:txBody>
                  <a:tcPr marL="6694" marR="6694" marT="66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45280"/>
                    </a:solidFill>
                  </a:tcPr>
                </a:tc>
                <a:tc>
                  <a:txBody>
                    <a:bodyPr/>
                    <a:lstStyle/>
                    <a:p>
                      <a:pPr algn="ctr" fontAlgn="b"/>
                      <a:r>
                        <a:rPr lang="en-US" sz="1200" b="1" i="0" u="none" strike="noStrike" dirty="0">
                          <a:solidFill>
                            <a:schemeClr val="bg1"/>
                          </a:solidFill>
                          <a:effectLst/>
                          <a:latin typeface="+mn-lt"/>
                        </a:rPr>
                        <a:t>8</a:t>
                      </a:r>
                      <a:r>
                        <a:rPr lang="en-US" sz="1200" b="1" i="0" u="none" strike="noStrike" baseline="30000" dirty="0">
                          <a:solidFill>
                            <a:schemeClr val="bg1"/>
                          </a:solidFill>
                          <a:effectLst/>
                          <a:latin typeface="+mn-lt"/>
                        </a:rPr>
                        <a:t>th</a:t>
                      </a:r>
                      <a:r>
                        <a:rPr lang="en-US" sz="1200" b="1" i="0" u="none" strike="noStrike" dirty="0">
                          <a:solidFill>
                            <a:schemeClr val="bg1"/>
                          </a:solidFill>
                          <a:effectLst/>
                          <a:latin typeface="+mn-lt"/>
                        </a:rPr>
                        <a:t> Grade</a:t>
                      </a:r>
                    </a:p>
                  </a:txBody>
                  <a:tcPr marL="6694" marR="6694" marT="66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45280"/>
                    </a:solidFill>
                  </a:tcPr>
                </a:tc>
                <a:tc>
                  <a:txBody>
                    <a:bodyPr/>
                    <a:lstStyle/>
                    <a:p>
                      <a:pPr algn="ctr" fontAlgn="b"/>
                      <a:r>
                        <a:rPr lang="en-US" sz="1200" b="1" i="0" u="none" strike="noStrike" dirty="0">
                          <a:solidFill>
                            <a:schemeClr val="bg1"/>
                          </a:solidFill>
                          <a:effectLst/>
                          <a:latin typeface="+mn-lt"/>
                        </a:rPr>
                        <a:t>High School</a:t>
                      </a:r>
                    </a:p>
                  </a:txBody>
                  <a:tcPr marL="6694" marR="6694" marT="66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45280"/>
                    </a:solidFill>
                  </a:tcPr>
                </a:tc>
                <a:extLst>
                  <a:ext uri="{0D108BD9-81ED-4DB2-BD59-A6C34878D82A}">
                    <a16:rowId xmlns:a16="http://schemas.microsoft.com/office/drawing/2014/main" val="2076850451"/>
                  </a:ext>
                </a:extLst>
              </a:tr>
              <a:tr h="188418">
                <a:tc gridSpan="4">
                  <a:txBody>
                    <a:bodyPr/>
                    <a:lstStyle/>
                    <a:p>
                      <a:pPr algn="l" fontAlgn="b"/>
                      <a:r>
                        <a:rPr lang="en-US" sz="1200" b="1" i="0" u="none" strike="noStrike" dirty="0">
                          <a:solidFill>
                            <a:schemeClr val="bg1"/>
                          </a:solidFill>
                          <a:effectLst/>
                          <a:latin typeface="+mn-lt"/>
                        </a:rPr>
                        <a:t>Gender (Q3)*</a:t>
                      </a:r>
                    </a:p>
                  </a:txBody>
                  <a:tcPr marL="6694" marR="6694" marT="6694" marB="0" anchor="ctr">
                    <a:lnT w="12700" cmpd="sng">
                      <a:noFill/>
                    </a:lnT>
                    <a:solidFill>
                      <a:srgbClr val="018CAA"/>
                    </a:solidFill>
                  </a:tcPr>
                </a:tc>
                <a:tc hMerge="1">
                  <a:txBody>
                    <a:bodyPr/>
                    <a:lstStyle/>
                    <a:p>
                      <a:pPr algn="ctr" fontAlgn="b"/>
                      <a:endParaRPr lang="en-US" sz="1000" b="0" i="0" u="none" strike="noStrike" dirty="0">
                        <a:effectLst/>
                        <a:latin typeface="+mn-lt"/>
                      </a:endParaRPr>
                    </a:p>
                  </a:txBody>
                  <a:tcPr marL="6694" marR="6694" marT="6694" marB="0" anchor="ctr">
                    <a:solidFill>
                      <a:srgbClr val="018CAA"/>
                    </a:solidFill>
                  </a:tcPr>
                </a:tc>
                <a:tc hMerge="1">
                  <a:txBody>
                    <a:bodyPr/>
                    <a:lstStyle/>
                    <a:p>
                      <a:pPr algn="ctr" fontAlgn="b"/>
                      <a:endParaRPr lang="en-US" sz="1000" b="0" i="0" u="none" strike="noStrike" dirty="0">
                        <a:effectLst/>
                        <a:latin typeface="+mn-lt"/>
                      </a:endParaRPr>
                    </a:p>
                  </a:txBody>
                  <a:tcPr marL="6694" marR="6694" marT="6694" marB="0" anchor="ctr">
                    <a:lnT w="12700" cmpd="sng">
                      <a:noFill/>
                    </a:lnT>
                    <a:solidFill>
                      <a:srgbClr val="018CAA"/>
                    </a:solidFill>
                  </a:tcPr>
                </a:tc>
                <a:tc hMerge="1">
                  <a:txBody>
                    <a:bodyPr/>
                    <a:lstStyle/>
                    <a:p>
                      <a:pPr algn="ctr" fontAlgn="b"/>
                      <a:endParaRPr lang="en-US" sz="1000" b="0" i="0" u="none" strike="noStrike" dirty="0">
                        <a:effectLst/>
                        <a:latin typeface="+mn-lt"/>
                      </a:endParaRPr>
                    </a:p>
                  </a:txBody>
                  <a:tcPr marL="6694" marR="6694" marT="6694" marB="0" anchor="ctr">
                    <a:lnT w="12700" cmpd="sng">
                      <a:noFill/>
                    </a:lnT>
                    <a:solidFill>
                      <a:srgbClr val="018CAA"/>
                    </a:solidFill>
                  </a:tcPr>
                </a:tc>
                <a:extLst>
                  <a:ext uri="{0D108BD9-81ED-4DB2-BD59-A6C34878D82A}">
                    <a16:rowId xmlns:a16="http://schemas.microsoft.com/office/drawing/2014/main" val="2309351475"/>
                  </a:ext>
                </a:extLst>
              </a:tr>
              <a:tr h="191772">
                <a:tc>
                  <a:txBody>
                    <a:bodyPr/>
                    <a:lstStyle/>
                    <a:p>
                      <a:pPr algn="l" fontAlgn="b"/>
                      <a:r>
                        <a:rPr lang="en-US" sz="1200" u="none" strike="noStrike" dirty="0">
                          <a:effectLst/>
                          <a:latin typeface="+mn-lt"/>
                        </a:rPr>
                        <a:t>Female</a:t>
                      </a:r>
                      <a:endParaRPr lang="en-US" sz="1200" b="0" i="0" u="none" strike="noStrike" dirty="0">
                        <a:effectLst/>
                        <a:latin typeface="+mn-lt"/>
                      </a:endParaRPr>
                    </a:p>
                  </a:txBody>
                  <a:tcPr marL="6694" marR="6694" marT="6694" marB="0" anchor="ctr">
                    <a:noFill/>
                  </a:tcPr>
                </a:tc>
                <a:tc>
                  <a:txBody>
                    <a:bodyPr/>
                    <a:lstStyle/>
                    <a:p>
                      <a:pPr algn="ctr" rtl="0" fontAlgn="b"/>
                      <a:r>
                        <a:rPr lang="en-US" sz="1200" b="0" i="0" u="none" strike="noStrike" dirty="0">
                          <a:solidFill>
                            <a:srgbClr val="000000"/>
                          </a:solidFill>
                          <a:effectLst/>
                          <a:latin typeface="Calibri" panose="020F0502020204030204" pitchFamily="34" charset="0"/>
                        </a:rPr>
                        <a:t>47%</a:t>
                      </a:r>
                    </a:p>
                  </a:txBody>
                  <a:tcPr marL="9525" marR="9525" marT="9525" marB="0" anchor="b">
                    <a:noFill/>
                  </a:tcPr>
                </a:tc>
                <a:tc>
                  <a:txBody>
                    <a:bodyPr/>
                    <a:lstStyle/>
                    <a:p>
                      <a:pPr algn="ctr" rtl="0" fontAlgn="b"/>
                      <a:r>
                        <a:rPr lang="en-US" sz="1200" b="0" i="0" u="none" strike="noStrike" dirty="0">
                          <a:solidFill>
                            <a:srgbClr val="000000"/>
                          </a:solidFill>
                          <a:effectLst/>
                          <a:latin typeface="Calibri" panose="020F0502020204030204" pitchFamily="34" charset="0"/>
                        </a:rPr>
                        <a:t>42%</a:t>
                      </a:r>
                    </a:p>
                  </a:txBody>
                  <a:tcPr marL="9525" marR="9525" marT="9525" marB="0" anchor="b">
                    <a:noFill/>
                  </a:tcPr>
                </a:tc>
                <a:tc>
                  <a:txBody>
                    <a:bodyPr/>
                    <a:lstStyle/>
                    <a:p>
                      <a:pPr algn="ctr" rtl="0" fontAlgn="b"/>
                      <a:r>
                        <a:rPr lang="en-US" sz="1200" b="0" i="0" u="none" strike="noStrike" dirty="0">
                          <a:solidFill>
                            <a:srgbClr val="000000"/>
                          </a:solidFill>
                          <a:effectLst/>
                          <a:latin typeface="Calibri" panose="020F0502020204030204" pitchFamily="34" charset="0"/>
                        </a:rPr>
                        <a:t>46%</a:t>
                      </a:r>
                    </a:p>
                  </a:txBody>
                  <a:tcPr marL="9525" marR="9525" marT="9525" marB="0" anchor="b">
                    <a:noFill/>
                  </a:tcPr>
                </a:tc>
                <a:extLst>
                  <a:ext uri="{0D108BD9-81ED-4DB2-BD59-A6C34878D82A}">
                    <a16:rowId xmlns:a16="http://schemas.microsoft.com/office/drawing/2014/main" val="2778455029"/>
                  </a:ext>
                </a:extLst>
              </a:tr>
              <a:tr h="191772">
                <a:tc>
                  <a:txBody>
                    <a:bodyPr/>
                    <a:lstStyle/>
                    <a:p>
                      <a:pPr algn="l" fontAlgn="b"/>
                      <a:r>
                        <a:rPr lang="en-US" sz="1200" u="none" strike="noStrike" dirty="0">
                          <a:effectLst/>
                          <a:latin typeface="+mn-lt"/>
                        </a:rPr>
                        <a:t>Male</a:t>
                      </a:r>
                      <a:endParaRPr lang="en-US" sz="1200" b="0" i="0" u="none" strike="noStrike" dirty="0">
                        <a:effectLst/>
                        <a:latin typeface="+mn-lt"/>
                      </a:endParaRPr>
                    </a:p>
                  </a:txBody>
                  <a:tcPr marL="6694" marR="6694" marT="6694" marB="0" anchor="ctr">
                    <a:noFill/>
                  </a:tcPr>
                </a:tc>
                <a:tc>
                  <a:txBody>
                    <a:bodyPr/>
                    <a:lstStyle/>
                    <a:p>
                      <a:pPr algn="ctr" rtl="0" fontAlgn="b"/>
                      <a:r>
                        <a:rPr lang="en-US" sz="1200" b="0" i="0" u="none" strike="noStrike" dirty="0">
                          <a:solidFill>
                            <a:srgbClr val="000000"/>
                          </a:solidFill>
                          <a:effectLst/>
                          <a:latin typeface="Calibri" panose="020F0502020204030204" pitchFamily="34" charset="0"/>
                        </a:rPr>
                        <a:t>51%</a:t>
                      </a:r>
                    </a:p>
                  </a:txBody>
                  <a:tcPr marL="9525" marR="9525" marT="9525" marB="0" anchor="b">
                    <a:noFill/>
                  </a:tcPr>
                </a:tc>
                <a:tc>
                  <a:txBody>
                    <a:bodyPr/>
                    <a:lstStyle/>
                    <a:p>
                      <a:pPr algn="ctr" rtl="0" fontAlgn="b"/>
                      <a:r>
                        <a:rPr lang="en-US" sz="1200" b="0" i="0" u="none" strike="noStrike" dirty="0">
                          <a:solidFill>
                            <a:srgbClr val="000000"/>
                          </a:solidFill>
                          <a:effectLst/>
                          <a:latin typeface="Calibri" panose="020F0502020204030204" pitchFamily="34" charset="0"/>
                        </a:rPr>
                        <a:t>56%</a:t>
                      </a:r>
                    </a:p>
                  </a:txBody>
                  <a:tcPr marL="9525" marR="9525" marT="9525" marB="0" anchor="b">
                    <a:noFill/>
                  </a:tcPr>
                </a:tc>
                <a:tc>
                  <a:txBody>
                    <a:bodyPr/>
                    <a:lstStyle/>
                    <a:p>
                      <a:pPr algn="ctr" rtl="0" fontAlgn="b"/>
                      <a:r>
                        <a:rPr lang="en-US" sz="1200" b="0" i="0" u="none" strike="noStrike" dirty="0">
                          <a:solidFill>
                            <a:srgbClr val="000000"/>
                          </a:solidFill>
                          <a:effectLst/>
                          <a:latin typeface="Calibri" panose="020F0502020204030204" pitchFamily="34" charset="0"/>
                        </a:rPr>
                        <a:t>51%</a:t>
                      </a:r>
                    </a:p>
                  </a:txBody>
                  <a:tcPr marL="9525" marR="9525" marT="9525" marB="0" anchor="b">
                    <a:noFill/>
                  </a:tcPr>
                </a:tc>
                <a:extLst>
                  <a:ext uri="{0D108BD9-81ED-4DB2-BD59-A6C34878D82A}">
                    <a16:rowId xmlns:a16="http://schemas.microsoft.com/office/drawing/2014/main" val="2514651678"/>
                  </a:ext>
                </a:extLst>
              </a:tr>
              <a:tr h="191772">
                <a:tc>
                  <a:txBody>
                    <a:bodyPr/>
                    <a:lstStyle/>
                    <a:p>
                      <a:pPr algn="l" fontAlgn="b"/>
                      <a:r>
                        <a:rPr lang="en-US" sz="1200" u="none" strike="noStrike" dirty="0">
                          <a:effectLst/>
                          <a:latin typeface="+mn-lt"/>
                        </a:rPr>
                        <a:t>Non-binary</a:t>
                      </a:r>
                      <a:endParaRPr lang="en-US" sz="1200" b="0" i="0" u="none" strike="noStrike" dirty="0">
                        <a:effectLst/>
                        <a:latin typeface="+mn-lt"/>
                      </a:endParaRPr>
                    </a:p>
                  </a:txBody>
                  <a:tcPr marL="6694" marR="6694" marT="6694" marB="0" anchor="ctr">
                    <a:noFill/>
                  </a:tcPr>
                </a:tc>
                <a:tc>
                  <a:txBody>
                    <a:bodyPr/>
                    <a:lstStyle/>
                    <a:p>
                      <a:pPr algn="ctr" rtl="0" fontAlgn="b"/>
                      <a:r>
                        <a:rPr lang="en-US" sz="1200" b="0" i="0" u="none" strike="noStrike" dirty="0">
                          <a:solidFill>
                            <a:srgbClr val="000000"/>
                          </a:solidFill>
                          <a:effectLst/>
                          <a:latin typeface="Calibri" panose="020F0502020204030204" pitchFamily="34" charset="0"/>
                        </a:rPr>
                        <a:t>2%</a:t>
                      </a:r>
                    </a:p>
                  </a:txBody>
                  <a:tcPr marL="9525" marR="9525" marT="9525" marB="0" anchor="b">
                    <a:noFill/>
                  </a:tcPr>
                </a:tc>
                <a:tc>
                  <a:txBody>
                    <a:bodyPr/>
                    <a:lstStyle/>
                    <a:p>
                      <a:pPr algn="ctr" rtl="0" fontAlgn="b"/>
                      <a:r>
                        <a:rPr lang="en-US" sz="1200" b="0" i="0" u="none" strike="noStrike" dirty="0">
                          <a:solidFill>
                            <a:srgbClr val="000000"/>
                          </a:solidFill>
                          <a:effectLst/>
                          <a:latin typeface="Calibri" panose="020F0502020204030204" pitchFamily="34" charset="0"/>
                        </a:rPr>
                        <a:t>2%</a:t>
                      </a:r>
                    </a:p>
                  </a:txBody>
                  <a:tcPr marL="9525" marR="9525" marT="9525" marB="0" anchor="b">
                    <a:noFill/>
                  </a:tcPr>
                </a:tc>
                <a:tc>
                  <a:txBody>
                    <a:bodyPr/>
                    <a:lstStyle/>
                    <a:p>
                      <a:pPr algn="ctr" rtl="0" fontAlgn="b"/>
                      <a:r>
                        <a:rPr lang="en-US" sz="1200" b="0" i="0" u="none" strike="noStrike" dirty="0">
                          <a:solidFill>
                            <a:srgbClr val="000000"/>
                          </a:solidFill>
                          <a:effectLst/>
                          <a:latin typeface="Calibri" panose="020F0502020204030204" pitchFamily="34" charset="0"/>
                        </a:rPr>
                        <a:t>3%</a:t>
                      </a:r>
                    </a:p>
                  </a:txBody>
                  <a:tcPr marL="9525" marR="9525" marT="9525" marB="0" anchor="b">
                    <a:noFill/>
                  </a:tcPr>
                </a:tc>
                <a:extLst>
                  <a:ext uri="{0D108BD9-81ED-4DB2-BD59-A6C34878D82A}">
                    <a16:rowId xmlns:a16="http://schemas.microsoft.com/office/drawing/2014/main" val="798857105"/>
                  </a:ext>
                </a:extLst>
              </a:tr>
              <a:tr h="188418">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bg1"/>
                          </a:solidFill>
                          <a:effectLst/>
                          <a:latin typeface="+mn-lt"/>
                        </a:rPr>
                        <a:t>Transgender (Q4)</a:t>
                      </a:r>
                    </a:p>
                  </a:txBody>
                  <a:tcPr marL="6694" marR="6694" marT="6694" marB="0" anchor="ctr">
                    <a:solidFill>
                      <a:schemeClr val="accent1"/>
                    </a:solidFill>
                  </a:tcPr>
                </a:tc>
                <a:tc hMerge="1">
                  <a:txBody>
                    <a:bodyPr/>
                    <a:lstStyle/>
                    <a:p>
                      <a:pPr algn="ctr" rtl="0" fontAlgn="b"/>
                      <a:endParaRPr lang="en-US" sz="1000" b="0"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hMerge="1">
                  <a:txBody>
                    <a:bodyPr/>
                    <a:lstStyle/>
                    <a:p>
                      <a:pPr algn="ctr" rtl="0" fontAlgn="b"/>
                      <a:endParaRPr lang="en-US" sz="1000" b="0"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hMerge="1">
                  <a:txBody>
                    <a:bodyPr/>
                    <a:lstStyle/>
                    <a:p>
                      <a:pPr algn="ctr" rtl="0" fontAlgn="b"/>
                      <a:endParaRPr lang="en-US" sz="1000" b="0"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extLst>
                  <a:ext uri="{0D108BD9-81ED-4DB2-BD59-A6C34878D82A}">
                    <a16:rowId xmlns:a16="http://schemas.microsoft.com/office/drawing/2014/main" val="435236218"/>
                  </a:ext>
                </a:extLst>
              </a:tr>
              <a:tr h="191772">
                <a:tc>
                  <a:txBody>
                    <a:bodyPr/>
                    <a:lstStyle/>
                    <a:p>
                      <a:pPr algn="l" fontAlgn="b"/>
                      <a:r>
                        <a:rPr lang="en-US" sz="1200" b="0" i="0" u="none" strike="noStrike" dirty="0">
                          <a:effectLst/>
                          <a:latin typeface="+mn-lt"/>
                        </a:rPr>
                        <a:t>Yes</a:t>
                      </a:r>
                    </a:p>
                  </a:txBody>
                  <a:tcPr marL="6694" marR="6694" marT="6694" marB="0" anchor="ctr">
                    <a:noFill/>
                  </a:tcPr>
                </a:tc>
                <a:tc>
                  <a:txBody>
                    <a:bodyPr/>
                    <a:lstStyle/>
                    <a:p>
                      <a:pPr algn="ctr" rtl="0" fontAlgn="b"/>
                      <a:r>
                        <a:rPr lang="en-US" sz="1200" b="0" i="0" u="none" strike="noStrike" dirty="0">
                          <a:solidFill>
                            <a:srgbClr val="000000"/>
                          </a:solidFill>
                          <a:effectLst/>
                          <a:latin typeface="Calibri" panose="020F0502020204030204" pitchFamily="34" charset="0"/>
                        </a:rPr>
                        <a:t>4%</a:t>
                      </a:r>
                    </a:p>
                  </a:txBody>
                  <a:tcPr marL="9525" marR="9525" marT="9525" marB="0" anchor="b">
                    <a:noFill/>
                  </a:tcPr>
                </a:tc>
                <a:tc>
                  <a:txBody>
                    <a:bodyPr/>
                    <a:lstStyle/>
                    <a:p>
                      <a:pPr algn="ctr" rtl="0" fontAlgn="b"/>
                      <a:r>
                        <a:rPr lang="en-US" sz="1200" b="0" i="0" u="none" strike="noStrike" dirty="0">
                          <a:solidFill>
                            <a:srgbClr val="000000"/>
                          </a:solidFill>
                          <a:effectLst/>
                          <a:latin typeface="Calibri" panose="020F0502020204030204" pitchFamily="34" charset="0"/>
                        </a:rPr>
                        <a:t>3%</a:t>
                      </a:r>
                    </a:p>
                  </a:txBody>
                  <a:tcPr marL="9525" marR="9525" marT="9525" marB="0" anchor="b">
                    <a:noFill/>
                  </a:tcPr>
                </a:tc>
                <a:tc>
                  <a:txBody>
                    <a:bodyPr/>
                    <a:lstStyle/>
                    <a:p>
                      <a:pPr algn="ctr" rtl="0" fontAlgn="b"/>
                      <a:r>
                        <a:rPr lang="en-US" sz="1200" b="0" i="0" u="none" strike="noStrike" dirty="0">
                          <a:solidFill>
                            <a:srgbClr val="000000"/>
                          </a:solidFill>
                          <a:effectLst/>
                          <a:latin typeface="Calibri" panose="020F0502020204030204" pitchFamily="34" charset="0"/>
                        </a:rPr>
                        <a:t>4%</a:t>
                      </a:r>
                    </a:p>
                  </a:txBody>
                  <a:tcPr marL="9525" marR="9525" marT="9525" marB="0" anchor="b">
                    <a:noFill/>
                  </a:tcPr>
                </a:tc>
                <a:extLst>
                  <a:ext uri="{0D108BD9-81ED-4DB2-BD59-A6C34878D82A}">
                    <a16:rowId xmlns:a16="http://schemas.microsoft.com/office/drawing/2014/main" val="316803073"/>
                  </a:ext>
                </a:extLst>
              </a:tr>
              <a:tr h="191772">
                <a:tc>
                  <a:txBody>
                    <a:bodyPr/>
                    <a:lstStyle/>
                    <a:p>
                      <a:pPr algn="l" fontAlgn="b"/>
                      <a:r>
                        <a:rPr lang="en-US" sz="1200" b="0" i="0" u="none" strike="noStrike" dirty="0">
                          <a:effectLst/>
                          <a:latin typeface="+mn-lt"/>
                        </a:rPr>
                        <a:t>No</a:t>
                      </a:r>
                    </a:p>
                  </a:txBody>
                  <a:tcPr marL="6694" marR="6694" marT="6694" marB="0" anchor="ctr">
                    <a:noFill/>
                  </a:tcPr>
                </a:tc>
                <a:tc>
                  <a:txBody>
                    <a:bodyPr/>
                    <a:lstStyle/>
                    <a:p>
                      <a:pPr algn="ctr" rtl="0" fontAlgn="b"/>
                      <a:r>
                        <a:rPr lang="en-US" sz="1200" b="0" i="0" u="none" strike="noStrike" dirty="0">
                          <a:solidFill>
                            <a:srgbClr val="000000"/>
                          </a:solidFill>
                          <a:effectLst/>
                          <a:latin typeface="Calibri" panose="020F0502020204030204" pitchFamily="34" charset="0"/>
                        </a:rPr>
                        <a:t>94%</a:t>
                      </a:r>
                    </a:p>
                  </a:txBody>
                  <a:tcPr marL="9525" marR="9525" marT="9525" marB="0" anchor="b">
                    <a:noFill/>
                  </a:tcPr>
                </a:tc>
                <a:tc>
                  <a:txBody>
                    <a:bodyPr/>
                    <a:lstStyle/>
                    <a:p>
                      <a:pPr algn="ctr" rtl="0" fontAlgn="b"/>
                      <a:r>
                        <a:rPr lang="en-US" sz="1200" b="0" i="0" u="none" strike="noStrike" dirty="0">
                          <a:solidFill>
                            <a:srgbClr val="000000"/>
                          </a:solidFill>
                          <a:effectLst/>
                          <a:latin typeface="Calibri" panose="020F0502020204030204" pitchFamily="34" charset="0"/>
                        </a:rPr>
                        <a:t>94%</a:t>
                      </a:r>
                    </a:p>
                  </a:txBody>
                  <a:tcPr marL="9525" marR="9525" marT="9525" marB="0" anchor="b">
                    <a:noFill/>
                  </a:tcPr>
                </a:tc>
                <a:tc>
                  <a:txBody>
                    <a:bodyPr/>
                    <a:lstStyle/>
                    <a:p>
                      <a:pPr algn="ctr" rtl="0" fontAlgn="b"/>
                      <a:r>
                        <a:rPr lang="en-US" sz="1200" b="0" i="0" u="none" strike="noStrike" dirty="0">
                          <a:solidFill>
                            <a:srgbClr val="000000"/>
                          </a:solidFill>
                          <a:effectLst/>
                          <a:latin typeface="Calibri" panose="020F0502020204030204" pitchFamily="34" charset="0"/>
                        </a:rPr>
                        <a:t>94%</a:t>
                      </a:r>
                    </a:p>
                  </a:txBody>
                  <a:tcPr marL="9525" marR="9525" marT="9525" marB="0" anchor="b">
                    <a:noFill/>
                  </a:tcPr>
                </a:tc>
                <a:extLst>
                  <a:ext uri="{0D108BD9-81ED-4DB2-BD59-A6C34878D82A}">
                    <a16:rowId xmlns:a16="http://schemas.microsoft.com/office/drawing/2014/main" val="879949456"/>
                  </a:ext>
                </a:extLst>
              </a:tr>
              <a:tr h="191772">
                <a:tc>
                  <a:txBody>
                    <a:bodyPr/>
                    <a:lstStyle/>
                    <a:p>
                      <a:pPr algn="l" fontAlgn="b"/>
                      <a:r>
                        <a:rPr lang="en-US" sz="1200" b="0" i="0" u="none" strike="noStrike" dirty="0">
                          <a:effectLst/>
                          <a:latin typeface="+mn-lt"/>
                        </a:rPr>
                        <a:t>Not sure</a:t>
                      </a:r>
                    </a:p>
                  </a:txBody>
                  <a:tcPr marL="6694" marR="6694" marT="6694" marB="0" anchor="ctr">
                    <a:noFill/>
                  </a:tcPr>
                </a:tc>
                <a:tc>
                  <a:txBody>
                    <a:bodyPr/>
                    <a:lstStyle/>
                    <a:p>
                      <a:pPr algn="ctr" rtl="0" fontAlgn="b"/>
                      <a:r>
                        <a:rPr lang="en-US" sz="1200" b="0" i="0" u="none" strike="noStrike" dirty="0">
                          <a:solidFill>
                            <a:srgbClr val="000000"/>
                          </a:solidFill>
                          <a:effectLst/>
                          <a:latin typeface="Calibri" panose="020F0502020204030204" pitchFamily="34" charset="0"/>
                        </a:rPr>
                        <a:t>2%</a:t>
                      </a:r>
                    </a:p>
                  </a:txBody>
                  <a:tcPr marL="9525" marR="9525" marT="9525" marB="0" anchor="b">
                    <a:noFill/>
                  </a:tcPr>
                </a:tc>
                <a:tc>
                  <a:txBody>
                    <a:bodyPr/>
                    <a:lstStyle/>
                    <a:p>
                      <a:pPr algn="ctr" rtl="0" fontAlgn="b"/>
                      <a:r>
                        <a:rPr lang="en-US" sz="1200" b="0" i="0" u="none" strike="noStrike" dirty="0">
                          <a:solidFill>
                            <a:srgbClr val="000000"/>
                          </a:solidFill>
                          <a:effectLst/>
                          <a:latin typeface="Calibri" panose="020F0502020204030204" pitchFamily="34" charset="0"/>
                        </a:rPr>
                        <a:t>3%</a:t>
                      </a:r>
                    </a:p>
                  </a:txBody>
                  <a:tcPr marL="9525" marR="9525" marT="9525" marB="0" anchor="b">
                    <a:noFill/>
                  </a:tcPr>
                </a:tc>
                <a:tc>
                  <a:txBody>
                    <a:bodyPr/>
                    <a:lstStyle/>
                    <a:p>
                      <a:pPr algn="ctr" rtl="0" fontAlgn="b"/>
                      <a:r>
                        <a:rPr lang="en-US" sz="1200" b="0" i="0" u="none" strike="noStrike" dirty="0">
                          <a:solidFill>
                            <a:srgbClr val="000000"/>
                          </a:solidFill>
                          <a:effectLst/>
                          <a:latin typeface="Calibri" panose="020F0502020204030204" pitchFamily="34" charset="0"/>
                        </a:rPr>
                        <a:t>2%</a:t>
                      </a:r>
                    </a:p>
                  </a:txBody>
                  <a:tcPr marL="9525" marR="9525" marT="9525" marB="0" anchor="b">
                    <a:noFill/>
                  </a:tcPr>
                </a:tc>
                <a:extLst>
                  <a:ext uri="{0D108BD9-81ED-4DB2-BD59-A6C34878D82A}">
                    <a16:rowId xmlns:a16="http://schemas.microsoft.com/office/drawing/2014/main" val="1227140478"/>
                  </a:ext>
                </a:extLst>
              </a:tr>
              <a:tr h="188418">
                <a:tc gridSpan="4">
                  <a:txBody>
                    <a:bodyPr/>
                    <a:lstStyle/>
                    <a:p>
                      <a:pPr algn="l" fontAlgn="b"/>
                      <a:r>
                        <a:rPr lang="en-US" sz="1200" b="1" i="0" u="none" strike="noStrike" dirty="0">
                          <a:solidFill>
                            <a:schemeClr val="bg1"/>
                          </a:solidFill>
                          <a:effectLst/>
                          <a:latin typeface="+mn-lt"/>
                        </a:rPr>
                        <a:t>Sexual Orientation (Q5)</a:t>
                      </a:r>
                    </a:p>
                  </a:txBody>
                  <a:tcPr marL="6694" marR="6694" marT="6694" marB="0" anchor="ctr">
                    <a:solidFill>
                      <a:srgbClr val="018CAA"/>
                    </a:solidFill>
                  </a:tcPr>
                </a:tc>
                <a:tc hMerge="1">
                  <a:txBody>
                    <a:bodyPr/>
                    <a:lstStyle/>
                    <a:p>
                      <a:pPr algn="ctr" fontAlgn="b"/>
                      <a:endParaRPr lang="en-US" sz="1000" b="0" i="0" u="none" strike="noStrike" dirty="0">
                        <a:solidFill>
                          <a:schemeClr val="bg1"/>
                        </a:solidFill>
                        <a:effectLst/>
                        <a:latin typeface="+mn-lt"/>
                      </a:endParaRPr>
                    </a:p>
                  </a:txBody>
                  <a:tcPr marL="6694" marR="6694" marT="6694" marB="0" anchor="ctr">
                    <a:solidFill>
                      <a:srgbClr val="018CAA"/>
                    </a:solidFill>
                  </a:tcPr>
                </a:tc>
                <a:tc hMerge="1">
                  <a:txBody>
                    <a:bodyPr/>
                    <a:lstStyle/>
                    <a:p>
                      <a:pPr algn="ctr" fontAlgn="b"/>
                      <a:endParaRPr lang="en-US" sz="1000" b="0" i="0" u="none" strike="noStrike" dirty="0">
                        <a:solidFill>
                          <a:schemeClr val="bg1"/>
                        </a:solidFill>
                        <a:effectLst/>
                        <a:latin typeface="+mn-lt"/>
                      </a:endParaRPr>
                    </a:p>
                  </a:txBody>
                  <a:tcPr marL="6694" marR="6694" marT="6694" marB="0" anchor="ctr">
                    <a:solidFill>
                      <a:srgbClr val="018CAA"/>
                    </a:solidFill>
                  </a:tcPr>
                </a:tc>
                <a:tc hMerge="1">
                  <a:txBody>
                    <a:bodyPr/>
                    <a:lstStyle/>
                    <a:p>
                      <a:pPr algn="ctr" fontAlgn="b"/>
                      <a:endParaRPr lang="en-US" sz="1000" b="0" i="0" u="none" strike="noStrike" dirty="0">
                        <a:solidFill>
                          <a:schemeClr val="bg1"/>
                        </a:solidFill>
                        <a:effectLst/>
                        <a:latin typeface="+mn-lt"/>
                      </a:endParaRPr>
                    </a:p>
                  </a:txBody>
                  <a:tcPr marL="6694" marR="6694" marT="6694" marB="0" anchor="ctr">
                    <a:solidFill>
                      <a:srgbClr val="018CAA"/>
                    </a:solidFill>
                  </a:tcPr>
                </a:tc>
                <a:extLst>
                  <a:ext uri="{0D108BD9-81ED-4DB2-BD59-A6C34878D82A}">
                    <a16:rowId xmlns:a16="http://schemas.microsoft.com/office/drawing/2014/main" val="443156561"/>
                  </a:ext>
                </a:extLst>
              </a:tr>
              <a:tr h="188418">
                <a:tc>
                  <a:txBody>
                    <a:bodyPr/>
                    <a:lstStyle/>
                    <a:p>
                      <a:pPr algn="l" fontAlgn="b"/>
                      <a:r>
                        <a:rPr lang="en-US" sz="1200" u="none" strike="noStrike" dirty="0">
                          <a:effectLst/>
                          <a:latin typeface="+mn-lt"/>
                        </a:rPr>
                        <a:t>Straight (heterosexual)</a:t>
                      </a:r>
                      <a:endParaRPr lang="en-US" sz="1200" b="0" i="0" u="none" strike="noStrike" dirty="0">
                        <a:effectLst/>
                        <a:latin typeface="+mn-lt"/>
                      </a:endParaRPr>
                    </a:p>
                  </a:txBody>
                  <a:tcPr marL="6694" marR="6694" marT="6694" marB="0" anchor="ctr">
                    <a:noFill/>
                  </a:tcPr>
                </a:tc>
                <a:tc>
                  <a:txBody>
                    <a:bodyPr/>
                    <a:lstStyle/>
                    <a:p>
                      <a:pPr algn="ctr" fontAlgn="b"/>
                      <a:r>
                        <a:rPr lang="en-US" sz="1200" b="0" i="0" u="none" strike="noStrike" dirty="0">
                          <a:solidFill>
                            <a:srgbClr val="000000"/>
                          </a:solidFill>
                          <a:effectLst/>
                          <a:latin typeface="+mn-lt"/>
                        </a:rPr>
                        <a:t>80%</a:t>
                      </a:r>
                    </a:p>
                  </a:txBody>
                  <a:tcPr marL="6694" marR="6694" marT="6694" marB="0" anchor="ctr">
                    <a:lnB w="12700" cmpd="sng">
                      <a:noFill/>
                    </a:lnB>
                    <a:noFill/>
                  </a:tcPr>
                </a:tc>
                <a:tc>
                  <a:txBody>
                    <a:bodyPr/>
                    <a:lstStyle/>
                    <a:p>
                      <a:pPr algn="ctr" fontAlgn="b"/>
                      <a:r>
                        <a:rPr lang="en-US" sz="1200" b="0" i="0" u="none" strike="noStrike" dirty="0">
                          <a:solidFill>
                            <a:srgbClr val="000000"/>
                          </a:solidFill>
                          <a:effectLst/>
                          <a:latin typeface="+mn-lt"/>
                        </a:rPr>
                        <a:t>84%</a:t>
                      </a:r>
                    </a:p>
                  </a:txBody>
                  <a:tcPr marL="6694" marR="6694" marT="6694" marB="0" anchor="ctr">
                    <a:lnB w="12700" cmpd="sng">
                      <a:noFill/>
                    </a:lnB>
                    <a:noFill/>
                  </a:tcPr>
                </a:tc>
                <a:tc>
                  <a:txBody>
                    <a:bodyPr/>
                    <a:lstStyle/>
                    <a:p>
                      <a:pPr algn="ctr" fontAlgn="ctr"/>
                      <a:r>
                        <a:rPr lang="en-US" sz="1200" b="0" i="0" u="none" strike="noStrike" dirty="0">
                          <a:effectLst/>
                          <a:latin typeface="+mn-lt"/>
                        </a:rPr>
                        <a:t>78%</a:t>
                      </a:r>
                    </a:p>
                  </a:txBody>
                  <a:tcPr marL="6694" marR="6694" marT="6694" marB="0" anchor="ctr">
                    <a:noFill/>
                  </a:tcPr>
                </a:tc>
                <a:extLst>
                  <a:ext uri="{0D108BD9-81ED-4DB2-BD59-A6C34878D82A}">
                    <a16:rowId xmlns:a16="http://schemas.microsoft.com/office/drawing/2014/main" val="80562897"/>
                  </a:ext>
                </a:extLst>
              </a:tr>
              <a:tr h="188418">
                <a:tc>
                  <a:txBody>
                    <a:bodyPr/>
                    <a:lstStyle/>
                    <a:p>
                      <a:pPr algn="l" fontAlgn="b"/>
                      <a:r>
                        <a:rPr lang="en-US" sz="1200" u="none" strike="noStrike" dirty="0">
                          <a:effectLst/>
                          <a:latin typeface="+mn-lt"/>
                        </a:rPr>
                        <a:t>Gay or lesbian (homosexual)</a:t>
                      </a:r>
                      <a:endParaRPr lang="en-US" sz="1200" b="0" i="0" u="none" strike="noStrike" dirty="0">
                        <a:effectLst/>
                        <a:latin typeface="+mn-lt"/>
                      </a:endParaRPr>
                    </a:p>
                  </a:txBody>
                  <a:tcPr marL="6694" marR="6694" marT="6694" marB="0" anchor="ctr">
                    <a:noFill/>
                  </a:tcPr>
                </a:tc>
                <a:tc>
                  <a:txBody>
                    <a:bodyPr/>
                    <a:lstStyle/>
                    <a:p>
                      <a:pPr algn="ctr" fontAlgn="b"/>
                      <a:r>
                        <a:rPr lang="en-US" sz="1200" b="0" i="0" u="none" strike="noStrike" dirty="0">
                          <a:solidFill>
                            <a:srgbClr val="000000"/>
                          </a:solidFill>
                          <a:effectLst/>
                          <a:latin typeface="+mn-lt"/>
                        </a:rPr>
                        <a:t>2%</a:t>
                      </a:r>
                    </a:p>
                  </a:txBody>
                  <a:tcPr marL="6694" marR="6694" marT="6694" marB="0" anchor="ctr">
                    <a:lnT w="12700" cmpd="sng">
                      <a:noFill/>
                    </a:lnT>
                    <a:lnB w="12700" cmpd="sng">
                      <a:noFill/>
                    </a:lnB>
                    <a:noFill/>
                  </a:tcPr>
                </a:tc>
                <a:tc>
                  <a:txBody>
                    <a:bodyPr/>
                    <a:lstStyle/>
                    <a:p>
                      <a:pPr algn="ctr" fontAlgn="b"/>
                      <a:r>
                        <a:rPr lang="en-US" sz="1200" b="0" i="0" u="none" strike="noStrike" dirty="0">
                          <a:solidFill>
                            <a:srgbClr val="000000"/>
                          </a:solidFill>
                          <a:effectLst/>
                          <a:latin typeface="+mn-lt"/>
                        </a:rPr>
                        <a:t>3%</a:t>
                      </a:r>
                    </a:p>
                  </a:txBody>
                  <a:tcPr marL="6694" marR="6694" marT="6694" marB="0" anchor="ctr">
                    <a:lnT w="12700" cmpd="sng">
                      <a:noFill/>
                    </a:lnT>
                    <a:lnB w="12700" cmpd="sng">
                      <a:noFill/>
                    </a:lnB>
                    <a:noFill/>
                  </a:tcPr>
                </a:tc>
                <a:tc>
                  <a:txBody>
                    <a:bodyPr/>
                    <a:lstStyle/>
                    <a:p>
                      <a:pPr algn="ctr" fontAlgn="ctr"/>
                      <a:r>
                        <a:rPr lang="en-US" sz="1200" b="0" i="0" u="none" strike="noStrike" dirty="0">
                          <a:effectLst/>
                          <a:latin typeface="+mn-lt"/>
                        </a:rPr>
                        <a:t>3%</a:t>
                      </a:r>
                    </a:p>
                  </a:txBody>
                  <a:tcPr marL="6694" marR="6694" marT="6694" marB="0" anchor="ctr">
                    <a:noFill/>
                  </a:tcPr>
                </a:tc>
                <a:extLst>
                  <a:ext uri="{0D108BD9-81ED-4DB2-BD59-A6C34878D82A}">
                    <a16:rowId xmlns:a16="http://schemas.microsoft.com/office/drawing/2014/main" val="2814068175"/>
                  </a:ext>
                </a:extLst>
              </a:tr>
              <a:tr h="188418">
                <a:tc>
                  <a:txBody>
                    <a:bodyPr/>
                    <a:lstStyle/>
                    <a:p>
                      <a:pPr algn="l" fontAlgn="b"/>
                      <a:r>
                        <a:rPr lang="en-US" sz="1200" u="none" strike="noStrike" dirty="0">
                          <a:effectLst/>
                          <a:latin typeface="+mn-lt"/>
                        </a:rPr>
                        <a:t>Bisexual</a:t>
                      </a:r>
                      <a:endParaRPr lang="en-US" sz="1200" b="0" i="0" u="none" strike="noStrike" dirty="0">
                        <a:effectLst/>
                        <a:latin typeface="+mn-lt"/>
                      </a:endParaRPr>
                    </a:p>
                  </a:txBody>
                  <a:tcPr marL="6694" marR="6694" marT="6694" marB="0" anchor="ctr">
                    <a:noFill/>
                  </a:tcPr>
                </a:tc>
                <a:tc>
                  <a:txBody>
                    <a:bodyPr/>
                    <a:lstStyle/>
                    <a:p>
                      <a:pPr algn="ctr" fontAlgn="b"/>
                      <a:r>
                        <a:rPr lang="en-US" sz="1200" b="0" i="0" u="none" strike="noStrike" dirty="0">
                          <a:solidFill>
                            <a:srgbClr val="000000"/>
                          </a:solidFill>
                          <a:effectLst/>
                          <a:latin typeface="+mn-lt"/>
                        </a:rPr>
                        <a:t>6%</a:t>
                      </a:r>
                    </a:p>
                  </a:txBody>
                  <a:tcPr marL="6694" marR="6694" marT="6694" marB="0" anchor="ctr">
                    <a:lnT w="12700" cmpd="sng">
                      <a:noFill/>
                    </a:lnT>
                    <a:lnB w="12700" cmpd="sng">
                      <a:noFill/>
                    </a:lnB>
                    <a:noFill/>
                  </a:tcPr>
                </a:tc>
                <a:tc>
                  <a:txBody>
                    <a:bodyPr/>
                    <a:lstStyle/>
                    <a:p>
                      <a:pPr algn="ctr" fontAlgn="b"/>
                      <a:r>
                        <a:rPr lang="en-US" sz="1200" b="0" i="0" u="none" strike="noStrike" dirty="0">
                          <a:solidFill>
                            <a:srgbClr val="000000"/>
                          </a:solidFill>
                          <a:effectLst/>
                          <a:latin typeface="+mn-lt"/>
                        </a:rPr>
                        <a:t>7%</a:t>
                      </a:r>
                    </a:p>
                  </a:txBody>
                  <a:tcPr marL="6694" marR="6694" marT="6694" marB="0" anchor="ctr">
                    <a:lnT w="12700" cmpd="sng">
                      <a:noFill/>
                    </a:lnT>
                    <a:lnB w="12700" cmpd="sng">
                      <a:noFill/>
                    </a:lnB>
                    <a:noFill/>
                  </a:tcPr>
                </a:tc>
                <a:tc>
                  <a:txBody>
                    <a:bodyPr/>
                    <a:lstStyle/>
                    <a:p>
                      <a:pPr algn="ctr" fontAlgn="ctr"/>
                      <a:r>
                        <a:rPr lang="en-US" sz="1200" b="0" i="0" u="none" strike="noStrike" dirty="0">
                          <a:effectLst/>
                          <a:latin typeface="+mn-lt"/>
                        </a:rPr>
                        <a:t>10%</a:t>
                      </a:r>
                    </a:p>
                  </a:txBody>
                  <a:tcPr marL="6694" marR="6694" marT="6694" marB="0" anchor="ctr">
                    <a:noFill/>
                  </a:tcPr>
                </a:tc>
                <a:extLst>
                  <a:ext uri="{0D108BD9-81ED-4DB2-BD59-A6C34878D82A}">
                    <a16:rowId xmlns:a16="http://schemas.microsoft.com/office/drawing/2014/main" val="1478638161"/>
                  </a:ext>
                </a:extLst>
              </a:tr>
              <a:tr h="188418">
                <a:tc>
                  <a:txBody>
                    <a:bodyPr/>
                    <a:lstStyle/>
                    <a:p>
                      <a:pPr algn="l" fontAlgn="b"/>
                      <a:r>
                        <a:rPr lang="en-US" sz="1200" u="none" strike="noStrike" dirty="0">
                          <a:effectLst/>
                          <a:latin typeface="+mn-lt"/>
                        </a:rPr>
                        <a:t>Another orientation (asexual, pansexual etc.)</a:t>
                      </a:r>
                      <a:endParaRPr lang="en-US" sz="1200" b="0" i="0" u="none" strike="noStrike" dirty="0">
                        <a:effectLst/>
                        <a:latin typeface="+mn-lt"/>
                      </a:endParaRPr>
                    </a:p>
                  </a:txBody>
                  <a:tcPr marL="6694" marR="6694" marT="6694" marB="0" anchor="ctr">
                    <a:noFill/>
                  </a:tcPr>
                </a:tc>
                <a:tc>
                  <a:txBody>
                    <a:bodyPr/>
                    <a:lstStyle/>
                    <a:p>
                      <a:pPr algn="ctr" fontAlgn="b"/>
                      <a:r>
                        <a:rPr lang="en-US" sz="1200" b="0" i="0" u="none" strike="noStrike" dirty="0">
                          <a:solidFill>
                            <a:srgbClr val="000000"/>
                          </a:solidFill>
                          <a:effectLst/>
                          <a:latin typeface="+mn-lt"/>
                        </a:rPr>
                        <a:t>2%</a:t>
                      </a:r>
                    </a:p>
                  </a:txBody>
                  <a:tcPr marL="6694" marR="6694" marT="6694" marB="0" anchor="ctr">
                    <a:lnT w="12700" cmpd="sng">
                      <a:noFill/>
                    </a:lnT>
                    <a:lnB w="12700" cmpd="sng">
                      <a:noFill/>
                    </a:lnB>
                    <a:noFill/>
                  </a:tcPr>
                </a:tc>
                <a:tc>
                  <a:txBody>
                    <a:bodyPr/>
                    <a:lstStyle/>
                    <a:p>
                      <a:pPr algn="ctr" fontAlgn="b"/>
                      <a:r>
                        <a:rPr lang="en-US" sz="1200" b="0" i="0" u="none" strike="noStrike" dirty="0">
                          <a:solidFill>
                            <a:srgbClr val="000000"/>
                          </a:solidFill>
                          <a:effectLst/>
                          <a:latin typeface="+mn-lt"/>
                        </a:rPr>
                        <a:t>3%</a:t>
                      </a:r>
                    </a:p>
                  </a:txBody>
                  <a:tcPr marL="6694" marR="6694" marT="6694" marB="0" anchor="ctr">
                    <a:lnT w="12700" cmpd="sng">
                      <a:noFill/>
                    </a:lnT>
                    <a:lnB w="12700" cmpd="sng">
                      <a:noFill/>
                    </a:lnB>
                    <a:noFill/>
                  </a:tcPr>
                </a:tc>
                <a:tc>
                  <a:txBody>
                    <a:bodyPr/>
                    <a:lstStyle/>
                    <a:p>
                      <a:pPr algn="ctr" fontAlgn="ctr"/>
                      <a:r>
                        <a:rPr lang="en-US" sz="1200" b="0" i="0" u="none" strike="noStrike" dirty="0">
                          <a:effectLst/>
                          <a:latin typeface="+mn-lt"/>
                        </a:rPr>
                        <a:t>4%</a:t>
                      </a:r>
                    </a:p>
                  </a:txBody>
                  <a:tcPr marL="6694" marR="6694" marT="6694" marB="0" anchor="ctr">
                    <a:noFill/>
                  </a:tcPr>
                </a:tc>
                <a:extLst>
                  <a:ext uri="{0D108BD9-81ED-4DB2-BD59-A6C34878D82A}">
                    <a16:rowId xmlns:a16="http://schemas.microsoft.com/office/drawing/2014/main" val="2816283548"/>
                  </a:ext>
                </a:extLst>
              </a:tr>
              <a:tr h="188418">
                <a:tc>
                  <a:txBody>
                    <a:bodyPr/>
                    <a:lstStyle/>
                    <a:p>
                      <a:pPr algn="l" fontAlgn="b"/>
                      <a:r>
                        <a:rPr lang="en-US" sz="1200" u="none" strike="noStrike">
                          <a:effectLst/>
                          <a:latin typeface="+mn-lt"/>
                        </a:rPr>
                        <a:t>Not sure</a:t>
                      </a:r>
                      <a:endParaRPr lang="en-US" sz="1200" b="0" i="0" u="none" strike="noStrike">
                        <a:effectLst/>
                        <a:latin typeface="+mn-lt"/>
                      </a:endParaRPr>
                    </a:p>
                  </a:txBody>
                  <a:tcPr marL="6694" marR="6694" marT="6694" marB="0" anchor="ctr">
                    <a:lnB w="12700" cmpd="sng">
                      <a:noFill/>
                    </a:lnB>
                    <a:noFill/>
                  </a:tcPr>
                </a:tc>
                <a:tc>
                  <a:txBody>
                    <a:bodyPr/>
                    <a:lstStyle/>
                    <a:p>
                      <a:pPr algn="ctr" fontAlgn="b"/>
                      <a:r>
                        <a:rPr lang="en-US" sz="1200" b="0" i="0" u="none" strike="noStrike" dirty="0">
                          <a:solidFill>
                            <a:srgbClr val="000000"/>
                          </a:solidFill>
                          <a:effectLst/>
                          <a:latin typeface="+mn-lt"/>
                        </a:rPr>
                        <a:t>10%</a:t>
                      </a:r>
                    </a:p>
                  </a:txBody>
                  <a:tcPr marL="6694" marR="6694" marT="6694" marB="0" anchor="ctr">
                    <a:lnT w="12700" cmpd="sng">
                      <a:noFill/>
                    </a:lnT>
                    <a:lnB w="12700" cmpd="sng">
                      <a:noFill/>
                    </a:lnB>
                    <a:noFill/>
                  </a:tcPr>
                </a:tc>
                <a:tc>
                  <a:txBody>
                    <a:bodyPr/>
                    <a:lstStyle/>
                    <a:p>
                      <a:pPr algn="ctr" fontAlgn="b"/>
                      <a:r>
                        <a:rPr lang="en-US" sz="1200" b="0" i="0" u="none" strike="noStrike" dirty="0">
                          <a:solidFill>
                            <a:srgbClr val="000000"/>
                          </a:solidFill>
                          <a:effectLst/>
                          <a:latin typeface="+mn-lt"/>
                        </a:rPr>
                        <a:t>4%</a:t>
                      </a:r>
                    </a:p>
                  </a:txBody>
                  <a:tcPr marL="6694" marR="6694" marT="6694" marB="0" anchor="ctr">
                    <a:lnT w="12700" cmpd="sng">
                      <a:noFill/>
                    </a:lnT>
                    <a:lnB w="12700" cmpd="sng">
                      <a:noFill/>
                    </a:lnB>
                    <a:noFill/>
                  </a:tcPr>
                </a:tc>
                <a:tc>
                  <a:txBody>
                    <a:bodyPr/>
                    <a:lstStyle/>
                    <a:p>
                      <a:pPr algn="ctr" fontAlgn="ctr"/>
                      <a:r>
                        <a:rPr lang="en-US" sz="1200" b="0" i="0" u="none" strike="noStrike" dirty="0">
                          <a:effectLst/>
                          <a:latin typeface="+mn-lt"/>
                        </a:rPr>
                        <a:t>4%</a:t>
                      </a:r>
                    </a:p>
                  </a:txBody>
                  <a:tcPr marL="6694" marR="6694" marT="6694" marB="0" anchor="ctr">
                    <a:lnB w="12700" cmpd="sng">
                      <a:noFill/>
                    </a:lnB>
                    <a:noFill/>
                  </a:tcPr>
                </a:tc>
                <a:extLst>
                  <a:ext uri="{0D108BD9-81ED-4DB2-BD59-A6C34878D82A}">
                    <a16:rowId xmlns:a16="http://schemas.microsoft.com/office/drawing/2014/main" val="1963672343"/>
                  </a:ext>
                </a:extLst>
              </a:tr>
              <a:tr h="191772">
                <a:tc gridSpan="4">
                  <a:txBody>
                    <a:bodyPr/>
                    <a:lstStyle/>
                    <a:p>
                      <a:pPr algn="l" fontAlgn="ctr"/>
                      <a:r>
                        <a:rPr lang="en-US" sz="1200" b="1" i="0" u="none" strike="noStrike" dirty="0">
                          <a:solidFill>
                            <a:schemeClr val="bg1"/>
                          </a:solidFill>
                          <a:effectLst/>
                          <a:latin typeface="+mn-lt"/>
                        </a:rPr>
                        <a:t>Race/Ethnicity- Select as many as apply (Q15-22)*</a:t>
                      </a:r>
                    </a:p>
                  </a:txBody>
                  <a:tcPr marL="6694" marR="6694" marT="6694" marB="0" anchor="ctr">
                    <a:lnT w="12700" cmpd="sng">
                      <a:noFill/>
                    </a:lnT>
                    <a:solidFill>
                      <a:srgbClr val="018CAA"/>
                    </a:solidFill>
                  </a:tcPr>
                </a:tc>
                <a:tc hMerge="1">
                  <a:txBody>
                    <a:bodyPr/>
                    <a:lstStyle/>
                    <a:p>
                      <a:pPr algn="ctr" rtl="0" fontAlgn="ctr"/>
                      <a:endParaRPr lang="en-US" sz="1000" b="0" i="0" u="none" strike="noStrike" dirty="0">
                        <a:solidFill>
                          <a:srgbClr val="000000"/>
                        </a:solidFill>
                        <a:effectLst/>
                        <a:latin typeface="Calibri" panose="020F0502020204030204" pitchFamily="34" charset="0"/>
                      </a:endParaRPr>
                    </a:p>
                  </a:txBody>
                  <a:tcPr marL="9525" marR="9525" marT="9525" marB="0" anchor="ctr">
                    <a:solidFill>
                      <a:srgbClr val="018CAA"/>
                    </a:solidFill>
                  </a:tcPr>
                </a:tc>
                <a:tc hMerge="1">
                  <a:txBody>
                    <a:bodyPr/>
                    <a:lstStyle/>
                    <a:p>
                      <a:pPr algn="ctr" rtl="0" fontAlgn="ctr"/>
                      <a:endParaRPr lang="en-US" sz="1000" b="0" i="0" u="none" strike="noStrike" dirty="0">
                        <a:solidFill>
                          <a:srgbClr val="000000"/>
                        </a:solidFill>
                        <a:effectLst/>
                        <a:latin typeface="Calibri" panose="020F0502020204030204" pitchFamily="34" charset="0"/>
                      </a:endParaRPr>
                    </a:p>
                  </a:txBody>
                  <a:tcPr marL="9525" marR="9525" marT="9525" marB="0" anchor="ctr">
                    <a:solidFill>
                      <a:srgbClr val="018CAA"/>
                    </a:solidFill>
                  </a:tcPr>
                </a:tc>
                <a:tc hMerge="1">
                  <a:txBody>
                    <a:bodyPr/>
                    <a:lstStyle/>
                    <a:p>
                      <a:pPr algn="ctr" rtl="0" fontAlgn="ctr"/>
                      <a:endParaRPr lang="en-US" sz="1000" b="0" i="0" u="none" strike="noStrike" dirty="0">
                        <a:solidFill>
                          <a:srgbClr val="000000"/>
                        </a:solidFill>
                        <a:effectLst/>
                        <a:latin typeface="Calibri" panose="020F0502020204030204" pitchFamily="34" charset="0"/>
                      </a:endParaRPr>
                    </a:p>
                  </a:txBody>
                  <a:tcPr marL="9525" marR="9525" marT="9525" marB="0" anchor="ctr">
                    <a:lnT w="12700" cmpd="sng">
                      <a:noFill/>
                    </a:lnT>
                    <a:solidFill>
                      <a:srgbClr val="018CAA"/>
                    </a:solidFill>
                  </a:tcPr>
                </a:tc>
                <a:extLst>
                  <a:ext uri="{0D108BD9-81ED-4DB2-BD59-A6C34878D82A}">
                    <a16:rowId xmlns:a16="http://schemas.microsoft.com/office/drawing/2014/main" val="2930179989"/>
                  </a:ext>
                </a:extLst>
              </a:tr>
              <a:tr h="191772">
                <a:tc>
                  <a:txBody>
                    <a:bodyPr/>
                    <a:lstStyle/>
                    <a:p>
                      <a:pPr algn="l" fontAlgn="b"/>
                      <a:r>
                        <a:rPr lang="en-US" sz="1200" u="none" strike="noStrike" dirty="0">
                          <a:effectLst/>
                          <a:latin typeface="+mn-lt"/>
                        </a:rPr>
                        <a:t>American Indian or Alaska Native</a:t>
                      </a:r>
                      <a:endParaRPr lang="en-US" sz="1200" b="0" i="0" u="none" strike="noStrike" dirty="0">
                        <a:effectLst/>
                        <a:latin typeface="+mn-lt"/>
                      </a:endParaRPr>
                    </a:p>
                  </a:txBody>
                  <a:tcPr marL="6694" marR="6694" marT="6694"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3%</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9525" marR="9525" marT="9525" marB="0" anchor="ctr">
                    <a:noFill/>
                  </a:tcPr>
                </a:tc>
                <a:extLst>
                  <a:ext uri="{0D108BD9-81ED-4DB2-BD59-A6C34878D82A}">
                    <a16:rowId xmlns:a16="http://schemas.microsoft.com/office/drawing/2014/main" val="1763586654"/>
                  </a:ext>
                </a:extLst>
              </a:tr>
              <a:tr h="191772">
                <a:tc>
                  <a:txBody>
                    <a:bodyPr/>
                    <a:lstStyle/>
                    <a:p>
                      <a:pPr algn="l" fontAlgn="b"/>
                      <a:r>
                        <a:rPr lang="en-US" sz="1200" u="none" strike="noStrike" dirty="0">
                          <a:effectLst/>
                          <a:latin typeface="+mn-lt"/>
                        </a:rPr>
                        <a:t>Asian American</a:t>
                      </a:r>
                      <a:endParaRPr lang="en-US" sz="1200" b="0" i="0" u="none" strike="noStrike" dirty="0">
                        <a:effectLst/>
                        <a:latin typeface="+mn-lt"/>
                      </a:endParaRPr>
                    </a:p>
                  </a:txBody>
                  <a:tcPr marL="6694" marR="6694" marT="6694"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11%</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11%</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15%</a:t>
                      </a:r>
                    </a:p>
                  </a:txBody>
                  <a:tcPr marL="9525" marR="9525" marT="9525" marB="0" anchor="ctr">
                    <a:noFill/>
                  </a:tcPr>
                </a:tc>
                <a:extLst>
                  <a:ext uri="{0D108BD9-81ED-4DB2-BD59-A6C34878D82A}">
                    <a16:rowId xmlns:a16="http://schemas.microsoft.com/office/drawing/2014/main" val="3224417163"/>
                  </a:ext>
                </a:extLst>
              </a:tr>
              <a:tr h="191772">
                <a:tc>
                  <a:txBody>
                    <a:bodyPr/>
                    <a:lstStyle/>
                    <a:p>
                      <a:pPr algn="l" fontAlgn="b"/>
                      <a:r>
                        <a:rPr lang="en-US" sz="1200" u="none" strike="noStrike" dirty="0">
                          <a:effectLst/>
                          <a:latin typeface="+mn-lt"/>
                        </a:rPr>
                        <a:t>Black or African American</a:t>
                      </a:r>
                      <a:endParaRPr lang="en-US" sz="1200" b="0" i="0" u="none" strike="noStrike" dirty="0">
                        <a:effectLst/>
                        <a:latin typeface="+mn-lt"/>
                      </a:endParaRPr>
                    </a:p>
                  </a:txBody>
                  <a:tcPr marL="6694" marR="6694" marT="6694"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10%</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10%</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7%</a:t>
                      </a:r>
                    </a:p>
                  </a:txBody>
                  <a:tcPr marL="9525" marR="9525" marT="9525" marB="0" anchor="ctr">
                    <a:noFill/>
                  </a:tcPr>
                </a:tc>
                <a:extLst>
                  <a:ext uri="{0D108BD9-81ED-4DB2-BD59-A6C34878D82A}">
                    <a16:rowId xmlns:a16="http://schemas.microsoft.com/office/drawing/2014/main" val="3794483958"/>
                  </a:ext>
                </a:extLst>
              </a:tr>
              <a:tr h="191772">
                <a:tc>
                  <a:txBody>
                    <a:bodyPr/>
                    <a:lstStyle/>
                    <a:p>
                      <a:pPr algn="l" fontAlgn="b"/>
                      <a:r>
                        <a:rPr lang="en-US" sz="1200" u="none" strike="noStrike" dirty="0">
                          <a:effectLst/>
                          <a:latin typeface="+mn-lt"/>
                        </a:rPr>
                        <a:t>Hispanic or Latino/Latina/Latinx/Latine</a:t>
                      </a:r>
                      <a:endParaRPr lang="en-US" sz="1200" b="0" i="0" u="none" strike="noStrike" dirty="0">
                        <a:effectLst/>
                        <a:latin typeface="+mn-lt"/>
                      </a:endParaRPr>
                    </a:p>
                  </a:txBody>
                  <a:tcPr marL="6694" marR="6694" marT="6694"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8%</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10%</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8%</a:t>
                      </a:r>
                    </a:p>
                  </a:txBody>
                  <a:tcPr marL="9525" marR="9525" marT="9525" marB="0" anchor="ctr">
                    <a:noFill/>
                  </a:tcPr>
                </a:tc>
                <a:extLst>
                  <a:ext uri="{0D108BD9-81ED-4DB2-BD59-A6C34878D82A}">
                    <a16:rowId xmlns:a16="http://schemas.microsoft.com/office/drawing/2014/main" val="4278235328"/>
                  </a:ext>
                </a:extLst>
              </a:tr>
              <a:tr h="191772">
                <a:tc>
                  <a:txBody>
                    <a:bodyPr/>
                    <a:lstStyle/>
                    <a:p>
                      <a:pPr algn="l" fontAlgn="b"/>
                      <a:r>
                        <a:rPr lang="en-US" sz="1200" u="none" strike="noStrike" dirty="0">
                          <a:effectLst/>
                          <a:latin typeface="+mn-lt"/>
                        </a:rPr>
                        <a:t>Middle Eastern American </a:t>
                      </a:r>
                      <a:endParaRPr lang="en-US" sz="1200" b="0" i="0" u="none" strike="noStrike" dirty="0">
                        <a:effectLst/>
                        <a:latin typeface="+mn-lt"/>
                      </a:endParaRPr>
                    </a:p>
                  </a:txBody>
                  <a:tcPr marL="6694" marR="6694" marT="6694"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3%</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4%</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4%</a:t>
                      </a:r>
                    </a:p>
                  </a:txBody>
                  <a:tcPr marL="9525" marR="9525" marT="9525" marB="0" anchor="ctr">
                    <a:noFill/>
                  </a:tcPr>
                </a:tc>
                <a:extLst>
                  <a:ext uri="{0D108BD9-81ED-4DB2-BD59-A6C34878D82A}">
                    <a16:rowId xmlns:a16="http://schemas.microsoft.com/office/drawing/2014/main" val="1355467352"/>
                  </a:ext>
                </a:extLst>
              </a:tr>
              <a:tr h="191772">
                <a:tc>
                  <a:txBody>
                    <a:bodyPr/>
                    <a:lstStyle/>
                    <a:p>
                      <a:pPr algn="l" fontAlgn="b"/>
                      <a:r>
                        <a:rPr lang="en-US" sz="1200" u="none" strike="noStrike" dirty="0">
                          <a:effectLst/>
                          <a:latin typeface="+mn-lt"/>
                        </a:rPr>
                        <a:t>Native Hawaiian or Pacific Islander</a:t>
                      </a:r>
                      <a:endParaRPr lang="en-US" sz="1200" b="0" i="0" u="none" strike="noStrike" dirty="0">
                        <a:effectLst/>
                        <a:latin typeface="+mn-lt"/>
                      </a:endParaRPr>
                    </a:p>
                  </a:txBody>
                  <a:tcPr marL="6694" marR="6694" marT="6694"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0%</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9525" marR="9525" marT="9525" marB="0" anchor="ctr">
                    <a:noFill/>
                  </a:tcPr>
                </a:tc>
                <a:extLst>
                  <a:ext uri="{0D108BD9-81ED-4DB2-BD59-A6C34878D82A}">
                    <a16:rowId xmlns:a16="http://schemas.microsoft.com/office/drawing/2014/main" val="2144953032"/>
                  </a:ext>
                </a:extLst>
              </a:tr>
              <a:tr h="191772">
                <a:tc>
                  <a:txBody>
                    <a:bodyPr/>
                    <a:lstStyle/>
                    <a:p>
                      <a:pPr algn="l" fontAlgn="b"/>
                      <a:r>
                        <a:rPr lang="en-US" sz="1200" b="0" i="0" u="none" strike="noStrike" dirty="0">
                          <a:effectLst/>
                          <a:latin typeface="+mn-lt"/>
                        </a:rPr>
                        <a:t>Southeast Asian American</a:t>
                      </a:r>
                    </a:p>
                  </a:txBody>
                  <a:tcPr marL="6694" marR="6694" marT="6694"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1%</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1%</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1%</a:t>
                      </a:r>
                    </a:p>
                  </a:txBody>
                  <a:tcPr marL="9525" marR="9525" marT="9525" marB="0" anchor="ctr">
                    <a:noFill/>
                  </a:tcPr>
                </a:tc>
                <a:extLst>
                  <a:ext uri="{0D108BD9-81ED-4DB2-BD59-A6C34878D82A}">
                    <a16:rowId xmlns:a16="http://schemas.microsoft.com/office/drawing/2014/main" val="2832548523"/>
                  </a:ext>
                </a:extLst>
              </a:tr>
              <a:tr h="138447">
                <a:tc>
                  <a:txBody>
                    <a:bodyPr/>
                    <a:lstStyle/>
                    <a:p>
                      <a:pPr algn="l" fontAlgn="b"/>
                      <a:r>
                        <a:rPr lang="en-US" sz="1200" u="none" strike="noStrike" dirty="0">
                          <a:effectLst/>
                          <a:latin typeface="+mn-lt"/>
                        </a:rPr>
                        <a:t>White</a:t>
                      </a:r>
                      <a:endParaRPr lang="en-US" sz="1200" b="0" i="0" u="none" strike="noStrike" dirty="0">
                        <a:effectLst/>
                        <a:latin typeface="+mn-lt"/>
                      </a:endParaRPr>
                    </a:p>
                  </a:txBody>
                  <a:tcPr marL="6694" marR="6694" marT="6694"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75%</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78%</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82%</a:t>
                      </a:r>
                    </a:p>
                  </a:txBody>
                  <a:tcPr marL="9525" marR="9525" marT="9525" marB="0" anchor="ctr">
                    <a:noFill/>
                  </a:tcPr>
                </a:tc>
                <a:extLst>
                  <a:ext uri="{0D108BD9-81ED-4DB2-BD59-A6C34878D82A}">
                    <a16:rowId xmlns:a16="http://schemas.microsoft.com/office/drawing/2014/main" val="4134063177"/>
                  </a:ext>
                </a:extLst>
              </a:tr>
              <a:tr h="191772">
                <a:tc>
                  <a:txBody>
                    <a:bodyPr/>
                    <a:lstStyle/>
                    <a:p>
                      <a:pPr algn="l" fontAlgn="b"/>
                      <a:r>
                        <a:rPr lang="en-US" sz="1200" b="0" i="0" u="none" strike="noStrike" dirty="0">
                          <a:effectLst/>
                          <a:latin typeface="+mn-lt"/>
                        </a:rPr>
                        <a:t>Don’t Know</a:t>
                      </a:r>
                    </a:p>
                  </a:txBody>
                  <a:tcPr marL="6694" marR="6694" marT="6694"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4%</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9525" marR="9525" marT="9525" marB="0" anchor="ctr">
                    <a:no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9525" marR="9525" marT="9525" marB="0" anchor="ctr">
                    <a:noFill/>
                  </a:tcPr>
                </a:tc>
                <a:extLst>
                  <a:ext uri="{0D108BD9-81ED-4DB2-BD59-A6C34878D82A}">
                    <a16:rowId xmlns:a16="http://schemas.microsoft.com/office/drawing/2014/main" val="3541760748"/>
                  </a:ext>
                </a:extLst>
              </a:tr>
            </a:tbl>
          </a:graphicData>
        </a:graphic>
      </p:graphicFrame>
      <p:pic>
        <p:nvPicPr>
          <p:cNvPr id="3" name="Picture 2">
            <a:extLst>
              <a:ext uri="{FF2B5EF4-FFF2-40B4-BE49-F238E27FC236}">
                <a16:creationId xmlns:a16="http://schemas.microsoft.com/office/drawing/2014/main" id="{0274FB06-726F-CCD0-0567-0738D4C73A0E}"/>
              </a:ext>
            </a:extLst>
          </p:cNvPr>
          <p:cNvPicPr>
            <a:picLocks noChangeAspect="1"/>
          </p:cNvPicPr>
          <p:nvPr/>
        </p:nvPicPr>
        <p:blipFill rotWithShape="1">
          <a:blip r:embed="rId3"/>
          <a:srcRect l="6064" t="33002"/>
          <a:stretch/>
        </p:blipFill>
        <p:spPr>
          <a:xfrm>
            <a:off x="5696125" y="2973969"/>
            <a:ext cx="6237923" cy="1303746"/>
          </a:xfrm>
          <a:prstGeom prst="rect">
            <a:avLst/>
          </a:prstGeom>
        </p:spPr>
      </p:pic>
      <p:sp>
        <p:nvSpPr>
          <p:cNvPr id="4" name="Rectangle: Rounded Corners 3">
            <a:extLst>
              <a:ext uri="{FF2B5EF4-FFF2-40B4-BE49-F238E27FC236}">
                <a16:creationId xmlns:a16="http://schemas.microsoft.com/office/drawing/2014/main" id="{68285F36-F696-C777-A41D-00EEB4D17B44}"/>
              </a:ext>
            </a:extLst>
          </p:cNvPr>
          <p:cNvSpPr/>
          <p:nvPr/>
        </p:nvSpPr>
        <p:spPr>
          <a:xfrm>
            <a:off x="9932565" y="3287233"/>
            <a:ext cx="1802235" cy="671120"/>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1822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1DA7AE31-C6BC-419B-BFF9-B7DA2D1B36F6}"/>
              </a:ext>
            </a:extLst>
          </p:cNvPr>
          <p:cNvSpPr/>
          <p:nvPr/>
        </p:nvSpPr>
        <p:spPr>
          <a:xfrm>
            <a:off x="117568" y="3369880"/>
            <a:ext cx="6715303" cy="2376263"/>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D1E6DE28-230E-4B19-BADA-EACE9859C8C7}"/>
              </a:ext>
            </a:extLst>
          </p:cNvPr>
          <p:cNvSpPr>
            <a:spLocks noGrp="1"/>
          </p:cNvSpPr>
          <p:nvPr>
            <p:ph type="title"/>
          </p:nvPr>
        </p:nvSpPr>
        <p:spPr/>
        <p:txBody>
          <a:bodyPr/>
          <a:lstStyle/>
          <a:p>
            <a:r>
              <a:rPr lang="en-US" dirty="0"/>
              <a:t>Cellphone Distraction: Notifications</a:t>
            </a:r>
          </a:p>
        </p:txBody>
      </p:sp>
      <p:sp>
        <p:nvSpPr>
          <p:cNvPr id="6" name="Slide Number Placeholder 5">
            <a:extLst>
              <a:ext uri="{FF2B5EF4-FFF2-40B4-BE49-F238E27FC236}">
                <a16:creationId xmlns:a16="http://schemas.microsoft.com/office/drawing/2014/main" id="{213D3177-0DD5-48C3-BB93-6A8AA928BD72}"/>
              </a:ext>
            </a:extLst>
          </p:cNvPr>
          <p:cNvSpPr>
            <a:spLocks noGrp="1"/>
          </p:cNvSpPr>
          <p:nvPr>
            <p:ph type="sldNum" sz="quarter" idx="12"/>
          </p:nvPr>
        </p:nvSpPr>
        <p:spPr/>
        <p:txBody>
          <a:bodyPr/>
          <a:lstStyle/>
          <a:p>
            <a:r>
              <a:rPr lang="en-US"/>
              <a:t>Market Street Research | Page </a:t>
            </a:r>
            <a:fld id="{300ED257-06B6-4717-AB39-CFF5462A5EBE}" type="slidenum">
              <a:rPr lang="en-US" smtClean="0"/>
              <a:pPr/>
              <a:t>70</a:t>
            </a:fld>
            <a:endParaRPr lang="en-US" dirty="0"/>
          </a:p>
        </p:txBody>
      </p:sp>
      <p:graphicFrame>
        <p:nvGraphicFramePr>
          <p:cNvPr id="21" name="Table 20">
            <a:extLst>
              <a:ext uri="{FF2B5EF4-FFF2-40B4-BE49-F238E27FC236}">
                <a16:creationId xmlns:a16="http://schemas.microsoft.com/office/drawing/2014/main" id="{69CAC307-4102-4499-B8A2-D09777CBF600}"/>
              </a:ext>
            </a:extLst>
          </p:cNvPr>
          <p:cNvGraphicFramePr>
            <a:graphicFrameLocks noGrp="1"/>
          </p:cNvGraphicFramePr>
          <p:nvPr>
            <p:extLst>
              <p:ext uri="{D42A27DB-BD31-4B8C-83A1-F6EECF244321}">
                <p14:modId xmlns:p14="http://schemas.microsoft.com/office/powerpoint/2010/main" val="3468616733"/>
              </p:ext>
            </p:extLst>
          </p:nvPr>
        </p:nvGraphicFramePr>
        <p:xfrm>
          <a:off x="791508" y="6416992"/>
          <a:ext cx="8672898" cy="2438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Q116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effectLst/>
                          <a:latin typeface="+mn-lt"/>
                        </a:rPr>
                        <a:t>How often do you feel as though you have to respond to messages from other people immediately?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32C94601-60E0-4EF7-BD39-1F311E4C781F}"/>
              </a:ext>
            </a:extLst>
          </p:cNvPr>
          <p:cNvSpPr txBox="1"/>
          <p:nvPr/>
        </p:nvSpPr>
        <p:spPr>
          <a:xfrm>
            <a:off x="176214" y="1387778"/>
            <a:ext cx="6056806" cy="1323439"/>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Overall, 28% of students feel they must immediately respond to messages often or always.</a:t>
            </a:r>
          </a:p>
          <a:p>
            <a:pPr marL="285750" indent="-285750">
              <a:spcAft>
                <a:spcPts val="600"/>
              </a:spcAft>
              <a:buFont typeface="Wingdings" panose="05000000000000000000" pitchFamily="2" charset="2"/>
              <a:buChar char="Ø"/>
            </a:pPr>
            <a:r>
              <a:rPr lang="en-US" sz="1400" dirty="0">
                <a:solidFill>
                  <a:schemeClr val="accent1"/>
                </a:solidFill>
              </a:rPr>
              <a:t>Rates of feeling they must always respond to messages immediately appear to decrease with high school, compared to middle school.  </a:t>
            </a:r>
          </a:p>
          <a:p>
            <a:pPr marL="285750" indent="-285750">
              <a:spcAft>
                <a:spcPts val="600"/>
              </a:spcAft>
              <a:buFont typeface="Wingdings" panose="05000000000000000000" pitchFamily="2" charset="2"/>
              <a:buChar char="Ø"/>
            </a:pPr>
            <a:r>
              <a:rPr lang="en-US" sz="1400" dirty="0">
                <a:solidFill>
                  <a:schemeClr val="accent1"/>
                </a:solidFill>
              </a:rPr>
              <a:t>Furthermore, this feeling has decreased for high school students since 2022.</a:t>
            </a:r>
          </a:p>
        </p:txBody>
      </p:sp>
      <p:sp>
        <p:nvSpPr>
          <p:cNvPr id="8" name="Rectangle: Rounded Corners 7">
            <a:extLst>
              <a:ext uri="{FF2B5EF4-FFF2-40B4-BE49-F238E27FC236}">
                <a16:creationId xmlns:a16="http://schemas.microsoft.com/office/drawing/2014/main" id="{F3169F67-BFFC-79F5-B129-2A9A00B4D00E}"/>
              </a:ext>
            </a:extLst>
          </p:cNvPr>
          <p:cNvSpPr/>
          <p:nvPr/>
        </p:nvSpPr>
        <p:spPr>
          <a:xfrm>
            <a:off x="6941539" y="3369880"/>
            <a:ext cx="5074247" cy="2376263"/>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Rounded Corners 8">
            <a:extLst>
              <a:ext uri="{FF2B5EF4-FFF2-40B4-BE49-F238E27FC236}">
                <a16:creationId xmlns:a16="http://schemas.microsoft.com/office/drawing/2014/main" id="{385CF712-761A-964A-924C-5E3ABDBE52E6}"/>
              </a:ext>
            </a:extLst>
          </p:cNvPr>
          <p:cNvSpPr/>
          <p:nvPr/>
        </p:nvSpPr>
        <p:spPr>
          <a:xfrm>
            <a:off x="7023478" y="1150821"/>
            <a:ext cx="4647406" cy="1896913"/>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spcAft>
                <a:spcPts val="600"/>
              </a:spcAft>
            </a:pPr>
            <a:r>
              <a:rPr lang="en-US" sz="1300" b="1" dirty="0">
                <a:solidFill>
                  <a:schemeClr val="tx1"/>
                </a:solidFill>
                <a:latin typeface="Calibri" panose="020F0502020204030204" pitchFamily="34" charset="0"/>
                <a:cs typeface="Calibri" panose="020F0502020204030204" pitchFamily="34" charset="0"/>
              </a:rPr>
              <a:t>Those who often or always feel the need to respond to messages immediately are also more likely to: </a:t>
            </a:r>
          </a:p>
          <a:p>
            <a:pPr marL="285750" indent="-285750">
              <a:buFont typeface="Arial" panose="020B0604020202020204" pitchFamily="34" charset="0"/>
              <a:buChar char="•"/>
              <a:defRPr/>
            </a:pPr>
            <a:r>
              <a:rPr lang="en-US" sz="1300" kern="0" dirty="0">
                <a:solidFill>
                  <a:sysClr val="windowText" lastClr="000000"/>
                </a:solidFill>
                <a:latin typeface="Calibri" panose="020F0502020204030204" pitchFamily="34" charset="0"/>
                <a:cs typeface="Calibri" panose="020F0502020204030204" pitchFamily="34" charset="0"/>
              </a:rPr>
              <a:t>Have unwanted contact from someone they talked to online (18%)</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been in risky/unwanted situations due to information they shared online (17%)</a:t>
            </a:r>
          </a:p>
          <a:p>
            <a:pPr marL="285750" indent="-285750">
              <a:buFont typeface="Arial" panose="020B0604020202020204" pitchFamily="34" charset="0"/>
              <a:buChar char="•"/>
              <a:defRPr/>
            </a:pPr>
            <a:r>
              <a:rPr lang="en-US" sz="1300" kern="0" dirty="0">
                <a:solidFill>
                  <a:sysClr val="windowText" lastClr="000000"/>
                </a:solidFill>
                <a:latin typeface="Calibri" panose="020F0502020204030204" pitchFamily="34" charset="0"/>
                <a:cs typeface="Calibri" panose="020F0502020204030204" pitchFamily="34" charset="0"/>
              </a:rPr>
              <a:t>Experience difficulty leaving group chats or social media events that make them uncomfortable (15%)</a:t>
            </a:r>
            <a:endParaRPr kumimoji="0" lang="en-US" sz="1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9049F03-634E-68F6-9D36-5340343568A6}"/>
              </a:ext>
            </a:extLst>
          </p:cNvPr>
          <p:cNvPicPr>
            <a:picLocks noChangeAspect="1"/>
          </p:cNvPicPr>
          <p:nvPr/>
        </p:nvPicPr>
        <p:blipFill>
          <a:blip r:embed="rId2"/>
          <a:stretch>
            <a:fillRect/>
          </a:stretch>
        </p:blipFill>
        <p:spPr>
          <a:xfrm>
            <a:off x="176214" y="3619855"/>
            <a:ext cx="6402733" cy="2035551"/>
          </a:xfrm>
          <a:prstGeom prst="rect">
            <a:avLst/>
          </a:prstGeom>
        </p:spPr>
      </p:pic>
      <p:pic>
        <p:nvPicPr>
          <p:cNvPr id="4" name="Picture 3">
            <a:extLst>
              <a:ext uri="{FF2B5EF4-FFF2-40B4-BE49-F238E27FC236}">
                <a16:creationId xmlns:a16="http://schemas.microsoft.com/office/drawing/2014/main" id="{B0F30162-D4F3-C55C-2204-BA3C502F98F3}"/>
              </a:ext>
            </a:extLst>
          </p:cNvPr>
          <p:cNvPicPr>
            <a:picLocks noChangeAspect="1"/>
          </p:cNvPicPr>
          <p:nvPr/>
        </p:nvPicPr>
        <p:blipFill>
          <a:blip r:embed="rId3"/>
          <a:stretch>
            <a:fillRect/>
          </a:stretch>
        </p:blipFill>
        <p:spPr>
          <a:xfrm>
            <a:off x="6678960" y="3569190"/>
            <a:ext cx="5336826" cy="2035551"/>
          </a:xfrm>
          <a:prstGeom prst="rect">
            <a:avLst/>
          </a:prstGeom>
        </p:spPr>
      </p:pic>
      <p:sp>
        <p:nvSpPr>
          <p:cNvPr id="5" name="Rectangle: Rounded Corners 4">
            <a:extLst>
              <a:ext uri="{FF2B5EF4-FFF2-40B4-BE49-F238E27FC236}">
                <a16:creationId xmlns:a16="http://schemas.microsoft.com/office/drawing/2014/main" id="{B6F32598-A74B-D54A-92D3-75EFD4477F50}"/>
              </a:ext>
            </a:extLst>
          </p:cNvPr>
          <p:cNvSpPr/>
          <p:nvPr/>
        </p:nvSpPr>
        <p:spPr>
          <a:xfrm>
            <a:off x="10863897" y="4471077"/>
            <a:ext cx="947802" cy="780431"/>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5143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A1C2944B-0762-46C3-AF7D-3BFA9B9B9241}"/>
              </a:ext>
            </a:extLst>
          </p:cNvPr>
          <p:cNvSpPr/>
          <p:nvPr/>
        </p:nvSpPr>
        <p:spPr>
          <a:xfrm>
            <a:off x="160390" y="3072161"/>
            <a:ext cx="6719059" cy="2642009"/>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D1E6DE28-230E-4B19-BADA-EACE9859C8C7}"/>
              </a:ext>
            </a:extLst>
          </p:cNvPr>
          <p:cNvSpPr>
            <a:spLocks noGrp="1"/>
          </p:cNvSpPr>
          <p:nvPr>
            <p:ph type="title"/>
          </p:nvPr>
        </p:nvSpPr>
        <p:spPr/>
        <p:txBody>
          <a:bodyPr/>
          <a:lstStyle/>
          <a:p>
            <a:r>
              <a:rPr lang="en-US" dirty="0"/>
              <a:t>Cellphone Distraction: Focus in Class</a:t>
            </a:r>
          </a:p>
        </p:txBody>
      </p:sp>
      <p:sp>
        <p:nvSpPr>
          <p:cNvPr id="6" name="Slide Number Placeholder 5">
            <a:extLst>
              <a:ext uri="{FF2B5EF4-FFF2-40B4-BE49-F238E27FC236}">
                <a16:creationId xmlns:a16="http://schemas.microsoft.com/office/drawing/2014/main" id="{213D3177-0DD5-48C3-BB93-6A8AA928BD72}"/>
              </a:ext>
            </a:extLst>
          </p:cNvPr>
          <p:cNvSpPr>
            <a:spLocks noGrp="1"/>
          </p:cNvSpPr>
          <p:nvPr>
            <p:ph type="sldNum" sz="quarter" idx="12"/>
          </p:nvPr>
        </p:nvSpPr>
        <p:spPr/>
        <p:txBody>
          <a:bodyPr/>
          <a:lstStyle/>
          <a:p>
            <a:r>
              <a:rPr lang="en-US"/>
              <a:t>Market Street Research | Page </a:t>
            </a:r>
            <a:fld id="{300ED257-06B6-4717-AB39-CFF5462A5EBE}" type="slidenum">
              <a:rPr lang="en-US" smtClean="0"/>
              <a:pPr/>
              <a:t>71</a:t>
            </a:fld>
            <a:endParaRPr lang="en-US" dirty="0"/>
          </a:p>
        </p:txBody>
      </p:sp>
      <p:graphicFrame>
        <p:nvGraphicFramePr>
          <p:cNvPr id="21" name="Table 20">
            <a:extLst>
              <a:ext uri="{FF2B5EF4-FFF2-40B4-BE49-F238E27FC236}">
                <a16:creationId xmlns:a16="http://schemas.microsoft.com/office/drawing/2014/main" id="{69CAC307-4102-4499-B8A2-D09777CBF600}"/>
              </a:ext>
            </a:extLst>
          </p:cNvPr>
          <p:cNvGraphicFramePr>
            <a:graphicFrameLocks noGrp="1"/>
          </p:cNvGraphicFramePr>
          <p:nvPr>
            <p:extLst>
              <p:ext uri="{D42A27DB-BD31-4B8C-83A1-F6EECF244321}">
                <p14:modId xmlns:p14="http://schemas.microsoft.com/office/powerpoint/2010/main" val="157769862"/>
              </p:ext>
            </p:extLst>
          </p:nvPr>
        </p:nvGraphicFramePr>
        <p:xfrm>
          <a:off x="783119" y="6418772"/>
          <a:ext cx="8672898" cy="2438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Q117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How often do you lose focus in class or at school because you are checking your cellphone?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sp>
        <p:nvSpPr>
          <p:cNvPr id="22" name="TextBox 21">
            <a:extLst>
              <a:ext uri="{FF2B5EF4-FFF2-40B4-BE49-F238E27FC236}">
                <a16:creationId xmlns:a16="http://schemas.microsoft.com/office/drawing/2014/main" id="{32C94601-60E0-4EF7-BD39-1F311E4C781F}"/>
              </a:ext>
            </a:extLst>
          </p:cNvPr>
          <p:cNvSpPr txBox="1"/>
          <p:nvPr/>
        </p:nvSpPr>
        <p:spPr>
          <a:xfrm>
            <a:off x="248082" y="1139416"/>
            <a:ext cx="5993327" cy="1538883"/>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Overall, 4% of students indicate losing focus often or always due to checking their cellphone.</a:t>
            </a:r>
          </a:p>
          <a:p>
            <a:pPr marL="285750" indent="-285750">
              <a:spcAft>
                <a:spcPts val="600"/>
              </a:spcAft>
              <a:buFont typeface="Wingdings" panose="05000000000000000000" pitchFamily="2" charset="2"/>
              <a:buChar char="Ø"/>
            </a:pPr>
            <a:r>
              <a:rPr lang="en-US" sz="1400" dirty="0">
                <a:solidFill>
                  <a:schemeClr val="accent1"/>
                </a:solidFill>
              </a:rPr>
              <a:t>Rates of feeling they never lose focus at school due to their phones decreases as grade levels increases. </a:t>
            </a:r>
          </a:p>
          <a:p>
            <a:pPr marL="285750" indent="-285750">
              <a:spcAft>
                <a:spcPts val="600"/>
              </a:spcAft>
              <a:buFont typeface="Wingdings" panose="05000000000000000000" pitchFamily="2" charset="2"/>
              <a:buChar char="Ø"/>
            </a:pPr>
            <a:r>
              <a:rPr lang="en-US" sz="1400" dirty="0">
                <a:solidFill>
                  <a:schemeClr val="accent1"/>
                </a:solidFill>
              </a:rPr>
              <a:t>Additionally, 9% of those who often or always feel they must immediately respond to messages also often or always indicate losing focus. </a:t>
            </a:r>
          </a:p>
        </p:txBody>
      </p:sp>
      <p:sp>
        <p:nvSpPr>
          <p:cNvPr id="7" name="Rectangle: Rounded Corners 6">
            <a:extLst>
              <a:ext uri="{FF2B5EF4-FFF2-40B4-BE49-F238E27FC236}">
                <a16:creationId xmlns:a16="http://schemas.microsoft.com/office/drawing/2014/main" id="{EDE8D659-D2C9-C902-C217-964D44AD2AB7}"/>
              </a:ext>
            </a:extLst>
          </p:cNvPr>
          <p:cNvSpPr/>
          <p:nvPr/>
        </p:nvSpPr>
        <p:spPr>
          <a:xfrm>
            <a:off x="6996895" y="3072160"/>
            <a:ext cx="5018891" cy="2642009"/>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Rounded Corners 9">
            <a:extLst>
              <a:ext uri="{FF2B5EF4-FFF2-40B4-BE49-F238E27FC236}">
                <a16:creationId xmlns:a16="http://schemas.microsoft.com/office/drawing/2014/main" id="{50E2D727-DC58-4C8F-03BB-90DEDB74F6D9}"/>
              </a:ext>
            </a:extLst>
          </p:cNvPr>
          <p:cNvSpPr/>
          <p:nvPr/>
        </p:nvSpPr>
        <p:spPr>
          <a:xfrm>
            <a:off x="7052801" y="1047624"/>
            <a:ext cx="4647406" cy="1888524"/>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spcAft>
                <a:spcPts val="600"/>
              </a:spcAft>
            </a:pPr>
            <a:r>
              <a:rPr lang="en-US" sz="1300" b="1" dirty="0">
                <a:solidFill>
                  <a:schemeClr val="tx1"/>
                </a:solidFill>
                <a:latin typeface="Calibri" panose="020F0502020204030204" pitchFamily="34" charset="0"/>
                <a:cs typeface="Calibri" panose="020F0502020204030204" pitchFamily="34" charset="0"/>
              </a:rPr>
              <a:t>Those who often or always lose focus in class due to checking their phone are also more likely to: </a:t>
            </a:r>
          </a:p>
          <a:p>
            <a:pPr marL="285750" indent="-285750">
              <a:buFont typeface="Arial" panose="020B0604020202020204" pitchFamily="34" charset="0"/>
              <a:buChar char="•"/>
              <a:defRPr/>
            </a:pPr>
            <a:r>
              <a:rPr lang="en-US" sz="1300" kern="0" dirty="0">
                <a:solidFill>
                  <a:sysClr val="windowText" lastClr="000000"/>
                </a:solidFill>
                <a:latin typeface="Calibri" panose="020F0502020204030204" pitchFamily="34" charset="0"/>
                <a:cs typeface="Calibri" panose="020F0502020204030204" pitchFamily="34" charset="0"/>
              </a:rPr>
              <a:t>Feel they spend too much time on their phones (72%) or on social media (69%)</a:t>
            </a:r>
          </a:p>
          <a:p>
            <a:pPr marL="285750" indent="-285750">
              <a:buFont typeface="Arial" panose="020B0604020202020204" pitchFamily="34" charset="0"/>
              <a:buChar char="•"/>
              <a:defRPr/>
            </a:pPr>
            <a:r>
              <a:rPr lang="en-US" sz="1300" kern="0" dirty="0">
                <a:solidFill>
                  <a:sysClr val="windowText" lastClr="000000"/>
                </a:solidFill>
                <a:latin typeface="Calibri" panose="020F0502020204030204" pitchFamily="34" charset="0"/>
                <a:cs typeface="Calibri" panose="020F0502020204030204" pitchFamily="34" charset="0"/>
              </a:rPr>
              <a:t>Have unwanted contact from someone they talked to online (40%)</a:t>
            </a:r>
          </a:p>
        </p:txBody>
      </p:sp>
      <p:pic>
        <p:nvPicPr>
          <p:cNvPr id="3" name="Picture 2">
            <a:extLst>
              <a:ext uri="{FF2B5EF4-FFF2-40B4-BE49-F238E27FC236}">
                <a16:creationId xmlns:a16="http://schemas.microsoft.com/office/drawing/2014/main" id="{A9188FE5-3B91-7DC9-803E-DECFE764A9B8}"/>
              </a:ext>
            </a:extLst>
          </p:cNvPr>
          <p:cNvPicPr>
            <a:picLocks noChangeAspect="1"/>
          </p:cNvPicPr>
          <p:nvPr/>
        </p:nvPicPr>
        <p:blipFill>
          <a:blip r:embed="rId2"/>
          <a:stretch>
            <a:fillRect/>
          </a:stretch>
        </p:blipFill>
        <p:spPr>
          <a:xfrm>
            <a:off x="297318" y="3429000"/>
            <a:ext cx="6445201" cy="2014125"/>
          </a:xfrm>
          <a:prstGeom prst="rect">
            <a:avLst/>
          </a:prstGeom>
        </p:spPr>
      </p:pic>
      <p:pic>
        <p:nvPicPr>
          <p:cNvPr id="8" name="Picture 7">
            <a:extLst>
              <a:ext uri="{FF2B5EF4-FFF2-40B4-BE49-F238E27FC236}">
                <a16:creationId xmlns:a16="http://schemas.microsoft.com/office/drawing/2014/main" id="{214985C8-FA54-6361-9083-0FF1037A7792}"/>
              </a:ext>
            </a:extLst>
          </p:cNvPr>
          <p:cNvPicPr>
            <a:picLocks noChangeAspect="1"/>
          </p:cNvPicPr>
          <p:nvPr/>
        </p:nvPicPr>
        <p:blipFill rotWithShape="1">
          <a:blip r:embed="rId3"/>
          <a:srcRect l="4947" t="50532" b="16915"/>
          <a:stretch/>
        </p:blipFill>
        <p:spPr>
          <a:xfrm>
            <a:off x="7012718" y="3707934"/>
            <a:ext cx="5018892" cy="1400962"/>
          </a:xfrm>
          <a:prstGeom prst="rect">
            <a:avLst/>
          </a:prstGeom>
        </p:spPr>
      </p:pic>
      <p:sp>
        <p:nvSpPr>
          <p:cNvPr id="4" name="Rectangle: Rounded Corners 3">
            <a:extLst>
              <a:ext uri="{FF2B5EF4-FFF2-40B4-BE49-F238E27FC236}">
                <a16:creationId xmlns:a16="http://schemas.microsoft.com/office/drawing/2014/main" id="{DA16AC11-FB55-E3D6-F0A7-14EC4A0DD13B}"/>
              </a:ext>
            </a:extLst>
          </p:cNvPr>
          <p:cNvSpPr/>
          <p:nvPr/>
        </p:nvSpPr>
        <p:spPr>
          <a:xfrm>
            <a:off x="11129641" y="4320497"/>
            <a:ext cx="765042" cy="587063"/>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7008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2785A85-5174-47F3-8BE2-C0E41459E2A6}"/>
              </a:ext>
            </a:extLst>
          </p:cNvPr>
          <p:cNvSpPr/>
          <p:nvPr/>
        </p:nvSpPr>
        <p:spPr>
          <a:xfrm>
            <a:off x="6135951" y="2609327"/>
            <a:ext cx="5598849" cy="3371746"/>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Rounded Corners 9">
            <a:extLst>
              <a:ext uri="{FF2B5EF4-FFF2-40B4-BE49-F238E27FC236}">
                <a16:creationId xmlns:a16="http://schemas.microsoft.com/office/drawing/2014/main" id="{3A6808A4-2470-4BB5-BA2C-294C7728682B}"/>
              </a:ext>
            </a:extLst>
          </p:cNvPr>
          <p:cNvSpPr/>
          <p:nvPr/>
        </p:nvSpPr>
        <p:spPr>
          <a:xfrm>
            <a:off x="167918" y="2609327"/>
            <a:ext cx="5598849" cy="3371746"/>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4B4BCD9C-16CC-4F2A-AAA5-F3E52159A337}"/>
              </a:ext>
            </a:extLst>
          </p:cNvPr>
          <p:cNvSpPr>
            <a:spLocks noGrp="1"/>
          </p:cNvSpPr>
          <p:nvPr>
            <p:ph type="title"/>
          </p:nvPr>
        </p:nvSpPr>
        <p:spPr/>
        <p:txBody>
          <a:bodyPr>
            <a:normAutofit/>
          </a:bodyPr>
          <a:lstStyle/>
          <a:p>
            <a:r>
              <a:rPr lang="en-US" dirty="0">
                <a:solidFill>
                  <a:schemeClr val="accent2"/>
                </a:solidFill>
              </a:rPr>
              <a:t>Risky Online Behaviors and Unwanted Contact</a:t>
            </a:r>
            <a:endParaRPr lang="en-US" dirty="0"/>
          </a:p>
        </p:txBody>
      </p:sp>
      <p:sp>
        <p:nvSpPr>
          <p:cNvPr id="6" name="Slide Number Placeholder 5">
            <a:extLst>
              <a:ext uri="{FF2B5EF4-FFF2-40B4-BE49-F238E27FC236}">
                <a16:creationId xmlns:a16="http://schemas.microsoft.com/office/drawing/2014/main" id="{4E318765-30A1-4733-BD04-15975D8585C3}"/>
              </a:ext>
            </a:extLst>
          </p:cNvPr>
          <p:cNvSpPr>
            <a:spLocks noGrp="1"/>
          </p:cNvSpPr>
          <p:nvPr>
            <p:ph type="sldNum" sz="quarter" idx="12"/>
          </p:nvPr>
        </p:nvSpPr>
        <p:spPr/>
        <p:txBody>
          <a:bodyPr/>
          <a:lstStyle/>
          <a:p>
            <a:r>
              <a:rPr lang="en-US"/>
              <a:t>Market Street Research | Page </a:t>
            </a:r>
            <a:fld id="{300ED257-06B6-4717-AB39-CFF5462A5EBE}" type="slidenum">
              <a:rPr lang="en-US" smtClean="0"/>
              <a:pPr/>
              <a:t>72</a:t>
            </a:fld>
            <a:endParaRPr lang="en-US" dirty="0"/>
          </a:p>
        </p:txBody>
      </p:sp>
      <p:sp>
        <p:nvSpPr>
          <p:cNvPr id="13" name="TextBox 12">
            <a:extLst>
              <a:ext uri="{FF2B5EF4-FFF2-40B4-BE49-F238E27FC236}">
                <a16:creationId xmlns:a16="http://schemas.microsoft.com/office/drawing/2014/main" id="{0E76A5AC-A78E-492E-A0BF-51C4AD9F5A4B}"/>
              </a:ext>
            </a:extLst>
          </p:cNvPr>
          <p:cNvSpPr txBox="1"/>
          <p:nvPr/>
        </p:nvSpPr>
        <p:spPr>
          <a:xfrm>
            <a:off x="167917" y="1230554"/>
            <a:ext cx="5801757" cy="1246495"/>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The rate of students being in risky or unwanted situations due to information shared electronically appears to be highest in 6</a:t>
            </a:r>
            <a:r>
              <a:rPr lang="en-US" sz="1400" baseline="30000" dirty="0">
                <a:solidFill>
                  <a:schemeClr val="accent1"/>
                </a:solidFill>
              </a:rPr>
              <a:t>th</a:t>
            </a:r>
            <a:r>
              <a:rPr lang="en-US" sz="1400" dirty="0">
                <a:solidFill>
                  <a:schemeClr val="accent1"/>
                </a:solidFill>
              </a:rPr>
              <a:t> and 11</a:t>
            </a:r>
            <a:r>
              <a:rPr lang="en-US" sz="1400" baseline="30000" dirty="0">
                <a:solidFill>
                  <a:schemeClr val="accent1"/>
                </a:solidFill>
              </a:rPr>
              <a:t>th</a:t>
            </a:r>
            <a:r>
              <a:rPr lang="en-US" sz="1400" dirty="0">
                <a:solidFill>
                  <a:schemeClr val="accent1"/>
                </a:solidFill>
              </a:rPr>
              <a:t> grades. </a:t>
            </a:r>
          </a:p>
          <a:p>
            <a:pPr marL="285750" indent="-285750">
              <a:spcAft>
                <a:spcPts val="600"/>
              </a:spcAft>
              <a:buFont typeface="Wingdings" panose="05000000000000000000" pitchFamily="2" charset="2"/>
              <a:buChar char="Ø"/>
            </a:pPr>
            <a:r>
              <a:rPr lang="en-US" sz="1400" dirty="0">
                <a:solidFill>
                  <a:schemeClr val="accent1"/>
                </a:solidFill>
              </a:rPr>
              <a:t>Between 2020 and 2024, these levels decreased for 8</a:t>
            </a:r>
            <a:r>
              <a:rPr lang="en-US" sz="1400" baseline="30000" dirty="0">
                <a:solidFill>
                  <a:schemeClr val="accent1"/>
                </a:solidFill>
              </a:rPr>
              <a:t>th</a:t>
            </a:r>
            <a:r>
              <a:rPr lang="en-US" sz="1400" dirty="0">
                <a:solidFill>
                  <a:schemeClr val="accent1"/>
                </a:solidFill>
              </a:rPr>
              <a:t> grade and high school students.</a:t>
            </a:r>
          </a:p>
        </p:txBody>
      </p:sp>
      <p:sp>
        <p:nvSpPr>
          <p:cNvPr id="15" name="TextBox 14">
            <a:extLst>
              <a:ext uri="{FF2B5EF4-FFF2-40B4-BE49-F238E27FC236}">
                <a16:creationId xmlns:a16="http://schemas.microsoft.com/office/drawing/2014/main" id="{0B8A4B7D-26B3-4F7B-AD3F-7178DB97EDA3}"/>
              </a:ext>
            </a:extLst>
          </p:cNvPr>
          <p:cNvSpPr txBox="1"/>
          <p:nvPr/>
        </p:nvSpPr>
        <p:spPr>
          <a:xfrm>
            <a:off x="6222326" y="1202999"/>
            <a:ext cx="5801757" cy="103105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having a hard time leaving uncomfortable social media chats appear highest in 6</a:t>
            </a:r>
            <a:r>
              <a:rPr lang="en-US" sz="1400" baseline="30000" dirty="0">
                <a:solidFill>
                  <a:schemeClr val="accent1"/>
                </a:solidFill>
              </a:rPr>
              <a:t>th</a:t>
            </a:r>
            <a:r>
              <a:rPr lang="en-US" sz="1400" dirty="0">
                <a:solidFill>
                  <a:schemeClr val="accent1"/>
                </a:solidFill>
              </a:rPr>
              <a:t> grade. </a:t>
            </a:r>
          </a:p>
          <a:p>
            <a:pPr marL="285750" indent="-285750">
              <a:spcAft>
                <a:spcPts val="600"/>
              </a:spcAft>
              <a:buFont typeface="Wingdings" panose="05000000000000000000" pitchFamily="2" charset="2"/>
              <a:buChar char="Ø"/>
            </a:pPr>
            <a:r>
              <a:rPr lang="en-US" sz="1400" dirty="0">
                <a:solidFill>
                  <a:schemeClr val="accent1"/>
                </a:solidFill>
              </a:rPr>
              <a:t>These levels decrease between 2022 and 2024 for 8</a:t>
            </a:r>
            <a:r>
              <a:rPr lang="en-US" sz="1400" baseline="30000" dirty="0">
                <a:solidFill>
                  <a:schemeClr val="accent1"/>
                </a:solidFill>
              </a:rPr>
              <a:t>th</a:t>
            </a:r>
            <a:r>
              <a:rPr lang="en-US" sz="1400" dirty="0">
                <a:solidFill>
                  <a:schemeClr val="accent1"/>
                </a:solidFill>
              </a:rPr>
              <a:t> grade and high school students but are trending up for 6</a:t>
            </a:r>
            <a:r>
              <a:rPr lang="en-US" sz="1400" baseline="30000" dirty="0">
                <a:solidFill>
                  <a:schemeClr val="accent1"/>
                </a:solidFill>
              </a:rPr>
              <a:t>th</a:t>
            </a:r>
            <a:r>
              <a:rPr lang="en-US" sz="1400" dirty="0">
                <a:solidFill>
                  <a:schemeClr val="accent1"/>
                </a:solidFill>
              </a:rPr>
              <a:t> grade students.</a:t>
            </a:r>
          </a:p>
        </p:txBody>
      </p:sp>
      <p:graphicFrame>
        <p:nvGraphicFramePr>
          <p:cNvPr id="16" name="Table 15">
            <a:extLst>
              <a:ext uri="{FF2B5EF4-FFF2-40B4-BE49-F238E27FC236}">
                <a16:creationId xmlns:a16="http://schemas.microsoft.com/office/drawing/2014/main" id="{5F040696-D5CE-4294-9244-15F06E69DE8F}"/>
              </a:ext>
            </a:extLst>
          </p:cNvPr>
          <p:cNvGraphicFramePr>
            <a:graphicFrameLocks noGrp="1"/>
          </p:cNvGraphicFramePr>
          <p:nvPr>
            <p:extLst>
              <p:ext uri="{D42A27DB-BD31-4B8C-83A1-F6EECF244321}">
                <p14:modId xmlns:p14="http://schemas.microsoft.com/office/powerpoint/2010/main" val="2317079876"/>
              </p:ext>
            </p:extLst>
          </p:nvPr>
        </p:nvGraphicFramePr>
        <p:xfrm>
          <a:off x="776479" y="6218872"/>
          <a:ext cx="8672898" cy="64008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Q49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Have you ever found yourself in a risky/unwanted situation because of information you shared electronically?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 In the past 12 months have you participated in any group chats meetings or events on social media where the discussion made you uncomfortable but you had a hard time leaving?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pic>
        <p:nvPicPr>
          <p:cNvPr id="4" name="Picture 3">
            <a:extLst>
              <a:ext uri="{FF2B5EF4-FFF2-40B4-BE49-F238E27FC236}">
                <a16:creationId xmlns:a16="http://schemas.microsoft.com/office/drawing/2014/main" id="{673E2E12-AF29-0C62-B28A-2DE9810F319D}"/>
              </a:ext>
            </a:extLst>
          </p:cNvPr>
          <p:cNvPicPr>
            <a:picLocks noChangeAspect="1"/>
          </p:cNvPicPr>
          <p:nvPr/>
        </p:nvPicPr>
        <p:blipFill rotWithShape="1">
          <a:blip r:embed="rId2"/>
          <a:srcRect t="27187" b="4637"/>
          <a:stretch/>
        </p:blipFill>
        <p:spPr>
          <a:xfrm>
            <a:off x="239728" y="2667885"/>
            <a:ext cx="5455228" cy="1702779"/>
          </a:xfrm>
          <a:prstGeom prst="rect">
            <a:avLst/>
          </a:prstGeom>
        </p:spPr>
      </p:pic>
      <p:pic>
        <p:nvPicPr>
          <p:cNvPr id="7" name="Picture 6">
            <a:extLst>
              <a:ext uri="{FF2B5EF4-FFF2-40B4-BE49-F238E27FC236}">
                <a16:creationId xmlns:a16="http://schemas.microsoft.com/office/drawing/2014/main" id="{3B02CD35-9BF7-6A16-E3CD-06ECF99D5C61}"/>
              </a:ext>
            </a:extLst>
          </p:cNvPr>
          <p:cNvPicPr>
            <a:picLocks noChangeAspect="1"/>
          </p:cNvPicPr>
          <p:nvPr/>
        </p:nvPicPr>
        <p:blipFill rotWithShape="1">
          <a:blip r:embed="rId3"/>
          <a:srcRect l="4359" t="43177"/>
          <a:stretch/>
        </p:blipFill>
        <p:spPr>
          <a:xfrm>
            <a:off x="239728" y="4798503"/>
            <a:ext cx="5455228" cy="1057373"/>
          </a:xfrm>
          <a:prstGeom prst="rect">
            <a:avLst/>
          </a:prstGeom>
        </p:spPr>
      </p:pic>
      <p:pic>
        <p:nvPicPr>
          <p:cNvPr id="8" name="Picture 7">
            <a:extLst>
              <a:ext uri="{FF2B5EF4-FFF2-40B4-BE49-F238E27FC236}">
                <a16:creationId xmlns:a16="http://schemas.microsoft.com/office/drawing/2014/main" id="{3D324DAE-EB12-2C17-FEAD-E53F4C36B07D}"/>
              </a:ext>
            </a:extLst>
          </p:cNvPr>
          <p:cNvPicPr>
            <a:picLocks noChangeAspect="1"/>
          </p:cNvPicPr>
          <p:nvPr/>
        </p:nvPicPr>
        <p:blipFill rotWithShape="1">
          <a:blip r:embed="rId4"/>
          <a:srcRect t="23907" b="3999"/>
          <a:stretch/>
        </p:blipFill>
        <p:spPr>
          <a:xfrm>
            <a:off x="6252084" y="2667885"/>
            <a:ext cx="5366581" cy="1769891"/>
          </a:xfrm>
          <a:prstGeom prst="rect">
            <a:avLst/>
          </a:prstGeom>
        </p:spPr>
      </p:pic>
      <p:pic>
        <p:nvPicPr>
          <p:cNvPr id="9" name="Picture 8">
            <a:extLst>
              <a:ext uri="{FF2B5EF4-FFF2-40B4-BE49-F238E27FC236}">
                <a16:creationId xmlns:a16="http://schemas.microsoft.com/office/drawing/2014/main" id="{F9127B7C-8500-E0EA-67E8-F0D3E956EA31}"/>
              </a:ext>
            </a:extLst>
          </p:cNvPr>
          <p:cNvPicPr>
            <a:picLocks noChangeAspect="1"/>
          </p:cNvPicPr>
          <p:nvPr/>
        </p:nvPicPr>
        <p:blipFill rotWithShape="1">
          <a:blip r:embed="rId5"/>
          <a:srcRect l="2200" t="48648" b="8237"/>
          <a:stretch/>
        </p:blipFill>
        <p:spPr>
          <a:xfrm>
            <a:off x="6252083" y="4675575"/>
            <a:ext cx="5162165" cy="1180301"/>
          </a:xfrm>
          <a:prstGeom prst="rect">
            <a:avLst/>
          </a:prstGeom>
        </p:spPr>
      </p:pic>
      <p:sp>
        <p:nvSpPr>
          <p:cNvPr id="3" name="Rectangle: Rounded Corners 2">
            <a:extLst>
              <a:ext uri="{FF2B5EF4-FFF2-40B4-BE49-F238E27FC236}">
                <a16:creationId xmlns:a16="http://schemas.microsoft.com/office/drawing/2014/main" id="{4FCC474E-305F-4AA8-45DB-50506E5831BC}"/>
              </a:ext>
            </a:extLst>
          </p:cNvPr>
          <p:cNvSpPr/>
          <p:nvPr/>
        </p:nvSpPr>
        <p:spPr>
          <a:xfrm>
            <a:off x="2210689" y="4883740"/>
            <a:ext cx="1589524" cy="661383"/>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9990935-749A-E6BA-8FE2-E95B67291C72}"/>
              </a:ext>
            </a:extLst>
          </p:cNvPr>
          <p:cNvSpPr/>
          <p:nvPr/>
        </p:nvSpPr>
        <p:spPr>
          <a:xfrm>
            <a:off x="3916345" y="4883739"/>
            <a:ext cx="1589524" cy="661383"/>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A78FCA1-AA44-5E9D-9752-BE9DFDA955CF}"/>
              </a:ext>
            </a:extLst>
          </p:cNvPr>
          <p:cNvSpPr/>
          <p:nvPr/>
        </p:nvSpPr>
        <p:spPr>
          <a:xfrm>
            <a:off x="8900277" y="4813053"/>
            <a:ext cx="764077" cy="732069"/>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8F3A37E-493E-0434-CD94-DFBDFF8F559B}"/>
              </a:ext>
            </a:extLst>
          </p:cNvPr>
          <p:cNvSpPr/>
          <p:nvPr/>
        </p:nvSpPr>
        <p:spPr>
          <a:xfrm>
            <a:off x="10514849" y="4843390"/>
            <a:ext cx="764077" cy="732069"/>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767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C4D07E0-6F48-4BB7-85C8-2540CD51DE6F}"/>
              </a:ext>
            </a:extLst>
          </p:cNvPr>
          <p:cNvSpPr/>
          <p:nvPr/>
        </p:nvSpPr>
        <p:spPr>
          <a:xfrm>
            <a:off x="385894" y="1863144"/>
            <a:ext cx="5777308" cy="3371633"/>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itle 2">
            <a:extLst>
              <a:ext uri="{FF2B5EF4-FFF2-40B4-BE49-F238E27FC236}">
                <a16:creationId xmlns:a16="http://schemas.microsoft.com/office/drawing/2014/main" id="{4F4881B6-C317-4DDD-B1F8-C4C16F1790EC}"/>
              </a:ext>
            </a:extLst>
          </p:cNvPr>
          <p:cNvSpPr>
            <a:spLocks noGrp="1"/>
          </p:cNvSpPr>
          <p:nvPr>
            <p:ph type="title"/>
          </p:nvPr>
        </p:nvSpPr>
        <p:spPr/>
        <p:txBody>
          <a:bodyPr/>
          <a:lstStyle/>
          <a:p>
            <a:r>
              <a:rPr lang="en-US" dirty="0"/>
              <a:t>Unwanted Online Contact</a:t>
            </a:r>
          </a:p>
        </p:txBody>
      </p:sp>
      <p:sp>
        <p:nvSpPr>
          <p:cNvPr id="6" name="Slide Number Placeholder 5">
            <a:extLst>
              <a:ext uri="{FF2B5EF4-FFF2-40B4-BE49-F238E27FC236}">
                <a16:creationId xmlns:a16="http://schemas.microsoft.com/office/drawing/2014/main" id="{13BE84D5-45B0-40E5-8AF3-6A66E940EAC1}"/>
              </a:ext>
            </a:extLst>
          </p:cNvPr>
          <p:cNvSpPr>
            <a:spLocks noGrp="1"/>
          </p:cNvSpPr>
          <p:nvPr>
            <p:ph type="sldNum" sz="quarter" idx="12"/>
          </p:nvPr>
        </p:nvSpPr>
        <p:spPr/>
        <p:txBody>
          <a:bodyPr/>
          <a:lstStyle/>
          <a:p>
            <a:r>
              <a:rPr lang="en-US"/>
              <a:t>Market Street Research | Page </a:t>
            </a:r>
            <a:fld id="{300ED257-06B6-4717-AB39-CFF5462A5EBE}" type="slidenum">
              <a:rPr lang="en-US" smtClean="0"/>
              <a:pPr/>
              <a:t>73</a:t>
            </a:fld>
            <a:endParaRPr lang="en-US" dirty="0"/>
          </a:p>
        </p:txBody>
      </p:sp>
      <p:graphicFrame>
        <p:nvGraphicFramePr>
          <p:cNvPr id="8" name="Table 7">
            <a:extLst>
              <a:ext uri="{FF2B5EF4-FFF2-40B4-BE49-F238E27FC236}">
                <a16:creationId xmlns:a16="http://schemas.microsoft.com/office/drawing/2014/main" id="{D86E8EF4-4992-4BA6-A9E6-95F465E95109}"/>
              </a:ext>
            </a:extLst>
          </p:cNvPr>
          <p:cNvGraphicFramePr>
            <a:graphicFrameLocks noGrp="1"/>
          </p:cNvGraphicFramePr>
          <p:nvPr>
            <p:extLst>
              <p:ext uri="{D42A27DB-BD31-4B8C-83A1-F6EECF244321}">
                <p14:modId xmlns:p14="http://schemas.microsoft.com/office/powerpoint/2010/main" val="2743074983"/>
              </p:ext>
            </p:extLst>
          </p:nvPr>
        </p:nvGraphicFramePr>
        <p:xfrm>
          <a:off x="664470" y="6416992"/>
          <a:ext cx="8842341" cy="2438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3142023682"/>
                    </a:ext>
                  </a:extLst>
                </a:gridCol>
                <a:gridCol w="6513151">
                  <a:extLst>
                    <a:ext uri="{9D8B030D-6E8A-4147-A177-3AD203B41FA5}">
                      <a16:colId xmlns:a16="http://schemas.microsoft.com/office/drawing/2014/main" val="1913690277"/>
                    </a:ext>
                  </a:extLst>
                </a:gridCol>
                <a:gridCol w="515642">
                  <a:extLst>
                    <a:ext uri="{9D8B030D-6E8A-4147-A177-3AD203B41FA5}">
                      <a16:colId xmlns:a16="http://schemas.microsoft.com/office/drawing/2014/main" val="2494247088"/>
                    </a:ext>
                  </a:extLst>
                </a:gridCol>
                <a:gridCol w="461856">
                  <a:extLst>
                    <a:ext uri="{9D8B030D-6E8A-4147-A177-3AD203B41FA5}">
                      <a16:colId xmlns:a16="http://schemas.microsoft.com/office/drawing/2014/main" val="3541098629"/>
                    </a:ext>
                  </a:extLst>
                </a:gridCol>
                <a:gridCol w="453303">
                  <a:extLst>
                    <a:ext uri="{9D8B030D-6E8A-4147-A177-3AD203B41FA5}">
                      <a16:colId xmlns:a16="http://schemas.microsoft.com/office/drawing/2014/main" val="716353952"/>
                    </a:ext>
                  </a:extLst>
                </a:gridCol>
                <a:gridCol w="495186">
                  <a:extLst>
                    <a:ext uri="{9D8B030D-6E8A-4147-A177-3AD203B41FA5}">
                      <a16:colId xmlns:a16="http://schemas.microsoft.com/office/drawing/2014/main" val="787572916"/>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In the past 12 months have you had unwanted contact from someone you talked to online?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4201599"/>
                  </a:ext>
                </a:extLst>
              </a:tr>
            </a:tbl>
          </a:graphicData>
        </a:graphic>
      </p:graphicFrame>
      <p:sp>
        <p:nvSpPr>
          <p:cNvPr id="12" name="TextBox 11">
            <a:extLst>
              <a:ext uri="{FF2B5EF4-FFF2-40B4-BE49-F238E27FC236}">
                <a16:creationId xmlns:a16="http://schemas.microsoft.com/office/drawing/2014/main" id="{CEBB9F39-EA78-4C59-A638-9E2DA21DE194}"/>
              </a:ext>
            </a:extLst>
          </p:cNvPr>
          <p:cNvSpPr txBox="1"/>
          <p:nvPr/>
        </p:nvSpPr>
        <p:spPr>
          <a:xfrm>
            <a:off x="6488517" y="2608084"/>
            <a:ext cx="5039013" cy="307777"/>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solidFill>
                  <a:schemeClr val="accent1"/>
                </a:solidFill>
              </a:rPr>
              <a:t>Rates of unwanted online contact appear highest in 6</a:t>
            </a:r>
            <a:r>
              <a:rPr lang="en-US" sz="1400" baseline="30000" dirty="0">
                <a:solidFill>
                  <a:schemeClr val="accent1"/>
                </a:solidFill>
              </a:rPr>
              <a:t>th</a:t>
            </a:r>
            <a:r>
              <a:rPr lang="en-US" sz="1400" dirty="0">
                <a:solidFill>
                  <a:schemeClr val="accent1"/>
                </a:solidFill>
              </a:rPr>
              <a:t> grade.  </a:t>
            </a:r>
          </a:p>
        </p:txBody>
      </p:sp>
      <p:sp>
        <p:nvSpPr>
          <p:cNvPr id="21" name="TextBox 20">
            <a:extLst>
              <a:ext uri="{FF2B5EF4-FFF2-40B4-BE49-F238E27FC236}">
                <a16:creationId xmlns:a16="http://schemas.microsoft.com/office/drawing/2014/main" id="{BDEF054A-F40E-486A-8FEE-424CDA383803}"/>
              </a:ext>
            </a:extLst>
          </p:cNvPr>
          <p:cNvSpPr txBox="1"/>
          <p:nvPr/>
        </p:nvSpPr>
        <p:spPr>
          <a:xfrm>
            <a:off x="6488517" y="3359331"/>
            <a:ext cx="4836621" cy="110799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1400" i="0" u="none" strike="noStrike" kern="1200" cap="none" spc="0" normalizeH="0" baseline="0" noProof="0" dirty="0">
                <a:ln>
                  <a:noFill/>
                </a:ln>
                <a:solidFill>
                  <a:srgbClr val="018CAA"/>
                </a:solidFill>
                <a:effectLst/>
                <a:uLnTx/>
                <a:uFillTx/>
                <a:latin typeface="Calibri" panose="020F0502020204030204"/>
                <a:ea typeface="+mn-ea"/>
                <a:cs typeface="+mn-cs"/>
              </a:rPr>
              <a:t>This is especially common for those who indicate they have:</a:t>
            </a:r>
          </a:p>
          <a:p>
            <a:pPr marL="742950" lvl="1" indent="-285750">
              <a:spcAft>
                <a:spcPts val="600"/>
              </a:spcAft>
              <a:buFont typeface="Arial" panose="020B0604020202020204" pitchFamily="34" charset="0"/>
              <a:buChar char="•"/>
              <a:defRPr/>
            </a:pPr>
            <a:r>
              <a:rPr lang="en-US" sz="1400" dirty="0">
                <a:solidFill>
                  <a:srgbClr val="018CAA"/>
                </a:solidFill>
                <a:latin typeface="Calibri" panose="020F0502020204030204"/>
              </a:rPr>
              <a:t>Been bullied (35%) or c</a:t>
            </a:r>
            <a:r>
              <a:rPr kumimoji="0" lang="en-US" sz="1400" i="0" u="none" strike="noStrike" kern="1200" cap="none" spc="0" normalizeH="0" baseline="0" noProof="0" dirty="0" err="1">
                <a:ln>
                  <a:noFill/>
                </a:ln>
                <a:solidFill>
                  <a:srgbClr val="018CAA"/>
                </a:solidFill>
                <a:effectLst/>
                <a:uLnTx/>
                <a:uFillTx/>
                <a:latin typeface="Calibri" panose="020F0502020204030204"/>
                <a:ea typeface="+mn-ea"/>
                <a:cs typeface="+mn-cs"/>
              </a:rPr>
              <a:t>yberbullied</a:t>
            </a:r>
            <a:r>
              <a:rPr kumimoji="0" lang="en-US" sz="1400" i="0" u="none" strike="noStrike" kern="1200" cap="none" spc="0" normalizeH="0" baseline="0" noProof="0" dirty="0">
                <a:ln>
                  <a:noFill/>
                </a:ln>
                <a:solidFill>
                  <a:srgbClr val="018CAA"/>
                </a:solidFill>
                <a:effectLst/>
                <a:uLnTx/>
                <a:uFillTx/>
                <a:latin typeface="Calibri" panose="020F0502020204030204"/>
                <a:ea typeface="+mn-ea"/>
                <a:cs typeface="+mn-cs"/>
              </a:rPr>
              <a:t> (49%)</a:t>
            </a:r>
          </a:p>
          <a:p>
            <a:pPr marL="742950" lvl="1" indent="-285750">
              <a:spcAft>
                <a:spcPts val="600"/>
              </a:spcAft>
              <a:buFont typeface="Arial" panose="020B0604020202020204" pitchFamily="34" charset="0"/>
              <a:buChar char="•"/>
              <a:defRPr/>
            </a:pPr>
            <a:r>
              <a:rPr lang="en-US" sz="1400" dirty="0">
                <a:solidFill>
                  <a:srgbClr val="018CAA"/>
                </a:solidFill>
                <a:latin typeface="Calibri" panose="020F0502020204030204"/>
              </a:rPr>
              <a:t>Have social media accounts their parents or guardians don’t know about (27%)</a:t>
            </a:r>
            <a:endParaRPr kumimoji="0" lang="en-US" sz="1400" i="0" u="none" strike="noStrike" kern="1200" cap="none" spc="0" normalizeH="0" baseline="0" noProof="0" dirty="0">
              <a:ln>
                <a:noFill/>
              </a:ln>
              <a:solidFill>
                <a:srgbClr val="018CAA"/>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BA14020-A581-BDE9-778D-AA70EA40CFC1}"/>
              </a:ext>
            </a:extLst>
          </p:cNvPr>
          <p:cNvPicPr>
            <a:picLocks noChangeAspect="1"/>
          </p:cNvPicPr>
          <p:nvPr/>
        </p:nvPicPr>
        <p:blipFill rotWithShape="1">
          <a:blip r:embed="rId2"/>
          <a:srcRect t="27111" b="3547"/>
          <a:stretch/>
        </p:blipFill>
        <p:spPr>
          <a:xfrm>
            <a:off x="522397" y="1898288"/>
            <a:ext cx="5558941" cy="1760104"/>
          </a:xfrm>
          <a:prstGeom prst="rect">
            <a:avLst/>
          </a:prstGeom>
        </p:spPr>
      </p:pic>
      <p:pic>
        <p:nvPicPr>
          <p:cNvPr id="9" name="Picture 8">
            <a:extLst>
              <a:ext uri="{FF2B5EF4-FFF2-40B4-BE49-F238E27FC236}">
                <a16:creationId xmlns:a16="http://schemas.microsoft.com/office/drawing/2014/main" id="{9B30C80F-38D9-25C0-4D9E-88D34DD44A40}"/>
              </a:ext>
            </a:extLst>
          </p:cNvPr>
          <p:cNvPicPr>
            <a:picLocks noChangeAspect="1"/>
          </p:cNvPicPr>
          <p:nvPr/>
        </p:nvPicPr>
        <p:blipFill rotWithShape="1">
          <a:blip r:embed="rId3"/>
          <a:srcRect l="5145" t="51526" b="8273"/>
          <a:stretch/>
        </p:blipFill>
        <p:spPr>
          <a:xfrm>
            <a:off x="664470" y="3951216"/>
            <a:ext cx="5136434" cy="998290"/>
          </a:xfrm>
          <a:prstGeom prst="rect">
            <a:avLst/>
          </a:prstGeom>
        </p:spPr>
      </p:pic>
      <p:sp>
        <p:nvSpPr>
          <p:cNvPr id="2" name="Rectangle: Rounded Corners 1">
            <a:extLst>
              <a:ext uri="{FF2B5EF4-FFF2-40B4-BE49-F238E27FC236}">
                <a16:creationId xmlns:a16="http://schemas.microsoft.com/office/drawing/2014/main" id="{C98B4EEF-0A7E-6EED-4E3F-F7127046DD55}"/>
              </a:ext>
            </a:extLst>
          </p:cNvPr>
          <p:cNvSpPr/>
          <p:nvPr/>
        </p:nvSpPr>
        <p:spPr>
          <a:xfrm>
            <a:off x="3002816" y="4077050"/>
            <a:ext cx="965177" cy="649057"/>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2295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5EB7AE6-5744-4575-AD55-B41CA17408AD}"/>
              </a:ext>
            </a:extLst>
          </p:cNvPr>
          <p:cNvSpPr>
            <a:spLocks noGrp="1"/>
          </p:cNvSpPr>
          <p:nvPr>
            <p:ph type="title"/>
          </p:nvPr>
        </p:nvSpPr>
        <p:spPr/>
        <p:txBody>
          <a:bodyPr/>
          <a:lstStyle/>
          <a:p>
            <a:r>
              <a:rPr lang="en-US" dirty="0"/>
              <a:t>Sending or Receiving Sexually Explicit Messages</a:t>
            </a:r>
          </a:p>
        </p:txBody>
      </p:sp>
      <p:sp>
        <p:nvSpPr>
          <p:cNvPr id="6" name="Slide Number Placeholder 5">
            <a:extLst>
              <a:ext uri="{FF2B5EF4-FFF2-40B4-BE49-F238E27FC236}">
                <a16:creationId xmlns:a16="http://schemas.microsoft.com/office/drawing/2014/main" id="{D56CD9F0-BF7E-4FEF-8FE3-C4458F5B6846}"/>
              </a:ext>
            </a:extLst>
          </p:cNvPr>
          <p:cNvSpPr>
            <a:spLocks noGrp="1"/>
          </p:cNvSpPr>
          <p:nvPr>
            <p:ph type="sldNum" sz="quarter" idx="12"/>
          </p:nvPr>
        </p:nvSpPr>
        <p:spPr/>
        <p:txBody>
          <a:bodyPr/>
          <a:lstStyle/>
          <a:p>
            <a:r>
              <a:rPr lang="en-US"/>
              <a:t>Market Street Research | Page </a:t>
            </a:r>
            <a:fld id="{300ED257-06B6-4717-AB39-CFF5462A5EBE}" type="slidenum">
              <a:rPr lang="en-US" smtClean="0"/>
              <a:pPr/>
              <a:t>74</a:t>
            </a:fld>
            <a:endParaRPr lang="en-US" dirty="0"/>
          </a:p>
        </p:txBody>
      </p:sp>
      <p:sp>
        <p:nvSpPr>
          <p:cNvPr id="11" name="Rectangle: Rounded Corners 10">
            <a:extLst>
              <a:ext uri="{FF2B5EF4-FFF2-40B4-BE49-F238E27FC236}">
                <a16:creationId xmlns:a16="http://schemas.microsoft.com/office/drawing/2014/main" id="{8CEE298F-99F8-4DE9-9A99-C437AD7AC41C}"/>
              </a:ext>
            </a:extLst>
          </p:cNvPr>
          <p:cNvSpPr/>
          <p:nvPr/>
        </p:nvSpPr>
        <p:spPr>
          <a:xfrm>
            <a:off x="394019" y="3083372"/>
            <a:ext cx="5598849" cy="2794581"/>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a:extLst>
              <a:ext uri="{FF2B5EF4-FFF2-40B4-BE49-F238E27FC236}">
                <a16:creationId xmlns:a16="http://schemas.microsoft.com/office/drawing/2014/main" id="{03B81033-BE46-4772-97FF-DDDFD26D1307}"/>
              </a:ext>
            </a:extLst>
          </p:cNvPr>
          <p:cNvSpPr txBox="1"/>
          <p:nvPr/>
        </p:nvSpPr>
        <p:spPr>
          <a:xfrm>
            <a:off x="31594" y="984802"/>
            <a:ext cx="6357916" cy="1969770"/>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Rates of sending or receiving sexually explicit messages are highest in the last 2 years of high school. Furthermore, these rates have increased for all grades between 2022 and 2024.</a:t>
            </a:r>
          </a:p>
          <a:p>
            <a:pPr marL="285750" indent="-285750">
              <a:spcAft>
                <a:spcPts val="600"/>
              </a:spcAft>
              <a:buFont typeface="Wingdings" panose="05000000000000000000" pitchFamily="2" charset="2"/>
              <a:buChar char="Ø"/>
            </a:pPr>
            <a:r>
              <a:rPr lang="en-US" sz="1400" dirty="0">
                <a:solidFill>
                  <a:schemeClr val="accent1"/>
                </a:solidFill>
              </a:rPr>
              <a:t>In the aggregate sample, those who identify as transgender or Southeast Asian American have a much higher rate of sexually explicit messaging compared to the population. </a:t>
            </a:r>
          </a:p>
          <a:p>
            <a:pPr marL="742950" lvl="1" indent="-285750">
              <a:spcAft>
                <a:spcPts val="600"/>
              </a:spcAft>
              <a:buFont typeface="Wingdings" panose="05000000000000000000" pitchFamily="2" charset="2"/>
              <a:buChar char="Ø"/>
            </a:pPr>
            <a:r>
              <a:rPr lang="en-US" sz="1400" dirty="0">
                <a:solidFill>
                  <a:schemeClr val="accent1"/>
                </a:solidFill>
              </a:rPr>
              <a:t>Those who send or receive sexually explicit messages are especially likely to be sexually harassed and to view pornography. </a:t>
            </a:r>
          </a:p>
        </p:txBody>
      </p:sp>
      <p:graphicFrame>
        <p:nvGraphicFramePr>
          <p:cNvPr id="15" name="Table 14">
            <a:extLst>
              <a:ext uri="{FF2B5EF4-FFF2-40B4-BE49-F238E27FC236}">
                <a16:creationId xmlns:a16="http://schemas.microsoft.com/office/drawing/2014/main" id="{2ED573DE-65E0-4B8B-862D-255CA39020E1}"/>
              </a:ext>
            </a:extLst>
          </p:cNvPr>
          <p:cNvGraphicFramePr>
            <a:graphicFrameLocks noGrp="1"/>
          </p:cNvGraphicFramePr>
          <p:nvPr/>
        </p:nvGraphicFramePr>
        <p:xfrm>
          <a:off x="665316" y="6356350"/>
          <a:ext cx="8842341" cy="396240"/>
        </p:xfrm>
        <a:graphic>
          <a:graphicData uri="http://schemas.openxmlformats.org/drawingml/2006/table">
            <a:tbl>
              <a:tblPr firstRow="1" bandRow="1">
                <a:tableStyleId>{5C22544A-7EE6-4342-B048-85BDC9FD1C3A}</a:tableStyleId>
              </a:tblPr>
              <a:tblGrid>
                <a:gridCol w="403203">
                  <a:extLst>
                    <a:ext uri="{9D8B030D-6E8A-4147-A177-3AD203B41FA5}">
                      <a16:colId xmlns:a16="http://schemas.microsoft.com/office/drawing/2014/main" val="2846210486"/>
                    </a:ext>
                  </a:extLst>
                </a:gridCol>
                <a:gridCol w="6513151">
                  <a:extLst>
                    <a:ext uri="{9D8B030D-6E8A-4147-A177-3AD203B41FA5}">
                      <a16:colId xmlns:a16="http://schemas.microsoft.com/office/drawing/2014/main" val="1229559995"/>
                    </a:ext>
                  </a:extLst>
                </a:gridCol>
                <a:gridCol w="515642">
                  <a:extLst>
                    <a:ext uri="{9D8B030D-6E8A-4147-A177-3AD203B41FA5}">
                      <a16:colId xmlns:a16="http://schemas.microsoft.com/office/drawing/2014/main" val="2397825985"/>
                    </a:ext>
                  </a:extLst>
                </a:gridCol>
                <a:gridCol w="461856">
                  <a:extLst>
                    <a:ext uri="{9D8B030D-6E8A-4147-A177-3AD203B41FA5}">
                      <a16:colId xmlns:a16="http://schemas.microsoft.com/office/drawing/2014/main" val="1633628734"/>
                    </a:ext>
                  </a:extLst>
                </a:gridCol>
                <a:gridCol w="453303">
                  <a:extLst>
                    <a:ext uri="{9D8B030D-6E8A-4147-A177-3AD203B41FA5}">
                      <a16:colId xmlns:a16="http://schemas.microsoft.com/office/drawing/2014/main" val="1567403084"/>
                    </a:ext>
                  </a:extLst>
                </a:gridCol>
                <a:gridCol w="495186">
                  <a:extLst>
                    <a:ext uri="{9D8B030D-6E8A-4147-A177-3AD203B41FA5}">
                      <a16:colId xmlns:a16="http://schemas.microsoft.com/office/drawing/2014/main" val="2763552026"/>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Q47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effectLst/>
                          <a:latin typeface="+mn-lt"/>
                        </a:rPr>
                        <a:t>During the past 12 months have you sent or received sexually explicit messages or photos electronically (e.g. sexting on Snapchat Instagram or other social media platform)?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49829485"/>
                  </a:ext>
                </a:extLst>
              </a:tr>
            </a:tbl>
          </a:graphicData>
        </a:graphic>
      </p:graphicFrame>
      <p:grpSp>
        <p:nvGrpSpPr>
          <p:cNvPr id="5" name="Group 4">
            <a:extLst>
              <a:ext uri="{FF2B5EF4-FFF2-40B4-BE49-F238E27FC236}">
                <a16:creationId xmlns:a16="http://schemas.microsoft.com/office/drawing/2014/main" id="{5D825449-6468-395F-1DBA-C3EC4CDEF803}"/>
              </a:ext>
            </a:extLst>
          </p:cNvPr>
          <p:cNvGrpSpPr/>
          <p:nvPr/>
        </p:nvGrpSpPr>
        <p:grpSpPr>
          <a:xfrm>
            <a:off x="6525446" y="945208"/>
            <a:ext cx="5490338" cy="5123811"/>
            <a:chOff x="6434566" y="933830"/>
            <a:chExt cx="5490338" cy="4776541"/>
          </a:xfrm>
        </p:grpSpPr>
        <p:sp>
          <p:nvSpPr>
            <p:cNvPr id="12" name="Rectangle: Rounded Corners 11">
              <a:extLst>
                <a:ext uri="{FF2B5EF4-FFF2-40B4-BE49-F238E27FC236}">
                  <a16:creationId xmlns:a16="http://schemas.microsoft.com/office/drawing/2014/main" id="{C47E08DA-6AAC-CF5A-CFCD-92446183B283}"/>
                </a:ext>
              </a:extLst>
            </p:cNvPr>
            <p:cNvSpPr/>
            <p:nvPr/>
          </p:nvSpPr>
          <p:spPr>
            <a:xfrm>
              <a:off x="6434567" y="933830"/>
              <a:ext cx="5490337" cy="849727"/>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Sending or Receiving Sexually Explicit Messages</a:t>
              </a:r>
            </a:p>
            <a:p>
              <a:pPr lvl="0" algn="ctr">
                <a:spcAft>
                  <a:spcPts val="0"/>
                </a:spcAft>
              </a:pPr>
              <a:r>
                <a:rPr lang="en-US" sz="1800" dirty="0">
                  <a:latin typeface="Calibri" panose="020F0502020204030204" pitchFamily="34" charset="0"/>
                  <a:cs typeface="Calibri" panose="020F0502020204030204" pitchFamily="34" charset="0"/>
                </a:rPr>
                <a:t>(12% of the population)</a:t>
              </a:r>
            </a:p>
          </p:txBody>
        </p:sp>
        <p:sp>
          <p:nvSpPr>
            <p:cNvPr id="13" name="Rectangle: Rounded Corners 12">
              <a:extLst>
                <a:ext uri="{FF2B5EF4-FFF2-40B4-BE49-F238E27FC236}">
                  <a16:creationId xmlns:a16="http://schemas.microsoft.com/office/drawing/2014/main" id="{8B51073E-03A7-0E82-7728-24FC020294F8}"/>
                </a:ext>
              </a:extLst>
            </p:cNvPr>
            <p:cNvSpPr/>
            <p:nvPr/>
          </p:nvSpPr>
          <p:spPr>
            <a:xfrm>
              <a:off x="6434566" y="1862287"/>
              <a:ext cx="5490338" cy="1301776"/>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endParaRPr lang="en-US" sz="1400" kern="0" dirty="0">
                <a:solidFill>
                  <a:sysClr val="windowText" lastClr="000000"/>
                </a:solidFill>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27% of those who identify as Native Hawaiian or Pacific Islander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25% of those who identify as transgender</a:t>
              </a:r>
            </a:p>
            <a:p>
              <a:pPr marL="285750" lvl="1"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21% of those who identify as non-binary</a:t>
              </a:r>
            </a:p>
            <a:p>
              <a:pPr marL="285750" lvl="1"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19% of those who identify as Black or African American</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18% of those who identify as non-heterosexual</a:t>
              </a:r>
            </a:p>
          </p:txBody>
        </p:sp>
        <p:sp>
          <p:nvSpPr>
            <p:cNvPr id="17" name="Rectangle: Rounded Corners 16">
              <a:extLst>
                <a:ext uri="{FF2B5EF4-FFF2-40B4-BE49-F238E27FC236}">
                  <a16:creationId xmlns:a16="http://schemas.microsoft.com/office/drawing/2014/main" id="{6A48E974-E6E3-F64A-9D0C-05C1AD6327E1}"/>
                </a:ext>
              </a:extLst>
            </p:cNvPr>
            <p:cNvSpPr/>
            <p:nvPr/>
          </p:nvSpPr>
          <p:spPr>
            <a:xfrm>
              <a:off x="6434566" y="3242793"/>
              <a:ext cx="5490338" cy="2467578"/>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have sent or received sexual messages are more likely to: </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View pornography (82%)</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Be sexually harassed (42%)</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Drink alcohol (35%)</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depressed (34%), self-harm (28%), or consider suicide (19%)</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sexual intercourse (32%)</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(28%) or cyberbullied (20%)</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(22%)</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Use e-cigarettes (17%) or marijuana (20%)</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Bully (9%) or cyberbully others (10%)</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pic>
        <p:nvPicPr>
          <p:cNvPr id="7" name="Picture 6">
            <a:extLst>
              <a:ext uri="{FF2B5EF4-FFF2-40B4-BE49-F238E27FC236}">
                <a16:creationId xmlns:a16="http://schemas.microsoft.com/office/drawing/2014/main" id="{2E14C928-CE21-E276-3E83-082C94828F94}"/>
              </a:ext>
            </a:extLst>
          </p:cNvPr>
          <p:cNvPicPr>
            <a:picLocks noChangeAspect="1"/>
          </p:cNvPicPr>
          <p:nvPr/>
        </p:nvPicPr>
        <p:blipFill rotWithShape="1">
          <a:blip r:embed="rId2"/>
          <a:srcRect t="29675" b="5266"/>
          <a:stretch/>
        </p:blipFill>
        <p:spPr>
          <a:xfrm>
            <a:off x="502530" y="3150448"/>
            <a:ext cx="5416044" cy="1611919"/>
          </a:xfrm>
          <a:prstGeom prst="rect">
            <a:avLst/>
          </a:prstGeom>
        </p:spPr>
      </p:pic>
      <p:pic>
        <p:nvPicPr>
          <p:cNvPr id="8" name="Picture 7">
            <a:extLst>
              <a:ext uri="{FF2B5EF4-FFF2-40B4-BE49-F238E27FC236}">
                <a16:creationId xmlns:a16="http://schemas.microsoft.com/office/drawing/2014/main" id="{197609FA-6466-D872-D776-56A101A9B68E}"/>
              </a:ext>
            </a:extLst>
          </p:cNvPr>
          <p:cNvPicPr>
            <a:picLocks noChangeAspect="1"/>
          </p:cNvPicPr>
          <p:nvPr/>
        </p:nvPicPr>
        <p:blipFill rotWithShape="1">
          <a:blip r:embed="rId3"/>
          <a:srcRect l="6134" t="48799" b="3413"/>
          <a:stretch/>
        </p:blipFill>
        <p:spPr>
          <a:xfrm>
            <a:off x="502530" y="4938535"/>
            <a:ext cx="5255426" cy="939418"/>
          </a:xfrm>
          <a:prstGeom prst="rect">
            <a:avLst/>
          </a:prstGeom>
        </p:spPr>
      </p:pic>
      <p:sp>
        <p:nvSpPr>
          <p:cNvPr id="2" name="Rectangle: Rounded Corners 1">
            <a:extLst>
              <a:ext uri="{FF2B5EF4-FFF2-40B4-BE49-F238E27FC236}">
                <a16:creationId xmlns:a16="http://schemas.microsoft.com/office/drawing/2014/main" id="{C231DB13-329C-EA81-94DF-517DE79BFBDF}"/>
              </a:ext>
            </a:extLst>
          </p:cNvPr>
          <p:cNvSpPr/>
          <p:nvPr/>
        </p:nvSpPr>
        <p:spPr>
          <a:xfrm>
            <a:off x="665316" y="5106611"/>
            <a:ext cx="1524211" cy="525354"/>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BAEC736-726C-FE09-00B6-1662DEEE1F98}"/>
              </a:ext>
            </a:extLst>
          </p:cNvPr>
          <p:cNvSpPr/>
          <p:nvPr/>
        </p:nvSpPr>
        <p:spPr>
          <a:xfrm>
            <a:off x="2368137" y="5049698"/>
            <a:ext cx="1524211" cy="582267"/>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B364295-04A9-85FF-C343-1893393D1D61}"/>
              </a:ext>
            </a:extLst>
          </p:cNvPr>
          <p:cNvSpPr/>
          <p:nvPr/>
        </p:nvSpPr>
        <p:spPr>
          <a:xfrm>
            <a:off x="4798503" y="4949630"/>
            <a:ext cx="796666" cy="682335"/>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146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1BEE2DE-BE1A-4B96-AFCE-7B44B14F95BC}"/>
              </a:ext>
            </a:extLst>
          </p:cNvPr>
          <p:cNvSpPr/>
          <p:nvPr/>
        </p:nvSpPr>
        <p:spPr>
          <a:xfrm>
            <a:off x="351999" y="3088605"/>
            <a:ext cx="5291548" cy="2857069"/>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4B8B8D62-71DB-4F89-BC3B-DC1CE1CD8CCF}"/>
              </a:ext>
            </a:extLst>
          </p:cNvPr>
          <p:cNvSpPr>
            <a:spLocks noGrp="1"/>
          </p:cNvSpPr>
          <p:nvPr>
            <p:ph type="sldNum" sz="quarter" idx="12"/>
          </p:nvPr>
        </p:nvSpPr>
        <p:spPr/>
        <p:txBody>
          <a:bodyPr/>
          <a:lstStyle/>
          <a:p>
            <a:r>
              <a:rPr lang="en-US"/>
              <a:t>Market Street Research | Page </a:t>
            </a:r>
            <a:fld id="{300ED257-06B6-4717-AB39-CFF5462A5EBE}" type="slidenum">
              <a:rPr lang="en-US" smtClean="0"/>
              <a:pPr/>
              <a:t>75</a:t>
            </a:fld>
            <a:endParaRPr lang="en-US" dirty="0"/>
          </a:p>
        </p:txBody>
      </p:sp>
      <p:sp>
        <p:nvSpPr>
          <p:cNvPr id="14" name="Title 5">
            <a:extLst>
              <a:ext uri="{FF2B5EF4-FFF2-40B4-BE49-F238E27FC236}">
                <a16:creationId xmlns:a16="http://schemas.microsoft.com/office/drawing/2014/main" id="{4C815A6C-DE43-47CE-9939-4F8430B73D0B}"/>
              </a:ext>
            </a:extLst>
          </p:cNvPr>
          <p:cNvSpPr txBox="1">
            <a:spLocks/>
          </p:cNvSpPr>
          <p:nvPr/>
        </p:nvSpPr>
        <p:spPr>
          <a:xfrm>
            <a:off x="130766" y="219191"/>
            <a:ext cx="11868895" cy="606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r>
              <a:rPr lang="en-US" dirty="0">
                <a:solidFill>
                  <a:schemeClr val="accent2"/>
                </a:solidFill>
              </a:rPr>
              <a:t>Pornography</a:t>
            </a:r>
          </a:p>
        </p:txBody>
      </p:sp>
      <p:sp>
        <p:nvSpPr>
          <p:cNvPr id="15" name="TextBox 14">
            <a:extLst>
              <a:ext uri="{FF2B5EF4-FFF2-40B4-BE49-F238E27FC236}">
                <a16:creationId xmlns:a16="http://schemas.microsoft.com/office/drawing/2014/main" id="{FE2794A4-CC14-4AC6-8E04-0F6B3AA42628}"/>
              </a:ext>
            </a:extLst>
          </p:cNvPr>
          <p:cNvSpPr txBox="1"/>
          <p:nvPr/>
        </p:nvSpPr>
        <p:spPr>
          <a:xfrm>
            <a:off x="0" y="988748"/>
            <a:ext cx="5972961" cy="1969770"/>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Just under half of high school students have looked at pornographic materials in the 30 days leading up to the survey. </a:t>
            </a:r>
          </a:p>
          <a:p>
            <a:pPr marL="285750" indent="-285750">
              <a:spcAft>
                <a:spcPts val="600"/>
              </a:spcAft>
              <a:buFont typeface="Wingdings" panose="05000000000000000000" pitchFamily="2" charset="2"/>
              <a:buChar char="Ø"/>
            </a:pPr>
            <a:r>
              <a:rPr lang="en-US" sz="1400" dirty="0">
                <a:solidFill>
                  <a:schemeClr val="accent1"/>
                </a:solidFill>
              </a:rPr>
              <a:t>Rates have increased among all grades since 2020.</a:t>
            </a:r>
          </a:p>
          <a:p>
            <a:pPr marL="742950" lvl="1" indent="-285750">
              <a:spcAft>
                <a:spcPts val="600"/>
              </a:spcAft>
              <a:buFont typeface="Wingdings" panose="05000000000000000000" pitchFamily="2" charset="2"/>
              <a:buChar char="Ø"/>
            </a:pPr>
            <a:r>
              <a:rPr lang="en-US" sz="1400" dirty="0">
                <a:solidFill>
                  <a:schemeClr val="accent1"/>
                </a:solidFill>
              </a:rPr>
              <a:t>However, question wording changed from previous years to describe pornography rather than using the term pornography. Given this, it is possible that exposure to pornography has not substantially increased for younger students, rather their understanding of the question improved compared to previous years.</a:t>
            </a:r>
          </a:p>
        </p:txBody>
      </p:sp>
      <p:graphicFrame>
        <p:nvGraphicFramePr>
          <p:cNvPr id="16" name="Table 15">
            <a:extLst>
              <a:ext uri="{FF2B5EF4-FFF2-40B4-BE49-F238E27FC236}">
                <a16:creationId xmlns:a16="http://schemas.microsoft.com/office/drawing/2014/main" id="{D68961CD-C88C-4299-84CE-6C52DD6CA27D}"/>
              </a:ext>
            </a:extLst>
          </p:cNvPr>
          <p:cNvGraphicFramePr>
            <a:graphicFrameLocks noGrp="1"/>
          </p:cNvGraphicFramePr>
          <p:nvPr/>
        </p:nvGraphicFramePr>
        <p:xfrm>
          <a:off x="752763" y="6356350"/>
          <a:ext cx="8672898" cy="3962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76330">
                  <a:extLst>
                    <a:ext uri="{9D8B030D-6E8A-4147-A177-3AD203B41FA5}">
                      <a16:colId xmlns:a16="http://schemas.microsoft.com/office/drawing/2014/main" val="168637558"/>
                    </a:ext>
                  </a:extLst>
                </a:gridCol>
                <a:gridCol w="500639">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Q48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During the past 30 days on how many days have you seen or heard pictures stories sounds or actions that show nudity or sexual behavior either in electronic or any other format?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grpSp>
        <p:nvGrpSpPr>
          <p:cNvPr id="5" name="Group 4">
            <a:extLst>
              <a:ext uri="{FF2B5EF4-FFF2-40B4-BE49-F238E27FC236}">
                <a16:creationId xmlns:a16="http://schemas.microsoft.com/office/drawing/2014/main" id="{02EBBD49-72F2-C281-4679-1BAC8B94769C}"/>
              </a:ext>
            </a:extLst>
          </p:cNvPr>
          <p:cNvGrpSpPr/>
          <p:nvPr/>
        </p:nvGrpSpPr>
        <p:grpSpPr>
          <a:xfrm>
            <a:off x="6065214" y="988748"/>
            <a:ext cx="5893788" cy="5123811"/>
            <a:chOff x="6434566" y="933830"/>
            <a:chExt cx="5490340" cy="4776541"/>
          </a:xfrm>
        </p:grpSpPr>
        <p:sp>
          <p:nvSpPr>
            <p:cNvPr id="7" name="Rectangle: Rounded Corners 6">
              <a:extLst>
                <a:ext uri="{FF2B5EF4-FFF2-40B4-BE49-F238E27FC236}">
                  <a16:creationId xmlns:a16="http://schemas.microsoft.com/office/drawing/2014/main" id="{15F97736-6EEF-5A07-C233-253650EBD894}"/>
                </a:ext>
              </a:extLst>
            </p:cNvPr>
            <p:cNvSpPr/>
            <p:nvPr/>
          </p:nvSpPr>
          <p:spPr>
            <a:xfrm>
              <a:off x="6434567" y="933830"/>
              <a:ext cx="5490337" cy="750279"/>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Recent </a:t>
              </a:r>
              <a:r>
                <a:rPr lang="en-US" dirty="0">
                  <a:latin typeface="Calibri" panose="020F0502020204030204" pitchFamily="34" charset="0"/>
                  <a:cs typeface="Calibri" panose="020F0502020204030204" pitchFamily="34" charset="0"/>
                </a:rPr>
                <a:t>Pornography Viewing</a:t>
              </a:r>
              <a:endParaRPr lang="en-US" sz="1800" dirty="0">
                <a:latin typeface="Calibri" panose="020F0502020204030204" pitchFamily="34" charset="0"/>
                <a:cs typeface="Calibri" panose="020F0502020204030204" pitchFamily="34" charset="0"/>
              </a:endParaRPr>
            </a:p>
            <a:p>
              <a:pPr lvl="0" algn="ctr">
                <a:spcAft>
                  <a:spcPts val="0"/>
                </a:spcAft>
              </a:pPr>
              <a:r>
                <a:rPr lang="en-US" sz="1800" dirty="0">
                  <a:latin typeface="Calibri" panose="020F0502020204030204" pitchFamily="34" charset="0"/>
                  <a:cs typeface="Calibri" panose="020F0502020204030204" pitchFamily="34" charset="0"/>
                </a:rPr>
                <a:t>(33% of the population)</a:t>
              </a:r>
            </a:p>
          </p:txBody>
        </p:sp>
        <p:sp>
          <p:nvSpPr>
            <p:cNvPr id="8" name="Rectangle: Rounded Corners 7">
              <a:extLst>
                <a:ext uri="{FF2B5EF4-FFF2-40B4-BE49-F238E27FC236}">
                  <a16:creationId xmlns:a16="http://schemas.microsoft.com/office/drawing/2014/main" id="{9D96685B-09CC-8A0A-83A6-71073669AD09}"/>
                </a:ext>
              </a:extLst>
            </p:cNvPr>
            <p:cNvSpPr/>
            <p:nvPr/>
          </p:nvSpPr>
          <p:spPr>
            <a:xfrm>
              <a:off x="6434568" y="1748229"/>
              <a:ext cx="5490338" cy="1624625"/>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endParaRPr lang="en-US" sz="1400" kern="0" dirty="0">
                <a:solidFill>
                  <a:sysClr val="windowText" lastClr="000000"/>
                </a:solidFill>
                <a:latin typeface="Calibri" panose="020F0502020204030204" pitchFamily="34" charset="0"/>
                <a:cs typeface="Calibri" panose="020F0502020204030204" pitchFamily="34" charset="0"/>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47% of those who identify as non-binary</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46% of those who identify as transgender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44% of those who identify as non-heterosexual</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42% of those who identify as Middle Eastern American</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41% of those who identify as Southeast Asian American</a:t>
              </a:r>
            </a:p>
            <a:p>
              <a:pPr marL="285750" lvl="1"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34% of those who identify as male </a:t>
              </a:r>
            </a:p>
          </p:txBody>
        </p:sp>
        <p:sp>
          <p:nvSpPr>
            <p:cNvPr id="9" name="Rectangle: Rounded Corners 8">
              <a:extLst>
                <a:ext uri="{FF2B5EF4-FFF2-40B4-BE49-F238E27FC236}">
                  <a16:creationId xmlns:a16="http://schemas.microsoft.com/office/drawing/2014/main" id="{0B6D2021-230A-B78D-E0B4-D71CE4F775B9}"/>
                </a:ext>
              </a:extLst>
            </p:cNvPr>
            <p:cNvSpPr/>
            <p:nvPr/>
          </p:nvSpPr>
          <p:spPr>
            <a:xfrm>
              <a:off x="6434566" y="3436972"/>
              <a:ext cx="5490338" cy="2273399"/>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have recently viewed pornography are also more likely to: </a:t>
              </a: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Send or receive sexual messages (31%)</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Be sexually harassed (24%)</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depressed (24%), self-harm (22%), or consider suicide (13%)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Drink alcohol (20%)</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bullied (19%) or cyberbullied (13%)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Have sexual intercourse (16%)</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Engage in unhealthy dieting (14%)</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pic>
        <p:nvPicPr>
          <p:cNvPr id="10" name="Picture 9">
            <a:extLst>
              <a:ext uri="{FF2B5EF4-FFF2-40B4-BE49-F238E27FC236}">
                <a16:creationId xmlns:a16="http://schemas.microsoft.com/office/drawing/2014/main" id="{1921BFFB-54DD-4E6D-A6EF-86BE7F6619BC}"/>
              </a:ext>
            </a:extLst>
          </p:cNvPr>
          <p:cNvPicPr>
            <a:picLocks noChangeAspect="1"/>
          </p:cNvPicPr>
          <p:nvPr/>
        </p:nvPicPr>
        <p:blipFill rotWithShape="1">
          <a:blip r:embed="rId2"/>
          <a:srcRect t="17566" b="2075"/>
          <a:stretch/>
        </p:blipFill>
        <p:spPr>
          <a:xfrm>
            <a:off x="461104" y="3121650"/>
            <a:ext cx="5073337" cy="1912640"/>
          </a:xfrm>
          <a:prstGeom prst="rect">
            <a:avLst/>
          </a:prstGeom>
        </p:spPr>
      </p:pic>
      <p:pic>
        <p:nvPicPr>
          <p:cNvPr id="12" name="Picture 11">
            <a:extLst>
              <a:ext uri="{FF2B5EF4-FFF2-40B4-BE49-F238E27FC236}">
                <a16:creationId xmlns:a16="http://schemas.microsoft.com/office/drawing/2014/main" id="{865272EA-D6E1-AF36-A3F9-5FC7D567F922}"/>
              </a:ext>
            </a:extLst>
          </p:cNvPr>
          <p:cNvPicPr>
            <a:picLocks noChangeAspect="1"/>
          </p:cNvPicPr>
          <p:nvPr/>
        </p:nvPicPr>
        <p:blipFill rotWithShape="1">
          <a:blip r:embed="rId3"/>
          <a:srcRect l="6093" t="35656" b="5663"/>
          <a:stretch/>
        </p:blipFill>
        <p:spPr>
          <a:xfrm>
            <a:off x="461103" y="4942009"/>
            <a:ext cx="5073338" cy="1082181"/>
          </a:xfrm>
          <a:prstGeom prst="rect">
            <a:avLst/>
          </a:prstGeom>
        </p:spPr>
      </p:pic>
      <p:sp>
        <p:nvSpPr>
          <p:cNvPr id="2" name="Rectangle: Rounded Corners 1">
            <a:extLst>
              <a:ext uri="{FF2B5EF4-FFF2-40B4-BE49-F238E27FC236}">
                <a16:creationId xmlns:a16="http://schemas.microsoft.com/office/drawing/2014/main" id="{A91A55AE-4230-4691-AE53-83FAF8B10B7A}"/>
              </a:ext>
            </a:extLst>
          </p:cNvPr>
          <p:cNvSpPr/>
          <p:nvPr/>
        </p:nvSpPr>
        <p:spPr>
          <a:xfrm>
            <a:off x="589671" y="5067336"/>
            <a:ext cx="1524211" cy="758988"/>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631ED6F-F09D-37EC-CFB5-E95B7545F833}"/>
              </a:ext>
            </a:extLst>
          </p:cNvPr>
          <p:cNvSpPr/>
          <p:nvPr/>
        </p:nvSpPr>
        <p:spPr>
          <a:xfrm>
            <a:off x="2235666" y="5034290"/>
            <a:ext cx="1524211" cy="786331"/>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617DA8C-1F67-8BD8-4138-896077E44DF9}"/>
              </a:ext>
            </a:extLst>
          </p:cNvPr>
          <p:cNvSpPr/>
          <p:nvPr/>
        </p:nvSpPr>
        <p:spPr>
          <a:xfrm>
            <a:off x="3881661" y="4948495"/>
            <a:ext cx="1524211" cy="872126"/>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842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7E5F-B41B-4CED-9DEE-A4C3C4983B8E}"/>
              </a:ext>
            </a:extLst>
          </p:cNvPr>
          <p:cNvSpPr>
            <a:spLocks noGrp="1"/>
          </p:cNvSpPr>
          <p:nvPr>
            <p:ph type="ctrTitle"/>
          </p:nvPr>
        </p:nvSpPr>
        <p:spPr/>
        <p:txBody>
          <a:bodyPr anchor="ctr"/>
          <a:lstStyle/>
          <a:p>
            <a:pPr algn="ctr"/>
            <a:r>
              <a:rPr lang="en-US" dirty="0"/>
              <a:t>Lifestyle</a:t>
            </a:r>
          </a:p>
        </p:txBody>
      </p:sp>
    </p:spTree>
    <p:extLst>
      <p:ext uri="{BB962C8B-B14F-4D97-AF65-F5344CB8AC3E}">
        <p14:creationId xmlns:p14="http://schemas.microsoft.com/office/powerpoint/2010/main" val="21303173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84B59428-2979-4D3A-89E5-845E5A21802F}"/>
              </a:ext>
            </a:extLst>
          </p:cNvPr>
          <p:cNvSpPr/>
          <p:nvPr/>
        </p:nvSpPr>
        <p:spPr>
          <a:xfrm>
            <a:off x="222999" y="1415987"/>
            <a:ext cx="6092960" cy="435944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A2E47BFD-5BC3-484C-ADDC-CEAB87D2FAB2}"/>
              </a:ext>
            </a:extLst>
          </p:cNvPr>
          <p:cNvSpPr>
            <a:spLocks noGrp="1"/>
          </p:cNvSpPr>
          <p:nvPr>
            <p:ph type="title"/>
          </p:nvPr>
        </p:nvSpPr>
        <p:spPr/>
        <p:txBody>
          <a:bodyPr/>
          <a:lstStyle/>
          <a:p>
            <a:r>
              <a:rPr lang="en-US" dirty="0"/>
              <a:t>Homework</a:t>
            </a:r>
          </a:p>
        </p:txBody>
      </p:sp>
      <p:sp>
        <p:nvSpPr>
          <p:cNvPr id="5" name="Slide Number Placeholder 4">
            <a:extLst>
              <a:ext uri="{FF2B5EF4-FFF2-40B4-BE49-F238E27FC236}">
                <a16:creationId xmlns:a16="http://schemas.microsoft.com/office/drawing/2014/main" id="{0D1069C6-0F47-4E97-8A34-BD66584B9A32}"/>
              </a:ext>
            </a:extLst>
          </p:cNvPr>
          <p:cNvSpPr>
            <a:spLocks noGrp="1"/>
          </p:cNvSpPr>
          <p:nvPr>
            <p:ph type="sldNum" sz="quarter" idx="12"/>
          </p:nvPr>
        </p:nvSpPr>
        <p:spPr/>
        <p:txBody>
          <a:bodyPr/>
          <a:lstStyle/>
          <a:p>
            <a:r>
              <a:rPr lang="en-US"/>
              <a:t>Market Street Research | Page </a:t>
            </a:r>
            <a:fld id="{300ED257-06B6-4717-AB39-CFF5462A5EBE}" type="slidenum">
              <a:rPr lang="en-US" smtClean="0"/>
              <a:pPr/>
              <a:t>77</a:t>
            </a:fld>
            <a:endParaRPr lang="en-US" dirty="0"/>
          </a:p>
        </p:txBody>
      </p:sp>
      <p:graphicFrame>
        <p:nvGraphicFramePr>
          <p:cNvPr id="29" name="Table 28">
            <a:extLst>
              <a:ext uri="{FF2B5EF4-FFF2-40B4-BE49-F238E27FC236}">
                <a16:creationId xmlns:a16="http://schemas.microsoft.com/office/drawing/2014/main" id="{83036315-D18D-4E70-B8EF-E53F60E776F0}"/>
              </a:ext>
            </a:extLst>
          </p:cNvPr>
          <p:cNvGraphicFramePr>
            <a:graphicFrameLocks noGrp="1"/>
          </p:cNvGraphicFramePr>
          <p:nvPr>
            <p:extLst>
              <p:ext uri="{D42A27DB-BD31-4B8C-83A1-F6EECF244321}">
                <p14:modId xmlns:p14="http://schemas.microsoft.com/office/powerpoint/2010/main" val="49756902"/>
              </p:ext>
            </p:extLst>
          </p:nvPr>
        </p:nvGraphicFramePr>
        <p:xfrm>
          <a:off x="767052" y="6416992"/>
          <a:ext cx="8672898" cy="2438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0000"/>
                    </a:ext>
                  </a:extLst>
                </a:gridCol>
                <a:gridCol w="6098797">
                  <a:extLst>
                    <a:ext uri="{9D8B030D-6E8A-4147-A177-3AD203B41FA5}">
                      <a16:colId xmlns:a16="http://schemas.microsoft.com/office/drawing/2014/main" val="168637558"/>
                    </a:ext>
                  </a:extLst>
                </a:gridCol>
                <a:gridCol w="478172">
                  <a:extLst>
                    <a:ext uri="{9D8B030D-6E8A-4147-A177-3AD203B41FA5}">
                      <a16:colId xmlns:a16="http://schemas.microsoft.com/office/drawing/2014/main" val="20001"/>
                    </a:ext>
                  </a:extLst>
                </a:gridCol>
                <a:gridCol w="453006">
                  <a:extLst>
                    <a:ext uri="{9D8B030D-6E8A-4147-A177-3AD203B41FA5}">
                      <a16:colId xmlns:a16="http://schemas.microsoft.com/office/drawing/2014/main" val="20002"/>
                    </a:ext>
                  </a:extLst>
                </a:gridCol>
                <a:gridCol w="444616">
                  <a:extLst>
                    <a:ext uri="{9D8B030D-6E8A-4147-A177-3AD203B41FA5}">
                      <a16:colId xmlns:a16="http://schemas.microsoft.com/office/drawing/2014/main" val="20003"/>
                    </a:ext>
                  </a:extLst>
                </a:gridCol>
                <a:gridCol w="485697">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Q120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On average, how much time do you spend doing homework each day?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4" name="TextBox 13">
            <a:extLst>
              <a:ext uri="{FF2B5EF4-FFF2-40B4-BE49-F238E27FC236}">
                <a16:creationId xmlns:a16="http://schemas.microsoft.com/office/drawing/2014/main" id="{6443AF55-5514-49C1-8240-AB7A1218D904}"/>
              </a:ext>
            </a:extLst>
          </p:cNvPr>
          <p:cNvSpPr txBox="1"/>
          <p:nvPr/>
        </p:nvSpPr>
        <p:spPr>
          <a:xfrm>
            <a:off x="6856532" y="2090172"/>
            <a:ext cx="4770609" cy="2677656"/>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solidFill>
                  <a:schemeClr val="accent1"/>
                </a:solidFill>
              </a:rPr>
              <a:t>While the median amount of time students spend on homework in 6</a:t>
            </a:r>
            <a:r>
              <a:rPr lang="en-US" sz="1400" baseline="30000" dirty="0">
                <a:solidFill>
                  <a:schemeClr val="accent1"/>
                </a:solidFill>
              </a:rPr>
              <a:t>th</a:t>
            </a:r>
            <a:r>
              <a:rPr lang="en-US" sz="1400" dirty="0">
                <a:solidFill>
                  <a:schemeClr val="accent1"/>
                </a:solidFill>
              </a:rPr>
              <a:t> and 8</a:t>
            </a:r>
            <a:r>
              <a:rPr lang="en-US" sz="1400" baseline="30000" dirty="0">
                <a:solidFill>
                  <a:schemeClr val="accent1"/>
                </a:solidFill>
              </a:rPr>
              <a:t>th</a:t>
            </a:r>
            <a:r>
              <a:rPr lang="en-US" sz="1400" dirty="0">
                <a:solidFill>
                  <a:schemeClr val="accent1"/>
                </a:solidFill>
              </a:rPr>
              <a:t> grade is under 2 hours each day, this increases to over 2 hours in high school.</a:t>
            </a: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buFont typeface="Wingdings" panose="05000000000000000000" pitchFamily="2" charset="2"/>
              <a:buChar char="Ø"/>
            </a:pPr>
            <a:r>
              <a:rPr lang="en-US" sz="1400" dirty="0">
                <a:solidFill>
                  <a:schemeClr val="accent1"/>
                </a:solidFill>
              </a:rPr>
              <a:t>Rates of doing 3 or more hours of homework each day decreased or may be trending down for all grades between 2022 and 2024. </a:t>
            </a:r>
          </a:p>
          <a:p>
            <a:endParaRPr lang="en-US" sz="1400" dirty="0">
              <a:solidFill>
                <a:schemeClr val="accent1"/>
              </a:solidFill>
            </a:endParaRPr>
          </a:p>
          <a:p>
            <a:pPr marL="285750" indent="-285750">
              <a:buFont typeface="Wingdings" panose="05000000000000000000" pitchFamily="2" charset="2"/>
              <a:buChar char="Ø"/>
            </a:pPr>
            <a:r>
              <a:rPr lang="en-US" sz="1400" dirty="0">
                <a:solidFill>
                  <a:schemeClr val="accent1"/>
                </a:solidFill>
              </a:rPr>
              <a:t>74% of students who report 3 or more hours of homework each day also indicate that they have experienced somewhat high or very high levels of stress due to their academic course load. </a:t>
            </a:r>
          </a:p>
        </p:txBody>
      </p:sp>
      <p:pic>
        <p:nvPicPr>
          <p:cNvPr id="3" name="Picture 2">
            <a:extLst>
              <a:ext uri="{FF2B5EF4-FFF2-40B4-BE49-F238E27FC236}">
                <a16:creationId xmlns:a16="http://schemas.microsoft.com/office/drawing/2014/main" id="{2D16784B-284B-2C30-E6C6-6CDBA86CF79C}"/>
              </a:ext>
            </a:extLst>
          </p:cNvPr>
          <p:cNvPicPr>
            <a:picLocks noChangeAspect="1"/>
          </p:cNvPicPr>
          <p:nvPr/>
        </p:nvPicPr>
        <p:blipFill>
          <a:blip r:embed="rId2"/>
          <a:stretch>
            <a:fillRect/>
          </a:stretch>
        </p:blipFill>
        <p:spPr>
          <a:xfrm>
            <a:off x="-45004" y="3942872"/>
            <a:ext cx="6360963" cy="1893202"/>
          </a:xfrm>
          <a:prstGeom prst="rect">
            <a:avLst/>
          </a:prstGeom>
        </p:spPr>
      </p:pic>
      <p:pic>
        <p:nvPicPr>
          <p:cNvPr id="6" name="Picture 5">
            <a:extLst>
              <a:ext uri="{FF2B5EF4-FFF2-40B4-BE49-F238E27FC236}">
                <a16:creationId xmlns:a16="http://schemas.microsoft.com/office/drawing/2014/main" id="{95F5B2E1-6AE1-A909-8E56-537A7A9FC480}"/>
              </a:ext>
            </a:extLst>
          </p:cNvPr>
          <p:cNvPicPr>
            <a:picLocks noChangeAspect="1"/>
          </p:cNvPicPr>
          <p:nvPr/>
        </p:nvPicPr>
        <p:blipFill>
          <a:blip r:embed="rId3"/>
          <a:stretch>
            <a:fillRect/>
          </a:stretch>
        </p:blipFill>
        <p:spPr>
          <a:xfrm>
            <a:off x="457201" y="1470235"/>
            <a:ext cx="5810109" cy="2662354"/>
          </a:xfrm>
          <a:prstGeom prst="rect">
            <a:avLst/>
          </a:prstGeom>
        </p:spPr>
      </p:pic>
      <p:sp>
        <p:nvSpPr>
          <p:cNvPr id="4" name="Rectangle: Rounded Corners 3">
            <a:extLst>
              <a:ext uri="{FF2B5EF4-FFF2-40B4-BE49-F238E27FC236}">
                <a16:creationId xmlns:a16="http://schemas.microsoft.com/office/drawing/2014/main" id="{97EB6860-D1C4-8A56-2FF6-7DAB7C03239F}"/>
              </a:ext>
            </a:extLst>
          </p:cNvPr>
          <p:cNvSpPr/>
          <p:nvPr/>
        </p:nvSpPr>
        <p:spPr>
          <a:xfrm>
            <a:off x="2373371" y="4537970"/>
            <a:ext cx="1779179" cy="763872"/>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1080994-9933-4325-C487-10A424819FC7}"/>
              </a:ext>
            </a:extLst>
          </p:cNvPr>
          <p:cNvSpPr/>
          <p:nvPr/>
        </p:nvSpPr>
        <p:spPr>
          <a:xfrm>
            <a:off x="5167618" y="4307206"/>
            <a:ext cx="928383" cy="994636"/>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6095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2AEF-F802-45E9-B9F6-32F92F4E8375}"/>
              </a:ext>
            </a:extLst>
          </p:cNvPr>
          <p:cNvSpPr>
            <a:spLocks noGrp="1"/>
          </p:cNvSpPr>
          <p:nvPr>
            <p:ph type="title"/>
          </p:nvPr>
        </p:nvSpPr>
        <p:spPr/>
        <p:txBody>
          <a:bodyPr/>
          <a:lstStyle/>
          <a:p>
            <a:r>
              <a:rPr lang="en-US" dirty="0"/>
              <a:t>Sleep</a:t>
            </a:r>
          </a:p>
        </p:txBody>
      </p:sp>
      <p:sp>
        <p:nvSpPr>
          <p:cNvPr id="5" name="Slide Number Placeholder 4">
            <a:extLst>
              <a:ext uri="{FF2B5EF4-FFF2-40B4-BE49-F238E27FC236}">
                <a16:creationId xmlns:a16="http://schemas.microsoft.com/office/drawing/2014/main" id="{F40842C8-91BD-4FD5-A670-36979C6CB576}"/>
              </a:ext>
            </a:extLst>
          </p:cNvPr>
          <p:cNvSpPr>
            <a:spLocks noGrp="1"/>
          </p:cNvSpPr>
          <p:nvPr>
            <p:ph type="sldNum" sz="quarter" idx="12"/>
          </p:nvPr>
        </p:nvSpPr>
        <p:spPr/>
        <p:txBody>
          <a:bodyPr/>
          <a:lstStyle/>
          <a:p>
            <a:r>
              <a:rPr lang="en-US"/>
              <a:t>Market Street Research | Page </a:t>
            </a:r>
            <a:fld id="{300ED257-06B6-4717-AB39-CFF5462A5EBE}" type="slidenum">
              <a:rPr lang="en-US" smtClean="0"/>
              <a:pPr/>
              <a:t>78</a:t>
            </a:fld>
            <a:endParaRPr lang="en-US" dirty="0"/>
          </a:p>
        </p:txBody>
      </p:sp>
      <p:sp>
        <p:nvSpPr>
          <p:cNvPr id="7" name="Rectangle: Rounded Corners 6">
            <a:extLst>
              <a:ext uri="{FF2B5EF4-FFF2-40B4-BE49-F238E27FC236}">
                <a16:creationId xmlns:a16="http://schemas.microsoft.com/office/drawing/2014/main" id="{98DD879F-9B10-44C9-A17C-4A50F2DD3C35}"/>
              </a:ext>
            </a:extLst>
          </p:cNvPr>
          <p:cNvSpPr/>
          <p:nvPr/>
        </p:nvSpPr>
        <p:spPr>
          <a:xfrm>
            <a:off x="553672" y="2035024"/>
            <a:ext cx="5542327" cy="4069635"/>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E583AA52-D44D-4967-BF26-7D6C191EB540}"/>
              </a:ext>
            </a:extLst>
          </p:cNvPr>
          <p:cNvSpPr txBox="1"/>
          <p:nvPr/>
        </p:nvSpPr>
        <p:spPr>
          <a:xfrm>
            <a:off x="107334" y="831870"/>
            <a:ext cx="6101399" cy="1246495"/>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Most high school students get less than 8 hours of sleep each night, with 32% of all students reporting 6 or fewer hours. </a:t>
            </a:r>
          </a:p>
          <a:p>
            <a:pPr marL="285750" indent="-285750">
              <a:spcAft>
                <a:spcPts val="600"/>
              </a:spcAft>
              <a:buFont typeface="Wingdings" panose="05000000000000000000" pitchFamily="2" charset="2"/>
              <a:buChar char="Ø"/>
            </a:pPr>
            <a:r>
              <a:rPr lang="en-US" sz="1400" dirty="0">
                <a:solidFill>
                  <a:schemeClr val="accent1"/>
                </a:solidFill>
              </a:rPr>
              <a:t>Within the aggregate sample, those with a non-traditional gender identity or sexual orientation and those who identify as Black or African American are among those most likely to get little sleep. </a:t>
            </a:r>
          </a:p>
        </p:txBody>
      </p:sp>
      <p:graphicFrame>
        <p:nvGraphicFramePr>
          <p:cNvPr id="15" name="Table 14">
            <a:extLst>
              <a:ext uri="{FF2B5EF4-FFF2-40B4-BE49-F238E27FC236}">
                <a16:creationId xmlns:a16="http://schemas.microsoft.com/office/drawing/2014/main" id="{6FF4BF54-C03D-4410-8547-1541E9E5B9E0}"/>
              </a:ext>
            </a:extLst>
          </p:cNvPr>
          <p:cNvGraphicFramePr>
            <a:graphicFrameLocks noGrp="1"/>
          </p:cNvGraphicFramePr>
          <p:nvPr>
            <p:extLst>
              <p:ext uri="{D42A27DB-BD31-4B8C-83A1-F6EECF244321}">
                <p14:modId xmlns:p14="http://schemas.microsoft.com/office/powerpoint/2010/main" val="1845360365"/>
              </p:ext>
            </p:extLst>
          </p:nvPr>
        </p:nvGraphicFramePr>
        <p:xfrm>
          <a:off x="751651" y="6427096"/>
          <a:ext cx="8672898" cy="243840"/>
        </p:xfrm>
        <a:graphic>
          <a:graphicData uri="http://schemas.openxmlformats.org/drawingml/2006/table">
            <a:tbl>
              <a:tblPr firstRow="1" bandRow="1">
                <a:tableStyleId>{5C22544A-7EE6-4342-B048-85BDC9FD1C3A}</a:tableStyleId>
              </a:tblPr>
              <a:tblGrid>
                <a:gridCol w="712610">
                  <a:extLst>
                    <a:ext uri="{9D8B030D-6E8A-4147-A177-3AD203B41FA5}">
                      <a16:colId xmlns:a16="http://schemas.microsoft.com/office/drawing/2014/main" val="2444736369"/>
                    </a:ext>
                  </a:extLst>
                </a:gridCol>
                <a:gridCol w="6098797">
                  <a:extLst>
                    <a:ext uri="{9D8B030D-6E8A-4147-A177-3AD203B41FA5}">
                      <a16:colId xmlns:a16="http://schemas.microsoft.com/office/drawing/2014/main" val="4104519855"/>
                    </a:ext>
                  </a:extLst>
                </a:gridCol>
                <a:gridCol w="478172">
                  <a:extLst>
                    <a:ext uri="{9D8B030D-6E8A-4147-A177-3AD203B41FA5}">
                      <a16:colId xmlns:a16="http://schemas.microsoft.com/office/drawing/2014/main" val="309029741"/>
                    </a:ext>
                  </a:extLst>
                </a:gridCol>
                <a:gridCol w="453006">
                  <a:extLst>
                    <a:ext uri="{9D8B030D-6E8A-4147-A177-3AD203B41FA5}">
                      <a16:colId xmlns:a16="http://schemas.microsoft.com/office/drawing/2014/main" val="3999214516"/>
                    </a:ext>
                  </a:extLst>
                </a:gridCol>
                <a:gridCol w="444616">
                  <a:extLst>
                    <a:ext uri="{9D8B030D-6E8A-4147-A177-3AD203B41FA5}">
                      <a16:colId xmlns:a16="http://schemas.microsoft.com/office/drawing/2014/main" val="206421077"/>
                    </a:ext>
                  </a:extLst>
                </a:gridCol>
                <a:gridCol w="485697">
                  <a:extLst>
                    <a:ext uri="{9D8B030D-6E8A-4147-A177-3AD203B41FA5}">
                      <a16:colId xmlns:a16="http://schemas.microsoft.com/office/drawing/2014/main" val="3105176405"/>
                    </a:ext>
                  </a:extLst>
                </a:gridCol>
              </a:tblGrid>
              <a:tr h="182880">
                <a:tc>
                  <a:txBody>
                    <a:bodyPr/>
                    <a:lstStyle/>
                    <a:p>
                      <a:pPr algn="ctr"/>
                      <a:r>
                        <a:rPr lang="en-US" sz="1000" b="1" i="1" dirty="0">
                          <a:solidFill>
                            <a:schemeClr val="bg1"/>
                          </a:solidFill>
                          <a:latin typeface="Calibri" panose="020F0502020204030204" pitchFamily="34" charset="0"/>
                          <a:cs typeface="Calibri" panose="020F0502020204030204" pitchFamily="34" charset="0"/>
                        </a:rPr>
                        <a:t>Q121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solidFill>
                            <a:schemeClr val="bg1"/>
                          </a:solidFill>
                          <a:latin typeface="Calibri" panose="020F0502020204030204" pitchFamily="34" charset="0"/>
                          <a:cs typeface="Calibri" panose="020F0502020204030204" pitchFamily="34" charset="0"/>
                        </a:rPr>
                        <a:t>On average, how many hours of sleep do you get each school</a:t>
                      </a:r>
                      <a:r>
                        <a:rPr lang="en-US" sz="1000" b="1" i="1" baseline="0" dirty="0">
                          <a:solidFill>
                            <a:schemeClr val="bg1"/>
                          </a:solidFill>
                          <a:latin typeface="Calibri" panose="020F0502020204030204" pitchFamily="34" charset="0"/>
                          <a:cs typeface="Calibri" panose="020F0502020204030204" pitchFamily="34" charset="0"/>
                        </a:rPr>
                        <a:t> night?</a:t>
                      </a: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2490622"/>
                  </a:ext>
                </a:extLst>
              </a:tr>
            </a:tbl>
          </a:graphicData>
        </a:graphic>
      </p:graphicFrame>
      <p:grpSp>
        <p:nvGrpSpPr>
          <p:cNvPr id="4" name="Group 3">
            <a:extLst>
              <a:ext uri="{FF2B5EF4-FFF2-40B4-BE49-F238E27FC236}">
                <a16:creationId xmlns:a16="http://schemas.microsoft.com/office/drawing/2014/main" id="{A44AD996-2297-6844-6299-58ECEE0E42AC}"/>
              </a:ext>
            </a:extLst>
          </p:cNvPr>
          <p:cNvGrpSpPr/>
          <p:nvPr/>
        </p:nvGrpSpPr>
        <p:grpSpPr>
          <a:xfrm>
            <a:off x="6594328" y="923380"/>
            <a:ext cx="5490338" cy="5181279"/>
            <a:chOff x="6434566" y="933830"/>
            <a:chExt cx="5490338" cy="4776541"/>
          </a:xfrm>
        </p:grpSpPr>
        <p:sp>
          <p:nvSpPr>
            <p:cNvPr id="9" name="Rectangle: Rounded Corners 8">
              <a:extLst>
                <a:ext uri="{FF2B5EF4-FFF2-40B4-BE49-F238E27FC236}">
                  <a16:creationId xmlns:a16="http://schemas.microsoft.com/office/drawing/2014/main" id="{E01FC594-7CB0-7850-5EE4-3CBED5F5CBCD}"/>
                </a:ext>
              </a:extLst>
            </p:cNvPr>
            <p:cNvSpPr/>
            <p:nvPr/>
          </p:nvSpPr>
          <p:spPr>
            <a:xfrm>
              <a:off x="6434567" y="933830"/>
              <a:ext cx="5490337" cy="750279"/>
            </a:xfrm>
            <a:prstGeom prst="round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spcAft>
                  <a:spcPts val="0"/>
                </a:spcAft>
              </a:pPr>
              <a:r>
                <a:rPr lang="en-US" sz="1800" dirty="0">
                  <a:latin typeface="Calibri" panose="020F0502020204030204" pitchFamily="34" charset="0"/>
                  <a:cs typeface="Calibri" panose="020F0502020204030204" pitchFamily="34" charset="0"/>
                </a:rPr>
                <a:t>Aggregate Demographics and Behaviors Associated with Getting 6 or Fewer Hours of Sleep Each Night</a:t>
              </a:r>
            </a:p>
            <a:p>
              <a:pPr lvl="0" algn="ctr">
                <a:spcAft>
                  <a:spcPts val="0"/>
                </a:spcAft>
              </a:pPr>
              <a:r>
                <a:rPr lang="en-US" sz="1800" dirty="0">
                  <a:latin typeface="Calibri" panose="020F0502020204030204" pitchFamily="34" charset="0"/>
                  <a:cs typeface="Calibri" panose="020F0502020204030204" pitchFamily="34" charset="0"/>
                </a:rPr>
                <a:t>(33% of the population)</a:t>
              </a:r>
            </a:p>
          </p:txBody>
        </p:sp>
        <p:sp>
          <p:nvSpPr>
            <p:cNvPr id="10" name="Rectangle: Rounded Corners 9">
              <a:extLst>
                <a:ext uri="{FF2B5EF4-FFF2-40B4-BE49-F238E27FC236}">
                  <a16:creationId xmlns:a16="http://schemas.microsoft.com/office/drawing/2014/main" id="{3BD1CEE6-BB5B-FC91-50DB-5A887AE2DBB5}"/>
                </a:ext>
              </a:extLst>
            </p:cNvPr>
            <p:cNvSpPr/>
            <p:nvPr/>
          </p:nvSpPr>
          <p:spPr>
            <a:xfrm>
              <a:off x="6434566" y="1737681"/>
              <a:ext cx="5490338" cy="1943839"/>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Demographics</a:t>
              </a:r>
              <a:endParaRPr lang="en-US" sz="1400" kern="0" dirty="0">
                <a:solidFill>
                  <a:sysClr val="windowText" lastClr="000000"/>
                </a:solidFill>
                <a:latin typeface="Calibri" panose="020F0502020204030204" pitchFamily="34" charset="0"/>
                <a:cs typeface="Calibri" panose="020F0502020204030204" pitchFamily="34" charset="0"/>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51% of those who identify as non-binary</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50% of those who identify as non-heterosexual</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50% of those who identify as Black or African American</a:t>
              </a:r>
            </a:p>
            <a:p>
              <a:pPr marL="285750" lvl="1"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46% of those who identify as Native Hawaiian or Pacific Islander</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46% of those who identify as transgender</a:t>
              </a:r>
            </a:p>
            <a:p>
              <a:pPr marL="285750" lvl="1"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43% of those who identify as Hispanic or Latinx</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latin typeface="Calibri" panose="020F0502020204030204" pitchFamily="34" charset="0"/>
                  <a:cs typeface="Calibri" panose="020F0502020204030204" pitchFamily="34" charset="0"/>
                </a:rPr>
                <a:t>37% of those who identify as female</a:t>
              </a:r>
            </a:p>
          </p:txBody>
        </p:sp>
        <p:sp>
          <p:nvSpPr>
            <p:cNvPr id="16" name="Rectangle: Rounded Corners 15">
              <a:extLst>
                <a:ext uri="{FF2B5EF4-FFF2-40B4-BE49-F238E27FC236}">
                  <a16:creationId xmlns:a16="http://schemas.microsoft.com/office/drawing/2014/main" id="{0F46440E-B8F7-81A0-BD7D-CBE0DE70CB89}"/>
                </a:ext>
              </a:extLst>
            </p:cNvPr>
            <p:cNvSpPr/>
            <p:nvPr/>
          </p:nvSpPr>
          <p:spPr>
            <a:xfrm>
              <a:off x="6434566" y="3766531"/>
              <a:ext cx="5490338" cy="1943840"/>
            </a:xfrm>
            <a:prstGeom prst="roundRect">
              <a:avLst/>
            </a:prstGeom>
            <a:solidFill>
              <a:srgbClr val="E7EE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400" b="1" dirty="0">
                  <a:solidFill>
                    <a:schemeClr val="tx1"/>
                  </a:solidFill>
                  <a:latin typeface="Calibri" panose="020F0502020204030204" pitchFamily="34" charset="0"/>
                  <a:cs typeface="Calibri" panose="020F0502020204030204" pitchFamily="34" charset="0"/>
                </a:rPr>
                <a:t>Those who get 6 or fewer hours of sleep each night are more </a:t>
              </a:r>
              <a:br>
                <a:rPr lang="en-US" sz="1400" b="1" dirty="0">
                  <a:solidFill>
                    <a:schemeClr val="tx1"/>
                  </a:solidFill>
                  <a:latin typeface="Calibri" panose="020F0502020204030204" pitchFamily="34" charset="0"/>
                  <a:cs typeface="Calibri" panose="020F0502020204030204" pitchFamily="34" charset="0"/>
                </a:rPr>
              </a:br>
              <a:r>
                <a:rPr lang="en-US" sz="1400" b="1" dirty="0">
                  <a:solidFill>
                    <a:schemeClr val="tx1"/>
                  </a:solidFill>
                  <a:latin typeface="Calibri" panose="020F0502020204030204" pitchFamily="34" charset="0"/>
                  <a:cs typeface="Calibri" panose="020F0502020204030204" pitchFamily="34" charset="0"/>
                </a:rPr>
                <a:t>likely to: </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Feel high levels of stress from academic workload (69%)</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Have a hard time navigating stressful events (40%)</a:t>
              </a:r>
            </a:p>
            <a:p>
              <a:pPr marL="285750" indent="-285750">
                <a:buFont typeface="Arial" panose="020B0604020202020204" pitchFamily="34" charset="0"/>
                <a:buChar char="•"/>
                <a:defRPr/>
              </a:pPr>
              <a:r>
                <a:rPr lang="en-US" sz="1400" kern="0" dirty="0">
                  <a:solidFill>
                    <a:sysClr val="windowText" lastClr="000000"/>
                  </a:solidFill>
                  <a:latin typeface="Calibri" panose="020F0502020204030204" pitchFamily="34" charset="0"/>
                  <a:cs typeface="Calibri" panose="020F0502020204030204" pitchFamily="34" charset="0"/>
                </a:rPr>
                <a:t>Feel high levels of stress from events or pressure at home (34%)</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Be depressed (25%), self-harm (18%), or consider suicide (11%)</a:t>
              </a:r>
            </a:p>
          </p:txBody>
        </p:sp>
      </p:grpSp>
      <p:pic>
        <p:nvPicPr>
          <p:cNvPr id="11" name="Picture 10">
            <a:extLst>
              <a:ext uri="{FF2B5EF4-FFF2-40B4-BE49-F238E27FC236}">
                <a16:creationId xmlns:a16="http://schemas.microsoft.com/office/drawing/2014/main" id="{E2EFF92B-6216-3328-1E19-741D78375B54}"/>
              </a:ext>
            </a:extLst>
          </p:cNvPr>
          <p:cNvPicPr>
            <a:picLocks noChangeAspect="1"/>
          </p:cNvPicPr>
          <p:nvPr/>
        </p:nvPicPr>
        <p:blipFill>
          <a:blip r:embed="rId2"/>
          <a:stretch>
            <a:fillRect/>
          </a:stretch>
        </p:blipFill>
        <p:spPr>
          <a:xfrm>
            <a:off x="483548" y="2078365"/>
            <a:ext cx="5861615" cy="2249271"/>
          </a:xfrm>
          <a:prstGeom prst="rect">
            <a:avLst/>
          </a:prstGeom>
        </p:spPr>
      </p:pic>
      <p:pic>
        <p:nvPicPr>
          <p:cNvPr id="12" name="Picture 11">
            <a:extLst>
              <a:ext uri="{FF2B5EF4-FFF2-40B4-BE49-F238E27FC236}">
                <a16:creationId xmlns:a16="http://schemas.microsoft.com/office/drawing/2014/main" id="{90BB711A-D15F-DF8C-EFA5-F301041EE320}"/>
              </a:ext>
            </a:extLst>
          </p:cNvPr>
          <p:cNvPicPr>
            <a:picLocks noChangeAspect="1"/>
          </p:cNvPicPr>
          <p:nvPr/>
        </p:nvPicPr>
        <p:blipFill>
          <a:blip r:embed="rId3"/>
          <a:stretch>
            <a:fillRect/>
          </a:stretch>
        </p:blipFill>
        <p:spPr>
          <a:xfrm>
            <a:off x="553672" y="4214963"/>
            <a:ext cx="5221631" cy="2141387"/>
          </a:xfrm>
          <a:prstGeom prst="rect">
            <a:avLst/>
          </a:prstGeom>
        </p:spPr>
      </p:pic>
      <p:sp>
        <p:nvSpPr>
          <p:cNvPr id="3" name="Rectangle: Rounded Corners 2">
            <a:extLst>
              <a:ext uri="{FF2B5EF4-FFF2-40B4-BE49-F238E27FC236}">
                <a16:creationId xmlns:a16="http://schemas.microsoft.com/office/drawing/2014/main" id="{D9C88664-2255-25BC-5E23-A5A19338F025}"/>
              </a:ext>
            </a:extLst>
          </p:cNvPr>
          <p:cNvSpPr/>
          <p:nvPr/>
        </p:nvSpPr>
        <p:spPr>
          <a:xfrm>
            <a:off x="2562729" y="4776028"/>
            <a:ext cx="1524211" cy="1188544"/>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0F0AD2F-CA70-C02A-0C21-A201683AE286}"/>
              </a:ext>
            </a:extLst>
          </p:cNvPr>
          <p:cNvSpPr/>
          <p:nvPr/>
        </p:nvSpPr>
        <p:spPr>
          <a:xfrm>
            <a:off x="4157064" y="4544491"/>
            <a:ext cx="1455171" cy="1420081"/>
          </a:xfrm>
          <a:prstGeom prst="roundRect">
            <a:avLst/>
          </a:prstGeom>
          <a:solidFill>
            <a:srgbClr val="F17C65">
              <a:alpha val="27059"/>
            </a:srgbClr>
          </a:solidFill>
          <a:ln>
            <a:solidFill>
              <a:srgbClr val="F17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6507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B4EC8B9-7A3D-40B8-9861-0E64EB2203C0}"/>
              </a:ext>
            </a:extLst>
          </p:cNvPr>
          <p:cNvSpPr/>
          <p:nvPr/>
        </p:nvSpPr>
        <p:spPr>
          <a:xfrm>
            <a:off x="1890507" y="1644242"/>
            <a:ext cx="8423263" cy="4439819"/>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94790B3F-3BE5-4451-90A8-B4602612DA74}"/>
              </a:ext>
            </a:extLst>
          </p:cNvPr>
          <p:cNvSpPr>
            <a:spLocks noGrp="1"/>
          </p:cNvSpPr>
          <p:nvPr>
            <p:ph type="title"/>
          </p:nvPr>
        </p:nvSpPr>
        <p:spPr/>
        <p:txBody>
          <a:bodyPr/>
          <a:lstStyle/>
          <a:p>
            <a:r>
              <a:rPr lang="en-US" dirty="0"/>
              <a:t>Going Without Food</a:t>
            </a:r>
          </a:p>
        </p:txBody>
      </p:sp>
      <p:sp>
        <p:nvSpPr>
          <p:cNvPr id="6" name="Slide Number Placeholder 5">
            <a:extLst>
              <a:ext uri="{FF2B5EF4-FFF2-40B4-BE49-F238E27FC236}">
                <a16:creationId xmlns:a16="http://schemas.microsoft.com/office/drawing/2014/main" id="{1AD1DF6D-D17F-4A07-95FF-E2203E87B10D}"/>
              </a:ext>
            </a:extLst>
          </p:cNvPr>
          <p:cNvSpPr>
            <a:spLocks noGrp="1"/>
          </p:cNvSpPr>
          <p:nvPr>
            <p:ph type="sldNum" sz="quarter" idx="12"/>
          </p:nvPr>
        </p:nvSpPr>
        <p:spPr/>
        <p:txBody>
          <a:bodyPr/>
          <a:lstStyle/>
          <a:p>
            <a:r>
              <a:rPr lang="en-US"/>
              <a:t>Market Street Research | Page </a:t>
            </a:r>
            <a:fld id="{300ED257-06B6-4717-AB39-CFF5462A5EBE}" type="slidenum">
              <a:rPr lang="en-US" smtClean="0"/>
              <a:pPr/>
              <a:t>79</a:t>
            </a:fld>
            <a:endParaRPr lang="en-US" dirty="0"/>
          </a:p>
        </p:txBody>
      </p:sp>
      <p:graphicFrame>
        <p:nvGraphicFramePr>
          <p:cNvPr id="15" name="Table 14">
            <a:extLst>
              <a:ext uri="{FF2B5EF4-FFF2-40B4-BE49-F238E27FC236}">
                <a16:creationId xmlns:a16="http://schemas.microsoft.com/office/drawing/2014/main" id="{AABF51B8-B647-45DE-919C-5C28BE6990A7}"/>
              </a:ext>
            </a:extLst>
          </p:cNvPr>
          <p:cNvGraphicFramePr>
            <a:graphicFrameLocks noGrp="1"/>
          </p:cNvGraphicFramePr>
          <p:nvPr>
            <p:extLst>
              <p:ext uri="{D42A27DB-BD31-4B8C-83A1-F6EECF244321}">
                <p14:modId xmlns:p14="http://schemas.microsoft.com/office/powerpoint/2010/main" val="404195972"/>
              </p:ext>
            </p:extLst>
          </p:nvPr>
        </p:nvGraphicFramePr>
        <p:xfrm>
          <a:off x="684088" y="6416992"/>
          <a:ext cx="8812961" cy="243840"/>
        </p:xfrm>
        <a:graphic>
          <a:graphicData uri="http://schemas.openxmlformats.org/drawingml/2006/table">
            <a:tbl>
              <a:tblPr firstRow="1" bandRow="1">
                <a:tableStyleId>{5C22544A-7EE6-4342-B048-85BDC9FD1C3A}</a:tableStyleId>
              </a:tblPr>
              <a:tblGrid>
                <a:gridCol w="524639">
                  <a:extLst>
                    <a:ext uri="{9D8B030D-6E8A-4147-A177-3AD203B41FA5}">
                      <a16:colId xmlns:a16="http://schemas.microsoft.com/office/drawing/2014/main" val="20000"/>
                    </a:ext>
                  </a:extLst>
                </a:gridCol>
                <a:gridCol w="6585357">
                  <a:extLst>
                    <a:ext uri="{9D8B030D-6E8A-4147-A177-3AD203B41FA5}">
                      <a16:colId xmlns:a16="http://schemas.microsoft.com/office/drawing/2014/main" val="168637558"/>
                    </a:ext>
                  </a:extLst>
                </a:gridCol>
                <a:gridCol w="217402">
                  <a:extLst>
                    <a:ext uri="{9D8B030D-6E8A-4147-A177-3AD203B41FA5}">
                      <a16:colId xmlns:a16="http://schemas.microsoft.com/office/drawing/2014/main" val="20001"/>
                    </a:ext>
                  </a:extLst>
                </a:gridCol>
                <a:gridCol w="477440">
                  <a:extLst>
                    <a:ext uri="{9D8B030D-6E8A-4147-A177-3AD203B41FA5}">
                      <a16:colId xmlns:a16="http://schemas.microsoft.com/office/drawing/2014/main" val="20002"/>
                    </a:ext>
                  </a:extLst>
                </a:gridCol>
                <a:gridCol w="514582">
                  <a:extLst>
                    <a:ext uri="{9D8B030D-6E8A-4147-A177-3AD203B41FA5}">
                      <a16:colId xmlns:a16="http://schemas.microsoft.com/office/drawing/2014/main" val="20003"/>
                    </a:ext>
                  </a:extLst>
                </a:gridCol>
                <a:gridCol w="493541">
                  <a:extLst>
                    <a:ext uri="{9D8B030D-6E8A-4147-A177-3AD203B41FA5}">
                      <a16:colId xmlns:a16="http://schemas.microsoft.com/office/drawing/2014/main" val="3303147599"/>
                    </a:ext>
                  </a:extLst>
                </a:gridCol>
              </a:tblGrid>
              <a:tr h="135875">
                <a:tc>
                  <a:txBody>
                    <a:bodyPr/>
                    <a:lstStyle/>
                    <a:p>
                      <a:pPr algn="ctr"/>
                      <a:r>
                        <a:rPr lang="en-US" sz="1000" b="1" i="1" dirty="0">
                          <a:solidFill>
                            <a:schemeClr val="bg1"/>
                          </a:solidFill>
                          <a:latin typeface="Calibri" panose="020F0502020204030204" pitchFamily="34" charset="0"/>
                          <a:cs typeface="Calibri" panose="020F0502020204030204" pitchFamily="34" charset="0"/>
                        </a:rPr>
                        <a:t>Q126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000" b="1" i="1" dirty="0">
                          <a:effectLst/>
                          <a:latin typeface="+mn-lt"/>
                        </a:rPr>
                        <a:t>In the past 30 days, how many times have you gone without food or not eaten meals because there wasn't enough food?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DD24BA5A-3204-4FFD-B831-CA0D6967A0FC}"/>
              </a:ext>
            </a:extLst>
          </p:cNvPr>
          <p:cNvSpPr txBox="1"/>
          <p:nvPr/>
        </p:nvSpPr>
        <p:spPr>
          <a:xfrm>
            <a:off x="234225" y="947075"/>
            <a:ext cx="11694225" cy="600164"/>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dirty="0">
                <a:solidFill>
                  <a:schemeClr val="accent1"/>
                </a:solidFill>
              </a:rPr>
              <a:t>While the majority of students do not go without food, 2% of students have gone hungry 3 or more times in the 30 days prior to taking this survey.</a:t>
            </a:r>
          </a:p>
          <a:p>
            <a:pPr marL="742950" lvl="1" indent="-285750">
              <a:spcAft>
                <a:spcPts val="600"/>
              </a:spcAft>
              <a:buFont typeface="Wingdings" panose="05000000000000000000" pitchFamily="2" charset="2"/>
              <a:buChar char="Ø"/>
            </a:pPr>
            <a:r>
              <a:rPr lang="en-US" sz="1400" dirty="0">
                <a:solidFill>
                  <a:schemeClr val="accent1"/>
                </a:solidFill>
              </a:rPr>
              <a:t>Rates of going without food have remained stable or are trending down between 2022 and 2024. </a:t>
            </a:r>
          </a:p>
        </p:txBody>
      </p:sp>
      <p:pic>
        <p:nvPicPr>
          <p:cNvPr id="5" name="Picture 4">
            <a:extLst>
              <a:ext uri="{FF2B5EF4-FFF2-40B4-BE49-F238E27FC236}">
                <a16:creationId xmlns:a16="http://schemas.microsoft.com/office/drawing/2014/main" id="{5CA77AEF-99CF-4D5D-4254-9D594388D62D}"/>
              </a:ext>
            </a:extLst>
          </p:cNvPr>
          <p:cNvPicPr>
            <a:picLocks noChangeAspect="1"/>
          </p:cNvPicPr>
          <p:nvPr/>
        </p:nvPicPr>
        <p:blipFill>
          <a:blip r:embed="rId2"/>
          <a:stretch>
            <a:fillRect/>
          </a:stretch>
        </p:blipFill>
        <p:spPr>
          <a:xfrm>
            <a:off x="2195482" y="1723586"/>
            <a:ext cx="8118288" cy="2745216"/>
          </a:xfrm>
          <a:prstGeom prst="rect">
            <a:avLst/>
          </a:prstGeom>
        </p:spPr>
      </p:pic>
      <p:pic>
        <p:nvPicPr>
          <p:cNvPr id="8" name="Picture 7">
            <a:extLst>
              <a:ext uri="{FF2B5EF4-FFF2-40B4-BE49-F238E27FC236}">
                <a16:creationId xmlns:a16="http://schemas.microsoft.com/office/drawing/2014/main" id="{C56A63C7-9EB8-65EE-B2BF-79B8DD438C66}"/>
              </a:ext>
            </a:extLst>
          </p:cNvPr>
          <p:cNvPicPr>
            <a:picLocks noChangeAspect="1"/>
          </p:cNvPicPr>
          <p:nvPr/>
        </p:nvPicPr>
        <p:blipFill rotWithShape="1">
          <a:blip r:embed="rId3"/>
          <a:srcRect l="5181" t="48618" b="10208"/>
          <a:stretch/>
        </p:blipFill>
        <p:spPr>
          <a:xfrm>
            <a:off x="2441196" y="4741092"/>
            <a:ext cx="7555322" cy="1342970"/>
          </a:xfrm>
          <a:prstGeom prst="rect">
            <a:avLst/>
          </a:prstGeom>
        </p:spPr>
      </p:pic>
    </p:spTree>
    <p:extLst>
      <p:ext uri="{BB962C8B-B14F-4D97-AF65-F5344CB8AC3E}">
        <p14:creationId xmlns:p14="http://schemas.microsoft.com/office/powerpoint/2010/main" val="252771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95774"/>
            <a:ext cx="12192000" cy="2537190"/>
          </a:xfrm>
          <a:solidFill>
            <a:srgbClr val="245280"/>
          </a:solidFill>
        </p:spPr>
        <p:txBody>
          <a:bodyPr anchor="ctr"/>
          <a:lstStyle/>
          <a:p>
            <a:pPr algn="ctr"/>
            <a:r>
              <a:rPr lang="en-US" dirty="0"/>
              <a:t>Overall Summary of Findings</a:t>
            </a:r>
          </a:p>
        </p:txBody>
      </p:sp>
    </p:spTree>
    <p:extLst>
      <p:ext uri="{BB962C8B-B14F-4D97-AF65-F5344CB8AC3E}">
        <p14:creationId xmlns:p14="http://schemas.microsoft.com/office/powerpoint/2010/main" val="21345087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C8AEB8E-B330-459C-A2F9-3FDBF5ECB3F4}"/>
              </a:ext>
            </a:extLst>
          </p:cNvPr>
          <p:cNvSpPr/>
          <p:nvPr/>
        </p:nvSpPr>
        <p:spPr>
          <a:xfrm>
            <a:off x="83887" y="3495388"/>
            <a:ext cx="6773539" cy="2572749"/>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Rounded Corners 11">
            <a:extLst>
              <a:ext uri="{FF2B5EF4-FFF2-40B4-BE49-F238E27FC236}">
                <a16:creationId xmlns:a16="http://schemas.microsoft.com/office/drawing/2014/main" id="{C4B55A03-EB2F-4CCC-8D65-505B3E6A3F79}"/>
              </a:ext>
            </a:extLst>
          </p:cNvPr>
          <p:cNvSpPr/>
          <p:nvPr/>
        </p:nvSpPr>
        <p:spPr>
          <a:xfrm>
            <a:off x="83889" y="1031847"/>
            <a:ext cx="6773537" cy="2330766"/>
          </a:xfrm>
          <a:prstGeom prst="roundRect">
            <a:avLst/>
          </a:prstGeom>
          <a:solidFill>
            <a:srgbClr val="E9F7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B7E5627-CA00-4C6C-B550-7B1B149732F2}"/>
              </a:ext>
            </a:extLst>
          </p:cNvPr>
          <p:cNvSpPr>
            <a:spLocks noGrp="1"/>
          </p:cNvSpPr>
          <p:nvPr>
            <p:ph type="title"/>
          </p:nvPr>
        </p:nvSpPr>
        <p:spPr/>
        <p:txBody>
          <a:bodyPr/>
          <a:lstStyle/>
          <a:p>
            <a:r>
              <a:rPr lang="en-US" dirty="0"/>
              <a:t>Moving and Homelessness</a:t>
            </a:r>
          </a:p>
        </p:txBody>
      </p:sp>
      <p:sp>
        <p:nvSpPr>
          <p:cNvPr id="6" name="Slide Number Placeholder 5">
            <a:extLst>
              <a:ext uri="{FF2B5EF4-FFF2-40B4-BE49-F238E27FC236}">
                <a16:creationId xmlns:a16="http://schemas.microsoft.com/office/drawing/2014/main" id="{ADD75C21-0AA3-476B-AFFE-124F90069E99}"/>
              </a:ext>
            </a:extLst>
          </p:cNvPr>
          <p:cNvSpPr>
            <a:spLocks noGrp="1"/>
          </p:cNvSpPr>
          <p:nvPr>
            <p:ph type="sldNum" sz="quarter" idx="12"/>
          </p:nvPr>
        </p:nvSpPr>
        <p:spPr/>
        <p:txBody>
          <a:bodyPr/>
          <a:lstStyle/>
          <a:p>
            <a:r>
              <a:rPr lang="en-US"/>
              <a:t>Market Street Research | Page </a:t>
            </a:r>
            <a:fld id="{300ED257-06B6-4717-AB39-CFF5462A5EBE}" type="slidenum">
              <a:rPr lang="en-US" smtClean="0"/>
              <a:pPr/>
              <a:t>80</a:t>
            </a:fld>
            <a:endParaRPr lang="en-US" dirty="0"/>
          </a:p>
        </p:txBody>
      </p:sp>
      <p:graphicFrame>
        <p:nvGraphicFramePr>
          <p:cNvPr id="14" name="Table 13">
            <a:extLst>
              <a:ext uri="{FF2B5EF4-FFF2-40B4-BE49-F238E27FC236}">
                <a16:creationId xmlns:a16="http://schemas.microsoft.com/office/drawing/2014/main" id="{F47F5C22-2B59-4302-B653-72353EFA71CD}"/>
              </a:ext>
            </a:extLst>
          </p:cNvPr>
          <p:cNvGraphicFramePr>
            <a:graphicFrameLocks noGrp="1"/>
          </p:cNvGraphicFramePr>
          <p:nvPr>
            <p:extLst>
              <p:ext uri="{D42A27DB-BD31-4B8C-83A1-F6EECF244321}">
                <p14:modId xmlns:p14="http://schemas.microsoft.com/office/powerpoint/2010/main" val="1699331705"/>
              </p:ext>
            </p:extLst>
          </p:nvPr>
        </p:nvGraphicFramePr>
        <p:xfrm>
          <a:off x="663789" y="6290521"/>
          <a:ext cx="8829003" cy="514567"/>
        </p:xfrm>
        <a:graphic>
          <a:graphicData uri="http://schemas.openxmlformats.org/drawingml/2006/table">
            <a:tbl>
              <a:tblPr firstRow="1" bandRow="1">
                <a:tableStyleId>{5C22544A-7EE6-4342-B048-85BDC9FD1C3A}</a:tableStyleId>
              </a:tblPr>
              <a:tblGrid>
                <a:gridCol w="476854">
                  <a:extLst>
                    <a:ext uri="{9D8B030D-6E8A-4147-A177-3AD203B41FA5}">
                      <a16:colId xmlns:a16="http://schemas.microsoft.com/office/drawing/2014/main" val="20000"/>
                    </a:ext>
                  </a:extLst>
                </a:gridCol>
                <a:gridCol w="6736619">
                  <a:extLst>
                    <a:ext uri="{9D8B030D-6E8A-4147-A177-3AD203B41FA5}">
                      <a16:colId xmlns:a16="http://schemas.microsoft.com/office/drawing/2014/main" val="20004"/>
                    </a:ext>
                  </a:extLst>
                </a:gridCol>
                <a:gridCol w="360727">
                  <a:extLst>
                    <a:ext uri="{9D8B030D-6E8A-4147-A177-3AD203B41FA5}">
                      <a16:colId xmlns:a16="http://schemas.microsoft.com/office/drawing/2014/main" val="3325725103"/>
                    </a:ext>
                  </a:extLst>
                </a:gridCol>
                <a:gridCol w="343949">
                  <a:extLst>
                    <a:ext uri="{9D8B030D-6E8A-4147-A177-3AD203B41FA5}">
                      <a16:colId xmlns:a16="http://schemas.microsoft.com/office/drawing/2014/main" val="2793640615"/>
                    </a:ext>
                  </a:extLst>
                </a:gridCol>
                <a:gridCol w="448940">
                  <a:extLst>
                    <a:ext uri="{9D8B030D-6E8A-4147-A177-3AD203B41FA5}">
                      <a16:colId xmlns:a16="http://schemas.microsoft.com/office/drawing/2014/main" val="527691947"/>
                    </a:ext>
                  </a:extLst>
                </a:gridCol>
                <a:gridCol w="461914">
                  <a:extLst>
                    <a:ext uri="{9D8B030D-6E8A-4147-A177-3AD203B41FA5}">
                      <a16:colId xmlns:a16="http://schemas.microsoft.com/office/drawing/2014/main" val="2082126820"/>
                    </a:ext>
                  </a:extLst>
                </a:gridCol>
              </a:tblGrid>
              <a:tr h="283548">
                <a:tc>
                  <a:txBody>
                    <a:bodyPr/>
                    <a:lstStyle/>
                    <a:p>
                      <a:pPr algn="ctr"/>
                      <a:r>
                        <a:rPr lang="en-US" sz="900" b="1" i="1" dirty="0">
                          <a:solidFill>
                            <a:schemeClr val="bg1"/>
                          </a:solidFill>
                          <a:latin typeface="Calibri" panose="020F0502020204030204" pitchFamily="34" charset="0"/>
                          <a:cs typeface="Calibri" panose="020F0502020204030204" pitchFamily="34" charset="0"/>
                        </a:rPr>
                        <a:t>Q127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900" b="1" i="1" dirty="0">
                          <a:effectLst/>
                          <a:latin typeface="+mn-lt"/>
                        </a:rPr>
                        <a:t>In the past 12 months did you move to a new apartment or house?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900" b="1" i="1" dirty="0">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900" b="1" i="1" dirty="0">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900" b="1" i="1" dirty="0">
                          <a:effectLst/>
                          <a:latin typeface="+mn-lt"/>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900" b="1" i="1" dirty="0">
                          <a:effectLst/>
                          <a:latin typeface="+mn-lt"/>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231019">
                <a:tc>
                  <a:txBody>
                    <a:bodyPr/>
                    <a:lstStyle/>
                    <a:p>
                      <a:pPr algn="ctr"/>
                      <a:r>
                        <a:rPr lang="en-US" sz="900" b="1" i="1" dirty="0">
                          <a:solidFill>
                            <a:schemeClr val="bg1"/>
                          </a:solidFill>
                          <a:latin typeface="Calibri" panose="020F0502020204030204" pitchFamily="34" charset="0"/>
                          <a:cs typeface="Calibri" panose="020F0502020204030204" pitchFamily="34" charset="0"/>
                        </a:rPr>
                        <a:t>Q128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900" b="1" i="1" dirty="0">
                          <a:solidFill>
                            <a:schemeClr val="bg1"/>
                          </a:solidFill>
                          <a:latin typeface="Calibri" panose="020F0502020204030204" pitchFamily="34" charset="0"/>
                          <a:cs typeface="Calibri" panose="020F0502020204030204" pitchFamily="34" charset="0"/>
                        </a:rPr>
                        <a:t>At any point in the past 12 months were you homeless or did you worry about being homeless?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9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900" b="1" i="1"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900" b="1" i="1" dirty="0">
                          <a:solidFill>
                            <a:schemeClr val="bg1"/>
                          </a:solidFill>
                          <a:latin typeface="Calibri" panose="020F0502020204030204" pitchFamily="34" charset="0"/>
                          <a:cs typeface="Calibri" panose="020F050202020403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900" b="1" i="1" dirty="0">
                          <a:solidFill>
                            <a:schemeClr val="bg1"/>
                          </a:solidFill>
                          <a:latin typeface="Calibri" panose="020F0502020204030204" pitchFamily="34" charset="0"/>
                          <a:cs typeface="Calibri" panose="020F050202020403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057151"/>
                  </a:ext>
                </a:extLst>
              </a:tr>
            </a:tbl>
          </a:graphicData>
        </a:graphic>
      </p:graphicFrame>
      <p:sp>
        <p:nvSpPr>
          <p:cNvPr id="10" name="TextBox 9">
            <a:extLst>
              <a:ext uri="{FF2B5EF4-FFF2-40B4-BE49-F238E27FC236}">
                <a16:creationId xmlns:a16="http://schemas.microsoft.com/office/drawing/2014/main" id="{CB942A4A-969A-4A3E-9B4C-30130DBB22BC}"/>
              </a:ext>
            </a:extLst>
          </p:cNvPr>
          <p:cNvSpPr txBox="1"/>
          <p:nvPr/>
        </p:nvSpPr>
        <p:spPr>
          <a:xfrm>
            <a:off x="6857427" y="1833394"/>
            <a:ext cx="4877373" cy="3108543"/>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solidFill>
                  <a:schemeClr val="accent1"/>
                </a:solidFill>
              </a:rPr>
              <a:t>Overall, 9% of students reported moving in the past 30 days.</a:t>
            </a: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buFont typeface="Wingdings" panose="05000000000000000000" pitchFamily="2" charset="2"/>
              <a:buChar char="Ø"/>
            </a:pPr>
            <a:endParaRPr lang="en-US" sz="1400" dirty="0">
              <a:solidFill>
                <a:schemeClr val="accent1"/>
              </a:solidFill>
              <a:highlight>
                <a:srgbClr val="00FF00"/>
              </a:highlight>
            </a:endParaRPr>
          </a:p>
          <a:p>
            <a:pPr marL="285750" indent="-285750">
              <a:buFont typeface="Wingdings" panose="05000000000000000000" pitchFamily="2" charset="2"/>
              <a:buChar char="Ø"/>
            </a:pPr>
            <a:endParaRPr lang="en-US" sz="1400" dirty="0">
              <a:solidFill>
                <a:schemeClr val="accent1"/>
              </a:solidFill>
              <a:highlight>
                <a:srgbClr val="00FF00"/>
              </a:highlight>
            </a:endParaRPr>
          </a:p>
          <a:p>
            <a:endParaRPr lang="en-US" sz="1400" dirty="0">
              <a:solidFill>
                <a:schemeClr val="accent1"/>
              </a:solidFill>
              <a:highlight>
                <a:srgbClr val="00FF00"/>
              </a:highlight>
            </a:endParaRPr>
          </a:p>
          <a:p>
            <a:endParaRPr lang="en-US" sz="1400" dirty="0">
              <a:solidFill>
                <a:schemeClr val="accent1"/>
              </a:solidFill>
            </a:endParaRPr>
          </a:p>
          <a:p>
            <a:pPr marL="285750" indent="-285750">
              <a:buFont typeface="Wingdings" panose="05000000000000000000" pitchFamily="2" charset="2"/>
              <a:buChar char="Ø"/>
            </a:pPr>
            <a:r>
              <a:rPr lang="en-US" sz="1400" dirty="0">
                <a:solidFill>
                  <a:schemeClr val="accent1"/>
                </a:solidFill>
              </a:rPr>
              <a:t>While low at 6%, 6</a:t>
            </a:r>
            <a:r>
              <a:rPr lang="en-US" sz="1400" baseline="30000" dirty="0">
                <a:solidFill>
                  <a:schemeClr val="accent1"/>
                </a:solidFill>
              </a:rPr>
              <a:t>th</a:t>
            </a:r>
            <a:r>
              <a:rPr lang="en-US" sz="1400" dirty="0">
                <a:solidFill>
                  <a:schemeClr val="accent1"/>
                </a:solidFill>
              </a:rPr>
              <a:t> grade students appear to report higher rates of worry about being homeless compared to older students. </a:t>
            </a:r>
          </a:p>
        </p:txBody>
      </p:sp>
      <p:pic>
        <p:nvPicPr>
          <p:cNvPr id="4" name="Picture 3">
            <a:extLst>
              <a:ext uri="{FF2B5EF4-FFF2-40B4-BE49-F238E27FC236}">
                <a16:creationId xmlns:a16="http://schemas.microsoft.com/office/drawing/2014/main" id="{1B88BAA9-6DD9-67B3-11CC-D38E4D6C8698}"/>
              </a:ext>
            </a:extLst>
          </p:cNvPr>
          <p:cNvPicPr>
            <a:picLocks noChangeAspect="1"/>
          </p:cNvPicPr>
          <p:nvPr/>
        </p:nvPicPr>
        <p:blipFill>
          <a:blip r:embed="rId2"/>
          <a:stretch>
            <a:fillRect/>
          </a:stretch>
        </p:blipFill>
        <p:spPr>
          <a:xfrm>
            <a:off x="146891" y="1292629"/>
            <a:ext cx="6513459" cy="2136371"/>
          </a:xfrm>
          <a:prstGeom prst="rect">
            <a:avLst/>
          </a:prstGeom>
        </p:spPr>
      </p:pic>
      <p:pic>
        <p:nvPicPr>
          <p:cNvPr id="5" name="Picture 4">
            <a:extLst>
              <a:ext uri="{FF2B5EF4-FFF2-40B4-BE49-F238E27FC236}">
                <a16:creationId xmlns:a16="http://schemas.microsoft.com/office/drawing/2014/main" id="{C077ADA5-07E4-508A-5832-37EBA2A354C9}"/>
              </a:ext>
            </a:extLst>
          </p:cNvPr>
          <p:cNvPicPr>
            <a:picLocks noChangeAspect="1"/>
          </p:cNvPicPr>
          <p:nvPr/>
        </p:nvPicPr>
        <p:blipFill>
          <a:blip r:embed="rId3"/>
          <a:stretch>
            <a:fillRect/>
          </a:stretch>
        </p:blipFill>
        <p:spPr>
          <a:xfrm>
            <a:off x="252963" y="3613687"/>
            <a:ext cx="6407387" cy="2283535"/>
          </a:xfrm>
          <a:prstGeom prst="rect">
            <a:avLst/>
          </a:prstGeom>
        </p:spPr>
      </p:pic>
    </p:spTree>
    <p:extLst>
      <p:ext uri="{BB962C8B-B14F-4D97-AF65-F5344CB8AC3E}">
        <p14:creationId xmlns:p14="http://schemas.microsoft.com/office/powerpoint/2010/main" val="4736972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48348"/>
            <a:ext cx="12192000" cy="2537190"/>
          </a:xfrm>
          <a:solidFill>
            <a:srgbClr val="245280"/>
          </a:solidFill>
        </p:spPr>
        <p:txBody>
          <a:bodyPr anchor="ctr"/>
          <a:lstStyle/>
          <a:p>
            <a:pPr algn="ctr"/>
            <a:r>
              <a:rPr lang="en-US" dirty="0"/>
              <a:t>Appendix</a:t>
            </a:r>
          </a:p>
        </p:txBody>
      </p:sp>
    </p:spTree>
    <p:extLst>
      <p:ext uri="{BB962C8B-B14F-4D97-AF65-F5344CB8AC3E}">
        <p14:creationId xmlns:p14="http://schemas.microsoft.com/office/powerpoint/2010/main" val="30163409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Appendix A: </a:t>
            </a:r>
            <a:br>
              <a:rPr lang="en-US" dirty="0"/>
            </a:br>
            <a:r>
              <a:rPr lang="en-US" dirty="0"/>
              <a:t>Changes to Questionnaire</a:t>
            </a:r>
          </a:p>
        </p:txBody>
      </p:sp>
    </p:spTree>
    <p:extLst>
      <p:ext uri="{BB962C8B-B14F-4D97-AF65-F5344CB8AC3E}">
        <p14:creationId xmlns:p14="http://schemas.microsoft.com/office/powerpoint/2010/main" val="38837158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7F02565-91C8-4D60-B6CD-907D6DD2A69D}"/>
              </a:ext>
            </a:extLst>
          </p:cNvPr>
          <p:cNvSpPr>
            <a:spLocks noGrp="1"/>
          </p:cNvSpPr>
          <p:nvPr>
            <p:ph type="sldNum" sz="quarter" idx="12"/>
          </p:nvPr>
        </p:nvSpPr>
        <p:spPr/>
        <p:txBody>
          <a:bodyPr/>
          <a:lstStyle/>
          <a:p>
            <a:r>
              <a:rPr lang="en-US"/>
              <a:t>Market Street Research | Page </a:t>
            </a:r>
            <a:fld id="{300ED257-06B6-4717-AB39-CFF5462A5EBE}" type="slidenum">
              <a:rPr lang="en-US" smtClean="0"/>
              <a:pPr/>
              <a:t>83</a:t>
            </a:fld>
            <a:endParaRPr lang="en-US" dirty="0"/>
          </a:p>
        </p:txBody>
      </p:sp>
      <p:graphicFrame>
        <p:nvGraphicFramePr>
          <p:cNvPr id="11" name="Table 8">
            <a:extLst>
              <a:ext uri="{FF2B5EF4-FFF2-40B4-BE49-F238E27FC236}">
                <a16:creationId xmlns:a16="http://schemas.microsoft.com/office/drawing/2014/main" id="{078BD160-D688-4800-B977-1708E96C4D40}"/>
              </a:ext>
            </a:extLst>
          </p:cNvPr>
          <p:cNvGraphicFramePr>
            <a:graphicFrameLocks noGrp="1"/>
          </p:cNvGraphicFramePr>
          <p:nvPr/>
        </p:nvGraphicFramePr>
        <p:xfrm>
          <a:off x="212777" y="930608"/>
          <a:ext cx="11766445" cy="5210838"/>
        </p:xfrm>
        <a:graphic>
          <a:graphicData uri="http://schemas.openxmlformats.org/drawingml/2006/table">
            <a:tbl>
              <a:tblPr firstRow="1" bandRow="1">
                <a:tableStyleId>{5C22544A-7EE6-4342-B048-85BDC9FD1C3A}</a:tableStyleId>
              </a:tblPr>
              <a:tblGrid>
                <a:gridCol w="993819">
                  <a:extLst>
                    <a:ext uri="{9D8B030D-6E8A-4147-A177-3AD203B41FA5}">
                      <a16:colId xmlns:a16="http://schemas.microsoft.com/office/drawing/2014/main" val="1203505734"/>
                    </a:ext>
                  </a:extLst>
                </a:gridCol>
                <a:gridCol w="3078208">
                  <a:extLst>
                    <a:ext uri="{9D8B030D-6E8A-4147-A177-3AD203B41FA5}">
                      <a16:colId xmlns:a16="http://schemas.microsoft.com/office/drawing/2014/main" val="3942659151"/>
                    </a:ext>
                  </a:extLst>
                </a:gridCol>
                <a:gridCol w="2631837">
                  <a:extLst>
                    <a:ext uri="{9D8B030D-6E8A-4147-A177-3AD203B41FA5}">
                      <a16:colId xmlns:a16="http://schemas.microsoft.com/office/drawing/2014/main" val="3688224867"/>
                    </a:ext>
                  </a:extLst>
                </a:gridCol>
                <a:gridCol w="1907214">
                  <a:extLst>
                    <a:ext uri="{9D8B030D-6E8A-4147-A177-3AD203B41FA5}">
                      <a16:colId xmlns:a16="http://schemas.microsoft.com/office/drawing/2014/main" val="3964857498"/>
                    </a:ext>
                  </a:extLst>
                </a:gridCol>
                <a:gridCol w="847260">
                  <a:extLst>
                    <a:ext uri="{9D8B030D-6E8A-4147-A177-3AD203B41FA5}">
                      <a16:colId xmlns:a16="http://schemas.microsoft.com/office/drawing/2014/main" val="941293600"/>
                    </a:ext>
                  </a:extLst>
                </a:gridCol>
                <a:gridCol w="730423">
                  <a:extLst>
                    <a:ext uri="{9D8B030D-6E8A-4147-A177-3AD203B41FA5}">
                      <a16:colId xmlns:a16="http://schemas.microsoft.com/office/drawing/2014/main" val="2949285209"/>
                    </a:ext>
                  </a:extLst>
                </a:gridCol>
                <a:gridCol w="1577684">
                  <a:extLst>
                    <a:ext uri="{9D8B030D-6E8A-4147-A177-3AD203B41FA5}">
                      <a16:colId xmlns:a16="http://schemas.microsoft.com/office/drawing/2014/main" val="3352279558"/>
                    </a:ext>
                  </a:extLst>
                </a:gridCol>
              </a:tblGrid>
              <a:tr h="360341">
                <a:tc gridSpan="7">
                  <a:txBody>
                    <a:bodyPr/>
                    <a:lstStyle/>
                    <a:p>
                      <a:pPr algn="ctr"/>
                      <a:r>
                        <a:rPr lang="en-US" dirty="0"/>
                        <a:t>Questions that changed compared to previous years</a:t>
                      </a:r>
                    </a:p>
                  </a:txBody>
                  <a:tcPr>
                    <a:lnB w="12700" cap="flat" cmpd="sng" algn="ctr">
                      <a:solidFill>
                        <a:schemeClr val="tx1"/>
                      </a:solidFill>
                      <a:prstDash val="solid"/>
                      <a:round/>
                      <a:headEnd type="none" w="med" len="med"/>
                      <a:tailEnd type="none" w="med" len="med"/>
                    </a:lnB>
                  </a:tcPr>
                </a:tc>
                <a:tc hMerge="1">
                  <a:txBody>
                    <a:bodyPr/>
                    <a:lstStyle/>
                    <a:p>
                      <a:pPr algn="ctr"/>
                      <a:r>
                        <a:rPr lang="en-US" dirty="0"/>
                        <a:t>Questions that Changed Text compared to Previous Years</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7659156"/>
                  </a:ext>
                </a:extLst>
              </a:tr>
              <a:tr h="976318">
                <a:tc rowSpan="2">
                  <a:txBody>
                    <a:bodyPr/>
                    <a:lstStyle/>
                    <a:p>
                      <a:r>
                        <a:rPr lang="en-US" sz="1200" dirty="0"/>
                        <a:t>Q3</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sz="1200" dirty="0"/>
                        <a:t>How do you identify yourself?</a:t>
                      </a:r>
                    </a:p>
                    <a:p>
                      <a:pPr marL="171450" indent="-171450">
                        <a:buFont typeface="Arial" panose="020B0604020202020204" pitchFamily="34" charset="0"/>
                        <a:buChar char="•"/>
                      </a:pPr>
                      <a:r>
                        <a:rPr lang="en-US" sz="1200" dirty="0"/>
                        <a:t>Female</a:t>
                      </a:r>
                    </a:p>
                    <a:p>
                      <a:pPr marL="171450" indent="-171450">
                        <a:buFont typeface="Arial" panose="020B0604020202020204" pitchFamily="34" charset="0"/>
                        <a:buChar char="•"/>
                      </a:pPr>
                      <a:r>
                        <a:rPr lang="en-US" sz="1200" dirty="0"/>
                        <a:t>Male</a:t>
                      </a:r>
                    </a:p>
                    <a:p>
                      <a:pPr marL="171450" indent="-171450">
                        <a:buFont typeface="Arial" panose="020B0604020202020204" pitchFamily="34" charset="0"/>
                        <a:buChar char="•"/>
                      </a:pPr>
                      <a:r>
                        <a:rPr lang="en-US" sz="1200" dirty="0"/>
                        <a:t>Something else (non-binary, </a:t>
                      </a:r>
                      <a:r>
                        <a:rPr lang="en-US" sz="1200" dirty="0" err="1"/>
                        <a:t>etc</a:t>
                      </a:r>
                      <a:r>
                        <a:rPr lang="en-US" sz="1200" dirty="0"/>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4">
                  <a:txBody>
                    <a:bodyPr/>
                    <a:lstStyle/>
                    <a:p>
                      <a:r>
                        <a:rPr lang="en-US" sz="1200" b="0" dirty="0"/>
                        <a:t>How do you identify yourself?</a:t>
                      </a:r>
                    </a:p>
                    <a:p>
                      <a:pPr marL="171450" indent="-171450">
                        <a:buFont typeface="Arial" panose="020B0604020202020204" pitchFamily="34" charset="0"/>
                        <a:buChar char="•"/>
                      </a:pPr>
                      <a:r>
                        <a:rPr lang="en-US" sz="1200" b="0" dirty="0"/>
                        <a:t>Female</a:t>
                      </a:r>
                    </a:p>
                    <a:p>
                      <a:pPr marL="171450" indent="-171450">
                        <a:buFont typeface="Arial" panose="020B0604020202020204" pitchFamily="34" charset="0"/>
                        <a:buChar char="•"/>
                      </a:pPr>
                      <a:r>
                        <a:rPr lang="en-US" sz="1200" b="0" dirty="0"/>
                        <a:t>Male</a:t>
                      </a:r>
                    </a:p>
                    <a:p>
                      <a:pPr marL="171450" indent="-171450">
                        <a:buFont typeface="Arial" panose="020B0604020202020204" pitchFamily="34" charset="0"/>
                        <a:buChar char="•"/>
                      </a:pPr>
                      <a:r>
                        <a:rPr lang="en-US" sz="1200" b="1" dirty="0"/>
                        <a:t>Transgender</a:t>
                      </a:r>
                    </a:p>
                    <a:p>
                      <a:pPr marL="171450" indent="-171450">
                        <a:buFont typeface="Arial" panose="020B0604020202020204" pitchFamily="34" charset="0"/>
                        <a:buChar char="•"/>
                      </a:pPr>
                      <a:r>
                        <a:rPr lang="en-US" sz="1200" b="0" dirty="0"/>
                        <a:t>Other (Non-binary, </a:t>
                      </a:r>
                      <a:r>
                        <a:rPr lang="en-US" sz="1200" b="0" dirty="0" err="1"/>
                        <a:t>etc</a:t>
                      </a:r>
                      <a:r>
                        <a:rPr lang="en-US" sz="12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56095"/>
                  </a:ext>
                </a:extLst>
              </a:tr>
              <a:tr h="365346">
                <a:tc vMerge="1">
                  <a:txBody>
                    <a:bodyPr/>
                    <a:lstStyle/>
                    <a:p>
                      <a:r>
                        <a:rPr lang="en-US" sz="1200" dirty="0"/>
                        <a:t>Q3</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2024</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tc>
                  <a:txBody>
                    <a:bodyPr/>
                    <a:lstStyle/>
                    <a:p>
                      <a:pPr algn="ctr"/>
                      <a:r>
                        <a:rPr lang="en-US" sz="1200" b="1" dirty="0"/>
                        <a:t>2022</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200" b="1" dirty="0"/>
                        <a:t>2021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gridSpan="2">
                  <a:txBody>
                    <a:bodyPr/>
                    <a:lstStyle/>
                    <a:p>
                      <a:pPr algn="ctr"/>
                      <a:r>
                        <a:rPr lang="en-US" sz="1200" b="1" dirty="0"/>
                        <a:t>2020</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823382362"/>
                  </a:ext>
                </a:extLst>
              </a:tr>
              <a:tr h="365346">
                <a:tc rowSpan="2">
                  <a:txBody>
                    <a:bodyPr/>
                    <a:lstStyle/>
                    <a:p>
                      <a:r>
                        <a:rPr lang="en-US" sz="1200" dirty="0"/>
                        <a:t>Q4</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r>
                        <a:rPr lang="en-US" sz="1200" kern="1200" dirty="0">
                          <a:solidFill>
                            <a:schemeClr val="dk1"/>
                          </a:solidFill>
                          <a:effectLst/>
                          <a:latin typeface="+mn-lt"/>
                          <a:ea typeface="+mn-ea"/>
                          <a:cs typeface="+mn-cs"/>
                        </a:rPr>
                        <a:t>Do you identify as transgender, </a:t>
                      </a:r>
                      <a:r>
                        <a:rPr lang="en-US" sz="1200" b="1" kern="1200" dirty="0">
                          <a:solidFill>
                            <a:schemeClr val="dk1"/>
                          </a:solidFill>
                          <a:effectLst/>
                          <a:latin typeface="+mn-lt"/>
                          <a:ea typeface="+mn-ea"/>
                          <a:cs typeface="+mn-cs"/>
                        </a:rPr>
                        <a:t>or identify with a different gender than the one you were assigned at birth?</a:t>
                      </a:r>
                      <a:endParaRPr lang="en-US" sz="1200" b="1"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Do you identify as transgender?</a:t>
                      </a:r>
                    </a:p>
                    <a:p>
                      <a:pPr algn="l"/>
                      <a:endParaRPr lang="en-US" sz="12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201979109"/>
                  </a:ext>
                </a:extLst>
              </a:tr>
              <a:tr h="365346">
                <a:tc vMerge="1">
                  <a:txBody>
                    <a:bodyPr/>
                    <a:lstStyle/>
                    <a:p>
                      <a:endParaRPr lang="en-US" sz="1200"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2024</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5386083"/>
                  </a:ext>
                </a:extLst>
              </a:tr>
              <a:tr h="365346">
                <a:tc rowSpan="2">
                  <a:txBody>
                    <a:bodyPr/>
                    <a:lstStyle/>
                    <a:p>
                      <a:r>
                        <a:rPr lang="en-US" sz="1200" dirty="0"/>
                        <a:t>Q5</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How do you think of yourself?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Straight </a:t>
                      </a:r>
                      <a:r>
                        <a:rPr lang="en-US" sz="1200" b="1" dirty="0"/>
                        <a:t>(attracted to people the opposite gender as you, also known as heterosexual)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Gay or lesbian </a:t>
                      </a:r>
                      <a:r>
                        <a:rPr lang="en-US" sz="1200" b="1" dirty="0"/>
                        <a:t>(attracted to people the same gender as you, also known as homosexual)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Bisexual </a:t>
                      </a:r>
                      <a:r>
                        <a:rPr lang="en-US" sz="1200" b="1" dirty="0"/>
                        <a:t>(attracted to people both the same and opposite gender as you)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Something else (asexual, pansexual,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Not sure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How do you think of yourself?</a:t>
                      </a:r>
                      <a:endParaRPr lang="en-US" sz="12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Straight (heterosexual)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Gay or lesbian (homosexual)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Bisexual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Something else (asexual, pansexual,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Not sure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509045"/>
                  </a:ext>
                </a:extLst>
              </a:tr>
              <a:tr h="365346">
                <a:tc vMerge="1">
                  <a:txBody>
                    <a:bodyPr/>
                    <a:lstStyle/>
                    <a:p>
                      <a:endParaRPr lang="en-US" sz="1200"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2022</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2021</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en-US" sz="1200" b="1" dirty="0"/>
                        <a:t>2020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2020</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6171465"/>
                  </a:ext>
                </a:extLst>
              </a:tr>
              <a:tr h="36534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Q15-22</a:t>
                      </a:r>
                    </a:p>
                    <a:p>
                      <a:endParaRPr lang="en-US"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How do you describe yourself? – </a:t>
                      </a:r>
                      <a:r>
                        <a:rPr lang="en-US" sz="1200" b="1" dirty="0"/>
                        <a:t>Hispanic or Latino/Latina/Latinx/Latine included instead of as a separate ethnicity question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gridSpan="4">
                  <a:txBody>
                    <a:bodyPr/>
                    <a:lstStyle/>
                    <a:p>
                      <a:r>
                        <a:rPr lang="en-US" sz="1200" dirty="0"/>
                        <a:t>How do you describe yourself? –  asked if they identified as Hispanic or Latino/Latina/Latinx separately. </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7196885"/>
                  </a:ext>
                </a:extLst>
              </a:tr>
              <a:tr h="270256">
                <a:tc vMerge="1">
                  <a:txBody>
                    <a:bodyPr/>
                    <a:lstStyle/>
                    <a:p>
                      <a:endParaRPr lang="en-US" sz="1200" dirty="0"/>
                    </a:p>
                  </a:txBody>
                  <a:tcPr/>
                </a:tc>
                <a:tc gridSpan="2">
                  <a:txBody>
                    <a:bodyPr/>
                    <a:lstStyle/>
                    <a:p>
                      <a:pPr algn="ctr"/>
                      <a:r>
                        <a:rPr lang="en-US" sz="1200" b="1" dirty="0"/>
                        <a:t>2024</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2021</a:t>
                      </a:r>
                    </a:p>
                  </a:txBody>
                  <a:tcPr>
                    <a:lnB w="12700" cap="flat" cmpd="sng" algn="ctr">
                      <a:solidFill>
                        <a:schemeClr val="tx1"/>
                      </a:solidFill>
                      <a:prstDash val="solid"/>
                      <a:round/>
                      <a:headEnd type="none" w="med" len="med"/>
                      <a:tailEnd type="none" w="med" len="med"/>
                    </a:lnB>
                  </a:tcPr>
                </a:tc>
                <a:tc hMerge="1">
                  <a:txBody>
                    <a:bodyPr/>
                    <a:lstStyle/>
                    <a:p>
                      <a:pPr algn="ctr"/>
                      <a:r>
                        <a:rPr lang="en-US" sz="1200" b="1" dirty="0"/>
                        <a:t>2020</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115875"/>
                  </a:ext>
                </a:extLst>
              </a:tr>
            </a:tbl>
          </a:graphicData>
        </a:graphic>
      </p:graphicFrame>
      <p:sp>
        <p:nvSpPr>
          <p:cNvPr id="9" name="TextBox 8">
            <a:extLst>
              <a:ext uri="{FF2B5EF4-FFF2-40B4-BE49-F238E27FC236}">
                <a16:creationId xmlns:a16="http://schemas.microsoft.com/office/drawing/2014/main" id="{38DBF711-48C5-429D-BA8C-90E5260BFCCC}"/>
              </a:ext>
            </a:extLst>
          </p:cNvPr>
          <p:cNvSpPr txBox="1"/>
          <p:nvPr/>
        </p:nvSpPr>
        <p:spPr>
          <a:xfrm>
            <a:off x="624979" y="6415801"/>
            <a:ext cx="61826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EBECEE"/>
                </a:solidFill>
                <a:effectLst/>
                <a:uLnTx/>
                <a:uFillTx/>
                <a:latin typeface="Calibri" panose="020F0502020204030204"/>
                <a:ea typeface="+mn-ea"/>
                <a:cs typeface="+mn-cs"/>
              </a:rPr>
              <a:t>* </a:t>
            </a:r>
            <a:r>
              <a:rPr lang="en-US" sz="1000" b="1" i="1" dirty="0">
                <a:solidFill>
                  <a:srgbClr val="EBECEE"/>
                </a:solidFill>
                <a:latin typeface="Calibri" panose="020F0502020204030204"/>
              </a:rPr>
              <a:t>For 2021, some participating districts got different versions of this question</a:t>
            </a:r>
            <a:endParaRPr kumimoji="0" lang="en-US" sz="1000" b="1" i="1" u="none" strike="noStrike" kern="1200" cap="none" spc="0" normalizeH="0" baseline="0" noProof="0" dirty="0">
              <a:ln>
                <a:noFill/>
              </a:ln>
              <a:solidFill>
                <a:srgbClr val="EBECEE"/>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76C09293-633B-48D3-874C-E90163430621}"/>
              </a:ext>
            </a:extLst>
          </p:cNvPr>
          <p:cNvSpPr>
            <a:spLocks noGrp="1"/>
          </p:cNvSpPr>
          <p:nvPr>
            <p:ph type="title"/>
          </p:nvPr>
        </p:nvSpPr>
        <p:spPr>
          <a:xfrm>
            <a:off x="146891" y="222250"/>
            <a:ext cx="11868895" cy="606425"/>
          </a:xfrm>
        </p:spPr>
        <p:txBody>
          <a:bodyPr/>
          <a:lstStyle/>
          <a:p>
            <a:r>
              <a:rPr lang="en-US" dirty="0">
                <a:solidFill>
                  <a:schemeClr val="accent2"/>
                </a:solidFill>
              </a:rPr>
              <a:t>Questionnaire Differences in 2024</a:t>
            </a:r>
          </a:p>
        </p:txBody>
      </p:sp>
    </p:spTree>
    <p:extLst>
      <p:ext uri="{BB962C8B-B14F-4D97-AF65-F5344CB8AC3E}">
        <p14:creationId xmlns:p14="http://schemas.microsoft.com/office/powerpoint/2010/main" val="636042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72DE875-A37C-41D9-9778-1311528A635E}"/>
              </a:ext>
            </a:extLst>
          </p:cNvPr>
          <p:cNvSpPr>
            <a:spLocks noGrp="1"/>
          </p:cNvSpPr>
          <p:nvPr>
            <p:ph type="ftr" sz="quarter" idx="11"/>
          </p:nvPr>
        </p:nvSpPr>
        <p:spPr/>
        <p:txBody>
          <a:bodyPr/>
          <a:lstStyle/>
          <a:p>
            <a:r>
              <a:rPr lang="en-US"/>
              <a:t>List Q#s and relevant subgroups here; if 3 or less Qs, include Q text; if more than 3, just list Q#s like demo slide</a:t>
            </a:r>
            <a:endParaRPr lang="en-US" dirty="0"/>
          </a:p>
        </p:txBody>
      </p:sp>
      <p:sp>
        <p:nvSpPr>
          <p:cNvPr id="6" name="Slide Number Placeholder 5">
            <a:extLst>
              <a:ext uri="{FF2B5EF4-FFF2-40B4-BE49-F238E27FC236}">
                <a16:creationId xmlns:a16="http://schemas.microsoft.com/office/drawing/2014/main" id="{522FDAE6-9BD6-49FE-9CD4-A5F2A2B10148}"/>
              </a:ext>
            </a:extLst>
          </p:cNvPr>
          <p:cNvSpPr>
            <a:spLocks noGrp="1"/>
          </p:cNvSpPr>
          <p:nvPr>
            <p:ph type="sldNum" sz="quarter" idx="12"/>
          </p:nvPr>
        </p:nvSpPr>
        <p:spPr/>
        <p:txBody>
          <a:bodyPr/>
          <a:lstStyle/>
          <a:p>
            <a:r>
              <a:rPr lang="en-US"/>
              <a:t>Market Street Research | Page </a:t>
            </a:r>
            <a:fld id="{300ED257-06B6-4717-AB39-CFF5462A5EBE}" type="slidenum">
              <a:rPr lang="en-US" smtClean="0"/>
              <a:pPr/>
              <a:t>84</a:t>
            </a:fld>
            <a:endParaRPr lang="en-US" dirty="0"/>
          </a:p>
        </p:txBody>
      </p:sp>
      <p:graphicFrame>
        <p:nvGraphicFramePr>
          <p:cNvPr id="7" name="Table 8">
            <a:extLst>
              <a:ext uri="{FF2B5EF4-FFF2-40B4-BE49-F238E27FC236}">
                <a16:creationId xmlns:a16="http://schemas.microsoft.com/office/drawing/2014/main" id="{4E5EF418-1F1A-4441-A7A0-84D9E76D5094}"/>
              </a:ext>
            </a:extLst>
          </p:cNvPr>
          <p:cNvGraphicFramePr>
            <a:graphicFrameLocks noGrp="1"/>
          </p:cNvGraphicFramePr>
          <p:nvPr>
            <p:extLst>
              <p:ext uri="{D42A27DB-BD31-4B8C-83A1-F6EECF244321}">
                <p14:modId xmlns:p14="http://schemas.microsoft.com/office/powerpoint/2010/main" val="4030020165"/>
              </p:ext>
            </p:extLst>
          </p:nvPr>
        </p:nvGraphicFramePr>
        <p:xfrm>
          <a:off x="202033" y="1066303"/>
          <a:ext cx="11532767" cy="4763492"/>
        </p:xfrm>
        <a:graphic>
          <a:graphicData uri="http://schemas.openxmlformats.org/drawingml/2006/table">
            <a:tbl>
              <a:tblPr firstRow="1" bandRow="1">
                <a:tableStyleId>{5C22544A-7EE6-4342-B048-85BDC9FD1C3A}</a:tableStyleId>
              </a:tblPr>
              <a:tblGrid>
                <a:gridCol w="993819">
                  <a:extLst>
                    <a:ext uri="{9D8B030D-6E8A-4147-A177-3AD203B41FA5}">
                      <a16:colId xmlns:a16="http://schemas.microsoft.com/office/drawing/2014/main" val="1203505734"/>
                    </a:ext>
                  </a:extLst>
                </a:gridCol>
                <a:gridCol w="2052139">
                  <a:extLst>
                    <a:ext uri="{9D8B030D-6E8A-4147-A177-3AD203B41FA5}">
                      <a16:colId xmlns:a16="http://schemas.microsoft.com/office/drawing/2014/main" val="3942659151"/>
                    </a:ext>
                  </a:extLst>
                </a:gridCol>
                <a:gridCol w="2052138">
                  <a:extLst>
                    <a:ext uri="{9D8B030D-6E8A-4147-A177-3AD203B41FA5}">
                      <a16:colId xmlns:a16="http://schemas.microsoft.com/office/drawing/2014/main" val="3951164036"/>
                    </a:ext>
                  </a:extLst>
                </a:gridCol>
                <a:gridCol w="2052139">
                  <a:extLst>
                    <a:ext uri="{9D8B030D-6E8A-4147-A177-3AD203B41FA5}">
                      <a16:colId xmlns:a16="http://schemas.microsoft.com/office/drawing/2014/main" val="2580505769"/>
                    </a:ext>
                  </a:extLst>
                </a:gridCol>
                <a:gridCol w="1460844">
                  <a:extLst>
                    <a:ext uri="{9D8B030D-6E8A-4147-A177-3AD203B41FA5}">
                      <a16:colId xmlns:a16="http://schemas.microsoft.com/office/drawing/2014/main" val="3964857498"/>
                    </a:ext>
                  </a:extLst>
                </a:gridCol>
                <a:gridCol w="730420">
                  <a:extLst>
                    <a:ext uri="{9D8B030D-6E8A-4147-A177-3AD203B41FA5}">
                      <a16:colId xmlns:a16="http://schemas.microsoft.com/office/drawing/2014/main" val="496517697"/>
                    </a:ext>
                  </a:extLst>
                </a:gridCol>
                <a:gridCol w="730424">
                  <a:extLst>
                    <a:ext uri="{9D8B030D-6E8A-4147-A177-3AD203B41FA5}">
                      <a16:colId xmlns:a16="http://schemas.microsoft.com/office/drawing/2014/main" val="2949285209"/>
                    </a:ext>
                  </a:extLst>
                </a:gridCol>
                <a:gridCol w="1460844">
                  <a:extLst>
                    <a:ext uri="{9D8B030D-6E8A-4147-A177-3AD203B41FA5}">
                      <a16:colId xmlns:a16="http://schemas.microsoft.com/office/drawing/2014/main" val="402845025"/>
                    </a:ext>
                  </a:extLst>
                </a:gridCol>
              </a:tblGrid>
              <a:tr h="358578">
                <a:tc gridSpan="8">
                  <a:txBody>
                    <a:bodyPr/>
                    <a:lstStyle/>
                    <a:p>
                      <a:pPr algn="ctr"/>
                      <a:r>
                        <a:rPr lang="en-US" dirty="0"/>
                        <a:t>Questions that changed compared to previous years</a:t>
                      </a:r>
                    </a:p>
                  </a:txBody>
                  <a:tcPr>
                    <a:lnB w="12700" cap="flat" cmpd="sng" algn="ctr">
                      <a:solidFill>
                        <a:schemeClr val="tx1"/>
                      </a:solidFill>
                      <a:prstDash val="solid"/>
                      <a:round/>
                      <a:headEnd type="none" w="med" len="med"/>
                      <a:tailEnd type="none" w="med" len="med"/>
                    </a:lnB>
                  </a:tcPr>
                </a:tc>
                <a:tc hMerge="1">
                  <a:txBody>
                    <a:bodyPr/>
                    <a:lstStyle/>
                    <a:p>
                      <a:pPr algn="ctr"/>
                      <a:r>
                        <a:rPr lang="en-US" dirty="0"/>
                        <a:t>Questions that Changed Text compared to Previous Years</a:t>
                      </a:r>
                    </a:p>
                  </a:txBody>
                  <a:tcPr/>
                </a:tc>
                <a:tc hMerge="1">
                  <a:txBody>
                    <a:bodyPr/>
                    <a:lstStyle/>
                    <a:p>
                      <a:pPr algn="ctr"/>
                      <a:endParaRPr lang="en-US" dirty="0"/>
                    </a:p>
                  </a:txBody>
                  <a:tcPr>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7659156"/>
                  </a:ext>
                </a:extLst>
              </a:tr>
              <a:tr h="1171109">
                <a:tc rowSpan="2">
                  <a:txBody>
                    <a:bodyPr/>
                    <a:lstStyle/>
                    <a:p>
                      <a:r>
                        <a:rPr lang="en-US" sz="1200" dirty="0"/>
                        <a:t>Q 48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indent="0">
                        <a:buFont typeface="Arial" panose="020B0604020202020204" pitchFamily="34" charset="0"/>
                        <a:buNone/>
                      </a:pPr>
                      <a:r>
                        <a:rPr lang="en-US" sz="1200" b="0" dirty="0"/>
                        <a:t>During the past 30 days, on how many days </a:t>
                      </a:r>
                      <a:r>
                        <a:rPr lang="en-US" sz="1200" b="1" dirty="0"/>
                        <a:t>have you seen or heard pictures, stories, sounds, or actions that show nudity or sexual behavior, either in electronic or any other format</a:t>
                      </a:r>
                      <a:r>
                        <a:rPr lang="en-US" sz="1200" b="0" dirty="0"/>
                        <a:t>?</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I have </a:t>
                      </a:r>
                      <a:r>
                        <a:rPr lang="en-US" sz="1200" b="1" kern="1200" dirty="0">
                          <a:solidFill>
                            <a:schemeClr val="dk1"/>
                          </a:solidFill>
                          <a:effectLst/>
                          <a:latin typeface="+mn-lt"/>
                          <a:ea typeface="+mn-ea"/>
                          <a:cs typeface="+mn-cs"/>
                        </a:rPr>
                        <a:t>not seen or heard any </a:t>
                      </a:r>
                      <a:r>
                        <a:rPr lang="en-US" sz="1200" kern="1200" dirty="0">
                          <a:solidFill>
                            <a:schemeClr val="dk1"/>
                          </a:solidFill>
                          <a:effectLst/>
                          <a:latin typeface="+mn-lt"/>
                          <a:ea typeface="+mn-ea"/>
                          <a:cs typeface="+mn-cs"/>
                        </a:rPr>
                        <a:t>in the past 30 days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1 or 2 days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3 to 5 days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6 to 9 days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10 to 19 days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20 to 29 days</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All 30 days</a:t>
                      </a:r>
                      <a:endParaRPr lang="en-US" sz="10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indent="0">
                        <a:buFont typeface="Arial" panose="020B0604020202020204" pitchFamily="34" charset="0"/>
                        <a:buNone/>
                      </a:pPr>
                      <a:r>
                        <a:rPr lang="en-US" sz="1200" b="0" dirty="0"/>
                        <a:t>During the past 30 days, on how many days did you look at pornographic material, either in electronic or any other format?</a:t>
                      </a:r>
                    </a:p>
                    <a:p>
                      <a:pPr marL="171450" indent="-171450">
                        <a:buFont typeface="Arial" panose="020B0604020202020204" pitchFamily="34" charset="0"/>
                        <a:buChar char="•"/>
                      </a:pPr>
                      <a:r>
                        <a:rPr lang="en-US" sz="1200" b="0" dirty="0"/>
                        <a:t>I have not looked at pornographic material in the past 30 days</a:t>
                      </a:r>
                    </a:p>
                    <a:p>
                      <a:pPr marL="171450" indent="-171450">
                        <a:buFont typeface="Arial" panose="020B0604020202020204" pitchFamily="34" charset="0"/>
                        <a:buChar char="•"/>
                      </a:pPr>
                      <a:r>
                        <a:rPr lang="en-US" sz="1200" b="0" dirty="0"/>
                        <a:t>1 or 2 days</a:t>
                      </a:r>
                    </a:p>
                    <a:p>
                      <a:pPr marL="171450" indent="-171450">
                        <a:buFont typeface="Arial" panose="020B0604020202020204" pitchFamily="34" charset="0"/>
                        <a:buChar char="•"/>
                      </a:pPr>
                      <a:r>
                        <a:rPr lang="en-US" sz="1200" b="0" dirty="0"/>
                        <a:t>3 to 5 days</a:t>
                      </a:r>
                    </a:p>
                    <a:p>
                      <a:pPr marL="171450" indent="-171450">
                        <a:buFont typeface="Arial" panose="020B0604020202020204" pitchFamily="34" charset="0"/>
                        <a:buChar char="•"/>
                      </a:pPr>
                      <a:r>
                        <a:rPr lang="en-US" sz="1200" b="0" dirty="0"/>
                        <a:t>6 to 9 days</a:t>
                      </a:r>
                    </a:p>
                    <a:p>
                      <a:pPr marL="171450" indent="-171450">
                        <a:buFont typeface="Arial" panose="020B0604020202020204" pitchFamily="34" charset="0"/>
                        <a:buChar char="•"/>
                      </a:pPr>
                      <a:r>
                        <a:rPr lang="en-US" sz="1200" b="0" dirty="0"/>
                        <a:t>10 to 19 days</a:t>
                      </a:r>
                    </a:p>
                    <a:p>
                      <a:pPr marL="171450" indent="-171450">
                        <a:buFont typeface="Arial" panose="020B0604020202020204" pitchFamily="34" charset="0"/>
                        <a:buChar char="•"/>
                      </a:pPr>
                      <a:r>
                        <a:rPr lang="en-US" sz="1200" b="0" dirty="0"/>
                        <a:t>20 to 29 days</a:t>
                      </a:r>
                    </a:p>
                    <a:p>
                      <a:pPr marL="171450" indent="-171450">
                        <a:buFont typeface="Arial" panose="020B0604020202020204" pitchFamily="34" charset="0"/>
                        <a:buChar char="•"/>
                      </a:pPr>
                      <a:r>
                        <a:rPr lang="en-US" sz="1200" b="0" dirty="0"/>
                        <a:t>All 30 days</a:t>
                      </a:r>
                    </a:p>
                    <a:p>
                      <a:pPr marL="171450" indent="-171450">
                        <a:buFont typeface="Arial" panose="020B0604020202020204" pitchFamily="34" charset="0"/>
                        <a:buChar char="•"/>
                      </a:pP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2006520"/>
                  </a:ext>
                </a:extLst>
              </a:tr>
              <a:tr h="282932">
                <a:tc vMerge="1">
                  <a:txBody>
                    <a:bodyPr/>
                    <a:lstStyle/>
                    <a:p>
                      <a:endParaRPr lang="en-US"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2024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indent="0" algn="ctr">
                        <a:buFont typeface="Arial" panose="020B0604020202020204" pitchFamily="34" charset="0"/>
                        <a:buNone/>
                      </a:pPr>
                      <a:r>
                        <a:rPr lang="en-US" sz="1200" b="0" dirty="0"/>
                        <a:t>2022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indent="0" algn="ctr">
                        <a:buFontTx/>
                        <a:buNone/>
                      </a:pPr>
                      <a:r>
                        <a:rPr lang="en-US" sz="1200" b="0" dirty="0"/>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indent="0" algn="ctr">
                        <a:buFontTx/>
                        <a:buNone/>
                      </a:pPr>
                      <a:r>
                        <a:rPr lang="en-US" sz="1200" b="0" dirty="0"/>
                        <a:t>2020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3681646"/>
                  </a:ext>
                </a:extLst>
              </a:tr>
              <a:tr h="1171109">
                <a:tc rowSpan="2">
                  <a:txBody>
                    <a:bodyPr/>
                    <a:lstStyle/>
                    <a:p>
                      <a:r>
                        <a:rPr lang="en-US" sz="1200" dirty="0"/>
                        <a:t>Q52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sz="1200" dirty="0"/>
                        <a:t>During the past 12 months, have you received unwelcome comments or actions of a sexual nature which made you uncomfortable (sexual harassment)?</a:t>
                      </a:r>
                    </a:p>
                    <a:p>
                      <a:pPr marL="171450" indent="-171450">
                        <a:buFont typeface="Arial" panose="020B0604020202020204" pitchFamily="34" charset="0"/>
                        <a:buChar char="•"/>
                      </a:pPr>
                      <a:r>
                        <a:rPr lang="en-US" sz="1200" b="1" dirty="0"/>
                        <a:t>Yes, this happened to me online</a:t>
                      </a:r>
                    </a:p>
                    <a:p>
                      <a:pPr marL="171450" indent="-171450">
                        <a:buFont typeface="Arial" panose="020B0604020202020204" pitchFamily="34" charset="0"/>
                        <a:buChar char="•"/>
                      </a:pPr>
                      <a:r>
                        <a:rPr lang="en-US" sz="1200" b="1" dirty="0"/>
                        <a:t>Yes, this happened to me in person</a:t>
                      </a:r>
                    </a:p>
                    <a:p>
                      <a:pPr marL="171450" indent="-171450">
                        <a:buFont typeface="Arial" panose="020B0604020202020204" pitchFamily="34" charset="0"/>
                        <a:buChar char="•"/>
                      </a:pPr>
                      <a:r>
                        <a:rPr lang="en-US" sz="1200" b="1" dirty="0"/>
                        <a:t>Yes, both online and in person</a:t>
                      </a:r>
                    </a:p>
                    <a:p>
                      <a:pPr marL="171450" indent="-171450">
                        <a:buFont typeface="Arial" panose="020B0604020202020204" pitchFamily="34" charset="0"/>
                        <a:buChar char="•"/>
                      </a:pPr>
                      <a:r>
                        <a:rPr lang="en-US" sz="1200" b="1" dirty="0"/>
                        <a:t>No, this hasn’t happened to me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4">
                  <a:txBody>
                    <a:bodyPr/>
                    <a:lstStyle/>
                    <a:p>
                      <a:r>
                        <a:rPr lang="en-US" sz="1200" dirty="0"/>
                        <a:t>During the past 12 months, have you received unwelcome comments or actions of a sexual nature which made you uncomfortable (sexual harassment) </a:t>
                      </a:r>
                      <a:r>
                        <a:rPr lang="en-US" sz="1200" b="1" dirty="0"/>
                        <a:t>from others in school?</a:t>
                      </a:r>
                    </a:p>
                    <a:p>
                      <a:pPr marL="171450" indent="-171450">
                        <a:buFont typeface="Arial" panose="020B0604020202020204" pitchFamily="34" charset="0"/>
                        <a:buChar char="•"/>
                      </a:pPr>
                      <a:r>
                        <a:rPr lang="en-US" sz="1200" b="0" dirty="0"/>
                        <a:t>Yes</a:t>
                      </a:r>
                    </a:p>
                    <a:p>
                      <a:pPr marL="171450" indent="-171450">
                        <a:buFont typeface="Arial" panose="020B0604020202020204" pitchFamily="34" charset="0"/>
                        <a:buChar char="•"/>
                      </a:pPr>
                      <a:r>
                        <a:rPr lang="en-US" sz="1200" b="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9729768"/>
                  </a:ext>
                </a:extLst>
              </a:tr>
              <a:tr h="270256">
                <a:tc v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sz="1200" b="1" dirty="0"/>
                        <a:t>2024</a:t>
                      </a:r>
                    </a:p>
                  </a:txBody>
                  <a:tcPr>
                    <a:lnB w="12700" cap="flat" cmpd="sng" algn="ctr">
                      <a:solidFill>
                        <a:schemeClr val="tx1"/>
                      </a:solidFill>
                      <a:prstDash val="solid"/>
                      <a:round/>
                      <a:headEnd type="none" w="med" len="med"/>
                      <a:tailEnd type="none" w="med" len="med"/>
                    </a:lnB>
                  </a:tcPr>
                </a:tc>
                <a:tc>
                  <a:txBody>
                    <a:bodyPr/>
                    <a:lstStyle/>
                    <a:p>
                      <a:pPr algn="ctr"/>
                      <a:r>
                        <a:rPr lang="en-US" sz="1200" b="1" dirty="0"/>
                        <a:t>2022</a:t>
                      </a:r>
                    </a:p>
                  </a:txBody>
                  <a:tcPr>
                    <a:lnB w="12700" cap="flat" cmpd="sng" algn="ctr">
                      <a:solidFill>
                        <a:schemeClr val="tx1"/>
                      </a:solidFill>
                      <a:prstDash val="solid"/>
                      <a:round/>
                      <a:headEnd type="none" w="med" len="med"/>
                      <a:tailEnd type="none" w="med" len="med"/>
                    </a:lnB>
                  </a:tcPr>
                </a:tc>
                <a:tc>
                  <a:txBody>
                    <a:bodyPr/>
                    <a:lstStyle/>
                    <a:p>
                      <a:pPr algn="ctr"/>
                      <a:r>
                        <a:rPr lang="en-US" sz="1200" b="1" dirty="0"/>
                        <a:t>2021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4">
                  <a:txBody>
                    <a:bodyPr/>
                    <a:lstStyle/>
                    <a:p>
                      <a:pPr algn="ctr"/>
                      <a:r>
                        <a:rPr lang="en-US" sz="1200" b="1" dirty="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3873711"/>
                  </a:ext>
                </a:extLst>
              </a:tr>
              <a:tr h="450427">
                <a:tc rowSpan="2">
                  <a:txBody>
                    <a:bodyPr/>
                    <a:lstStyle/>
                    <a:p>
                      <a:r>
                        <a:rPr lang="en-US" sz="1200" dirty="0"/>
                        <a:t>Q55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sz="1200" dirty="0"/>
                        <a:t>During the past 12 months, what level of stress have you experienced as a result of your </a:t>
                      </a:r>
                      <a:r>
                        <a:rPr lang="en-US" sz="1200" b="1" dirty="0"/>
                        <a:t>school</a:t>
                      </a:r>
                      <a:r>
                        <a:rPr lang="en-US" sz="1200" dirty="0"/>
                        <a:t>/academic workload?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4">
                  <a:txBody>
                    <a:bodyPr/>
                    <a:lstStyle/>
                    <a:p>
                      <a:r>
                        <a:rPr lang="en-US" sz="1200" dirty="0"/>
                        <a:t>During the past 12 months, what level of stress have you experienced as a result of your academic workload?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8440493"/>
                  </a:ext>
                </a:extLst>
              </a:tr>
              <a:tr h="270256">
                <a:tc v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sz="1200" b="1" dirty="0"/>
                        <a:t>2024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2021*</a:t>
                      </a:r>
                    </a:p>
                  </a:txBody>
                  <a:tcPr>
                    <a:lnR w="12700" cap="flat" cmpd="sng" algn="ctr">
                      <a:solidFill>
                        <a:schemeClr val="tx1"/>
                      </a:solidFill>
                      <a:prstDash val="solid"/>
                      <a:round/>
                      <a:headEnd type="none" w="med" len="med"/>
                      <a:tailEnd type="none" w="med" len="med"/>
                    </a:lnR>
                  </a:tcPr>
                </a:tc>
                <a:tc gridSpan="2">
                  <a:txBody>
                    <a:bodyPr/>
                    <a:lstStyle/>
                    <a:p>
                      <a:pPr algn="ctr"/>
                      <a:r>
                        <a:rPr lang="en-US" sz="1200" b="1" dirty="0"/>
                        <a:t>2021*</a:t>
                      </a: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gridSpan="2">
                  <a:txBody>
                    <a:bodyPr/>
                    <a:lstStyle/>
                    <a:p>
                      <a:pPr algn="ctr"/>
                      <a:r>
                        <a:rPr lang="en-US" sz="1200" b="1" dirty="0"/>
                        <a:t>2020</a:t>
                      </a:r>
                    </a:p>
                  </a:txBody>
                  <a:tcPr/>
                </a:tc>
                <a:tc hMerge="1">
                  <a:txBody>
                    <a:bodyPr/>
                    <a:lstStyle/>
                    <a:p>
                      <a:endParaRPr lang="en-US"/>
                    </a:p>
                  </a:txBody>
                  <a:tcPr/>
                </a:tc>
                <a:extLst>
                  <a:ext uri="{0D108BD9-81ED-4DB2-BD59-A6C34878D82A}">
                    <a16:rowId xmlns:a16="http://schemas.microsoft.com/office/drawing/2014/main" val="1410458638"/>
                  </a:ext>
                </a:extLst>
              </a:tr>
            </a:tbl>
          </a:graphicData>
        </a:graphic>
      </p:graphicFrame>
      <p:sp>
        <p:nvSpPr>
          <p:cNvPr id="8" name="Title 2">
            <a:extLst>
              <a:ext uri="{FF2B5EF4-FFF2-40B4-BE49-F238E27FC236}">
                <a16:creationId xmlns:a16="http://schemas.microsoft.com/office/drawing/2014/main" id="{C7655B23-40FD-4F0B-A94C-B4E6A4E4C8DD}"/>
              </a:ext>
            </a:extLst>
          </p:cNvPr>
          <p:cNvSpPr>
            <a:spLocks noGrp="1"/>
          </p:cNvSpPr>
          <p:nvPr>
            <p:ph type="title"/>
          </p:nvPr>
        </p:nvSpPr>
        <p:spPr>
          <a:xfrm>
            <a:off x="146891" y="222250"/>
            <a:ext cx="11868895" cy="606425"/>
          </a:xfrm>
        </p:spPr>
        <p:txBody>
          <a:bodyPr/>
          <a:lstStyle/>
          <a:p>
            <a:r>
              <a:rPr lang="en-US" dirty="0">
                <a:solidFill>
                  <a:schemeClr val="accent2"/>
                </a:solidFill>
              </a:rPr>
              <a:t>Questionnaire Differences in 2024</a:t>
            </a:r>
          </a:p>
        </p:txBody>
      </p:sp>
    </p:spTree>
    <p:extLst>
      <p:ext uri="{BB962C8B-B14F-4D97-AF65-F5344CB8AC3E}">
        <p14:creationId xmlns:p14="http://schemas.microsoft.com/office/powerpoint/2010/main" val="16763013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272A0270-172F-4CFB-B9D4-E9B8D4119F1B}"/>
              </a:ext>
            </a:extLst>
          </p:cNvPr>
          <p:cNvSpPr>
            <a:spLocks noGrp="1"/>
          </p:cNvSpPr>
          <p:nvPr>
            <p:ph sz="half" idx="1"/>
          </p:nvPr>
        </p:nvSpPr>
        <p:spPr>
          <a:xfrm>
            <a:off x="146889" y="1291625"/>
            <a:ext cx="5787184" cy="4351338"/>
          </a:xfrm>
        </p:spPr>
        <p:txBody>
          <a:bodyPr/>
          <a:lstStyle/>
          <a:p>
            <a:endParaRPr lang="en-US"/>
          </a:p>
        </p:txBody>
      </p:sp>
      <p:sp>
        <p:nvSpPr>
          <p:cNvPr id="28" name="Content Placeholder 27">
            <a:extLst>
              <a:ext uri="{FF2B5EF4-FFF2-40B4-BE49-F238E27FC236}">
                <a16:creationId xmlns:a16="http://schemas.microsoft.com/office/drawing/2014/main" id="{01E4BE77-DDFA-4196-972E-DDE631B6E492}"/>
              </a:ext>
            </a:extLst>
          </p:cNvPr>
          <p:cNvSpPr>
            <a:spLocks noGrp="1"/>
          </p:cNvSpPr>
          <p:nvPr>
            <p:ph sz="half" idx="13"/>
          </p:nvPr>
        </p:nvSpPr>
        <p:spPr>
          <a:xfrm>
            <a:off x="6202781" y="1291625"/>
            <a:ext cx="5787184" cy="4351338"/>
          </a:xfrm>
        </p:spPr>
        <p:txBody>
          <a:bodyPr/>
          <a:lstStyle/>
          <a:p>
            <a:endParaRPr lang="en-US" dirty="0"/>
          </a:p>
        </p:txBody>
      </p:sp>
      <p:sp>
        <p:nvSpPr>
          <p:cNvPr id="7" name="Slide Number Placeholder 6">
            <a:extLst>
              <a:ext uri="{FF2B5EF4-FFF2-40B4-BE49-F238E27FC236}">
                <a16:creationId xmlns:a16="http://schemas.microsoft.com/office/drawing/2014/main" id="{D3978AB1-79A3-48C2-82DA-C0FBEF1500CA}"/>
              </a:ext>
            </a:extLst>
          </p:cNvPr>
          <p:cNvSpPr>
            <a:spLocks noGrp="1"/>
          </p:cNvSpPr>
          <p:nvPr>
            <p:ph type="sldNum" sz="quarter" idx="12"/>
          </p:nvPr>
        </p:nvSpPr>
        <p:spPr>
          <a:xfrm>
            <a:off x="9339495" y="5916412"/>
            <a:ext cx="2395303" cy="365125"/>
          </a:xfrm>
        </p:spPr>
        <p:txBody>
          <a:bodyPr/>
          <a:lstStyle/>
          <a:p>
            <a:r>
              <a:rPr lang="en-US"/>
              <a:t>Market Street Research | Page </a:t>
            </a:r>
            <a:fld id="{300ED257-06B6-4717-AB39-CFF5462A5EBE}" type="slidenum">
              <a:rPr lang="en-US" smtClean="0"/>
              <a:pPr/>
              <a:t>85</a:t>
            </a:fld>
            <a:endParaRPr lang="en-US" dirty="0"/>
          </a:p>
        </p:txBody>
      </p:sp>
      <p:graphicFrame>
        <p:nvGraphicFramePr>
          <p:cNvPr id="8" name="Table 8">
            <a:extLst>
              <a:ext uri="{FF2B5EF4-FFF2-40B4-BE49-F238E27FC236}">
                <a16:creationId xmlns:a16="http://schemas.microsoft.com/office/drawing/2014/main" id="{251EC8E1-4D05-4A6E-ABB8-CE646C4E216D}"/>
              </a:ext>
            </a:extLst>
          </p:cNvPr>
          <p:cNvGraphicFramePr>
            <a:graphicFrameLocks noGrp="1"/>
          </p:cNvGraphicFramePr>
          <p:nvPr>
            <p:extLst>
              <p:ext uri="{D42A27DB-BD31-4B8C-83A1-F6EECF244321}">
                <p14:modId xmlns:p14="http://schemas.microsoft.com/office/powerpoint/2010/main" val="1510011010"/>
              </p:ext>
            </p:extLst>
          </p:nvPr>
        </p:nvGraphicFramePr>
        <p:xfrm>
          <a:off x="0" y="388737"/>
          <a:ext cx="12191998" cy="5691201"/>
        </p:xfrm>
        <a:graphic>
          <a:graphicData uri="http://schemas.openxmlformats.org/drawingml/2006/table">
            <a:tbl>
              <a:tblPr firstRow="1" bandRow="1">
                <a:tableStyleId>{5C22544A-7EE6-4342-B048-85BDC9FD1C3A}</a:tableStyleId>
              </a:tblPr>
              <a:tblGrid>
                <a:gridCol w="882878">
                  <a:extLst>
                    <a:ext uri="{9D8B030D-6E8A-4147-A177-3AD203B41FA5}">
                      <a16:colId xmlns:a16="http://schemas.microsoft.com/office/drawing/2014/main" val="1203505734"/>
                    </a:ext>
                  </a:extLst>
                </a:gridCol>
                <a:gridCol w="1823056">
                  <a:extLst>
                    <a:ext uri="{9D8B030D-6E8A-4147-A177-3AD203B41FA5}">
                      <a16:colId xmlns:a16="http://schemas.microsoft.com/office/drawing/2014/main" val="3942659151"/>
                    </a:ext>
                  </a:extLst>
                </a:gridCol>
                <a:gridCol w="911528">
                  <a:extLst>
                    <a:ext uri="{9D8B030D-6E8A-4147-A177-3AD203B41FA5}">
                      <a16:colId xmlns:a16="http://schemas.microsoft.com/office/drawing/2014/main" val="2351028994"/>
                    </a:ext>
                  </a:extLst>
                </a:gridCol>
                <a:gridCol w="911528">
                  <a:extLst>
                    <a:ext uri="{9D8B030D-6E8A-4147-A177-3AD203B41FA5}">
                      <a16:colId xmlns:a16="http://schemas.microsoft.com/office/drawing/2014/main" val="16098750"/>
                    </a:ext>
                  </a:extLst>
                </a:gridCol>
                <a:gridCol w="1823056">
                  <a:extLst>
                    <a:ext uri="{9D8B030D-6E8A-4147-A177-3AD203B41FA5}">
                      <a16:colId xmlns:a16="http://schemas.microsoft.com/office/drawing/2014/main" val="2608471768"/>
                    </a:ext>
                  </a:extLst>
                </a:gridCol>
                <a:gridCol w="2919976">
                  <a:extLst>
                    <a:ext uri="{9D8B030D-6E8A-4147-A177-3AD203B41FA5}">
                      <a16:colId xmlns:a16="http://schemas.microsoft.com/office/drawing/2014/main" val="3964857498"/>
                    </a:ext>
                  </a:extLst>
                </a:gridCol>
                <a:gridCol w="2919976">
                  <a:extLst>
                    <a:ext uri="{9D8B030D-6E8A-4147-A177-3AD203B41FA5}">
                      <a16:colId xmlns:a16="http://schemas.microsoft.com/office/drawing/2014/main" val="1252386057"/>
                    </a:ext>
                  </a:extLst>
                </a:gridCol>
              </a:tblGrid>
              <a:tr h="371237">
                <a:tc gridSpan="7">
                  <a:txBody>
                    <a:bodyPr/>
                    <a:lstStyle/>
                    <a:p>
                      <a:pPr algn="ctr"/>
                      <a:r>
                        <a:rPr lang="en-US" dirty="0"/>
                        <a:t>Questions that changed compared to previous years</a:t>
                      </a:r>
                    </a:p>
                  </a:txBody>
                  <a:tcPr>
                    <a:lnB w="12700" cap="flat" cmpd="sng" algn="ctr">
                      <a:solidFill>
                        <a:schemeClr val="tx1"/>
                      </a:solidFill>
                      <a:prstDash val="solid"/>
                      <a:round/>
                      <a:headEnd type="none" w="med" len="med"/>
                      <a:tailEnd type="none" w="med" len="med"/>
                    </a:lnB>
                  </a:tcPr>
                </a:tc>
                <a:tc hMerge="1">
                  <a:txBody>
                    <a:bodyPr/>
                    <a:lstStyle/>
                    <a:p>
                      <a:pPr algn="ctr"/>
                      <a:r>
                        <a:rPr lang="en-US" dirty="0"/>
                        <a:t>Questions that Changed Text compared to Previous Years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917659156"/>
                  </a:ext>
                </a:extLst>
              </a:tr>
              <a:tr h="1924360">
                <a:tc rowSpan="2">
                  <a:txBody>
                    <a:bodyPr/>
                    <a:lstStyle/>
                    <a:p>
                      <a:r>
                        <a:rPr lang="en-US" sz="1200" dirty="0"/>
                        <a:t>Q56-71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en-US" sz="1200" b="1" dirty="0"/>
                        <a:t>When you are dealing with stress, which strategies do you use most often?  Check all that apply to you.</a:t>
                      </a:r>
                    </a:p>
                    <a:p>
                      <a:r>
                        <a:rPr lang="en-US" sz="1200" b="1" dirty="0"/>
                        <a:t> </a:t>
                      </a:r>
                    </a:p>
                    <a:p>
                      <a:endParaRPr lang="en-US" sz="1200" b="1" dirty="0"/>
                    </a:p>
                    <a:p>
                      <a:endParaRPr lang="en-US" sz="1200" b="1" dirty="0"/>
                    </a:p>
                    <a:p>
                      <a:endParaRPr lang="en-US" sz="1200" b="1" dirty="0"/>
                    </a:p>
                    <a:p>
                      <a:endParaRPr lang="en-US" sz="1200" b="1" dirty="0"/>
                    </a:p>
                    <a:p>
                      <a:endParaRPr lang="en-US" sz="1200" b="1" dirty="0"/>
                    </a:p>
                    <a:p>
                      <a:endParaRPr lang="en-US" sz="12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r>
                        <a:rPr lang="en-US" sz="1200" b="1" dirty="0"/>
                        <a:t>Which of the following strategies do you use most frequently to deal with stress? (Choose all that apply)</a:t>
                      </a:r>
                    </a:p>
                    <a:p>
                      <a:pPr marL="171450" indent="-171450">
                        <a:buFont typeface="Arial" panose="020B0604020202020204" pitchFamily="34" charset="0"/>
                        <a:buChar char="•"/>
                      </a:pPr>
                      <a:r>
                        <a:rPr lang="en-US" sz="1200" b="0" dirty="0"/>
                        <a:t>Nothing</a:t>
                      </a:r>
                    </a:p>
                    <a:p>
                      <a:pPr marL="171450" indent="-171450">
                        <a:buFont typeface="Arial" panose="020B0604020202020204" pitchFamily="34" charset="0"/>
                        <a:buChar char="•"/>
                      </a:pPr>
                      <a:r>
                        <a:rPr lang="en-US" sz="1200" b="0" dirty="0"/>
                        <a:t>Exercise</a:t>
                      </a:r>
                    </a:p>
                    <a:p>
                      <a:pPr marL="171450" indent="-171450">
                        <a:buFont typeface="Arial" panose="020B0604020202020204" pitchFamily="34" charset="0"/>
                        <a:buChar char="•"/>
                      </a:pPr>
                      <a:r>
                        <a:rPr lang="en-US" sz="1200" b="0" dirty="0"/>
                        <a:t>Drinking/drugs/smoking </a:t>
                      </a:r>
                    </a:p>
                    <a:p>
                      <a:pPr marL="171450" indent="-171450">
                        <a:buFont typeface="Arial" panose="020B0604020202020204" pitchFamily="34" charset="0"/>
                        <a:buChar char="•"/>
                      </a:pPr>
                      <a:r>
                        <a:rPr lang="en-US" sz="1200" b="0" dirty="0"/>
                        <a:t>Vaping/</a:t>
                      </a:r>
                      <a:r>
                        <a:rPr lang="en-US" sz="1200" b="0" dirty="0" err="1"/>
                        <a:t>Juuling</a:t>
                      </a:r>
                      <a:r>
                        <a:rPr lang="en-US" sz="1200" b="0" dirty="0"/>
                        <a:t>/</a:t>
                      </a:r>
                      <a:r>
                        <a:rPr lang="en-US" sz="1200" b="0" dirty="0" err="1"/>
                        <a:t>Vuseing</a:t>
                      </a:r>
                      <a:endParaRPr lang="en-US" sz="1200" b="0" dirty="0"/>
                    </a:p>
                    <a:p>
                      <a:pPr marL="171450" indent="-171450">
                        <a:buFont typeface="Arial" panose="020B0604020202020204" pitchFamily="34" charset="0"/>
                        <a:buChar char="•"/>
                      </a:pPr>
                      <a:r>
                        <a:rPr lang="en-US" sz="1200" b="0" dirty="0"/>
                        <a:t>Mediation/ relaxation activities</a:t>
                      </a: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53082124"/>
                  </a:ext>
                </a:extLst>
              </a:tr>
              <a:tr h="278428">
                <a:tc vMerge="1">
                  <a:txBody>
                    <a:bodyPr/>
                    <a:lstStyle/>
                    <a:p>
                      <a:endParaRPr lang="en-US" dirty="0"/>
                    </a:p>
                  </a:txBody>
                  <a:tcPr/>
                </a:tc>
                <a:tc gridSpan="2">
                  <a:txBody>
                    <a:bodyPr/>
                    <a:lstStyle/>
                    <a:p>
                      <a:pPr algn="ctr"/>
                      <a:r>
                        <a:rPr lang="en-US" sz="1200" b="1" dirty="0"/>
                        <a:t>2024</a:t>
                      </a: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1200" b="1"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2987030"/>
                  </a:ext>
                </a:extLst>
              </a:tr>
              <a:tr h="278428">
                <a:tc rowSpan="2">
                  <a:txBody>
                    <a:bodyPr/>
                    <a:lstStyle/>
                    <a:p>
                      <a:r>
                        <a:rPr lang="en-US" sz="1200" dirty="0"/>
                        <a:t>Q77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a:r>
                        <a:rPr lang="en-US" sz="1200" dirty="0"/>
                        <a:t>If you attempted suicide during the past 12 months, did any attempt result in an injury, poisoning, or overdose that had to be treated by a doctor or nurse? </a:t>
                      </a:r>
                    </a:p>
                    <a:p>
                      <a:pPr algn="l"/>
                      <a:r>
                        <a:rPr lang="en-US" sz="1200" b="1" dirty="0"/>
                        <a:t>(Asked only of those who attempted suicide)</a:t>
                      </a:r>
                    </a:p>
                    <a:p>
                      <a:pPr marL="171450" indent="-171450" algn="l">
                        <a:buFont typeface="Arial" panose="020B0604020202020204" pitchFamily="34" charset="0"/>
                        <a:buChar char="•"/>
                      </a:pPr>
                      <a:r>
                        <a:rPr lang="en-US" sz="1200" b="0" dirty="0"/>
                        <a:t>Yes</a:t>
                      </a:r>
                    </a:p>
                    <a:p>
                      <a:pPr marL="171450" indent="-171450" algn="l">
                        <a:buFont typeface="Arial" panose="020B0604020202020204" pitchFamily="34" charset="0"/>
                        <a:buChar char="•"/>
                      </a:pPr>
                      <a:r>
                        <a:rPr lang="en-US" sz="1200" b="0" dirty="0"/>
                        <a:t>No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r>
                        <a:rPr lang="en-US" sz="1200" b="0" dirty="0"/>
                        <a:t>If you attempted suicide during the past 12 months, did any attempt result in an injury, poisoning, or overdose that had to be treated by a doctor or nurse?</a:t>
                      </a:r>
                    </a:p>
                    <a:p>
                      <a:pPr marL="171450" indent="-171450" algn="l">
                        <a:buFont typeface="Arial" panose="020B0604020202020204" pitchFamily="34" charset="0"/>
                        <a:buChar char="•"/>
                      </a:pPr>
                      <a:r>
                        <a:rPr lang="en-US" sz="1200" b="1" dirty="0"/>
                        <a:t>I did not attempt suicide during the past 12 months</a:t>
                      </a:r>
                    </a:p>
                    <a:p>
                      <a:pPr marL="171450" indent="-171450" algn="l">
                        <a:buFont typeface="Arial" panose="020B0604020202020204" pitchFamily="34" charset="0"/>
                        <a:buChar char="•"/>
                      </a:pPr>
                      <a:r>
                        <a:rPr lang="en-US" sz="1200" b="0" dirty="0"/>
                        <a:t>Yes</a:t>
                      </a:r>
                    </a:p>
                    <a:p>
                      <a:pPr marL="171450" indent="-171450" algn="l">
                        <a:buFont typeface="Arial" panose="020B0604020202020204" pitchFamily="34" charset="0"/>
                        <a:buChar char="•"/>
                      </a:pPr>
                      <a:r>
                        <a:rPr lang="en-US" sz="1200" b="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93575649"/>
                  </a:ext>
                </a:extLst>
              </a:tr>
              <a:tr h="278428">
                <a:tc vMerge="1">
                  <a:txBody>
                    <a:bodyPr/>
                    <a:lstStyle/>
                    <a:p>
                      <a:endParaRPr lang="en-US"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b="1" dirty="0"/>
                        <a:t>2022</a:t>
                      </a: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z="1200" b="1" dirty="0"/>
                        <a:t>2021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1200" b="1" dirty="0"/>
                        <a:t>2020</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2018</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2266658"/>
                  </a:ext>
                </a:extLst>
              </a:tr>
              <a:tr h="278428">
                <a:tc rowSpan="2">
                  <a:txBody>
                    <a:bodyPr/>
                    <a:lstStyle/>
                    <a:p>
                      <a:r>
                        <a:rPr lang="en-US" sz="1200" dirty="0"/>
                        <a:t>Q78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en-US" sz="1200" b="0" i="0" u="none" strike="noStrike" dirty="0">
                          <a:solidFill>
                            <a:srgbClr val="000000"/>
                          </a:solidFill>
                          <a:effectLst/>
                          <a:latin typeface="Calibri" panose="020F0502020204030204" pitchFamily="34" charset="0"/>
                        </a:rPr>
                        <a:t>In the past 12 months, has anyone you know from school told you they were thinking about hurting themselves or suicide? </a:t>
                      </a:r>
                    </a:p>
                    <a:p>
                      <a:pPr marL="171450" indent="-171450">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Yes, they told me in person, on a phone/video call, or in a text</a:t>
                      </a:r>
                    </a:p>
                    <a:p>
                      <a:pPr marL="171450" indent="-171450">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Yes, they told me online (direct messaging, email, in social media, </a:t>
                      </a:r>
                      <a:r>
                        <a:rPr lang="en-US" sz="1200" b="1" i="0" u="none" strike="noStrike" dirty="0" err="1">
                          <a:solidFill>
                            <a:srgbClr val="000000"/>
                          </a:solidFill>
                          <a:effectLst/>
                          <a:latin typeface="Calibri" panose="020F0502020204030204" pitchFamily="34" charset="0"/>
                        </a:rPr>
                        <a:t>etc</a:t>
                      </a:r>
                      <a:r>
                        <a:rPr lang="en-US" sz="1200" b="1" i="0" u="none" strike="noStrike" dirty="0">
                          <a:solidFill>
                            <a:srgbClr val="000000"/>
                          </a:solidFill>
                          <a:effectLst/>
                          <a:latin typeface="Calibri" panose="020F0502020204030204" pitchFamily="34" charset="0"/>
                        </a:rPr>
                        <a:t>)</a:t>
                      </a:r>
                    </a:p>
                    <a:p>
                      <a:pPr marL="171450" indent="-171450">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No, but I saw or heard something about the person from a friend</a:t>
                      </a:r>
                    </a:p>
                    <a:p>
                      <a:pPr marL="171450" indent="-171450">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No, but I saw or heard something about the person online</a:t>
                      </a:r>
                    </a:p>
                    <a:p>
                      <a:pPr marL="171450" indent="-171450">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No, nobody at school has told me they were thinking about hurting themselves or suicide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r>
                        <a:rPr lang="en-US" sz="1200" dirty="0"/>
                        <a:t>In the past 12 months, has anyone at school told you they were thinking about hurting themselves or suicide, and did you tell an adult about it? </a:t>
                      </a:r>
                      <a:r>
                        <a:rPr lang="en-US" sz="1200" b="1" dirty="0"/>
                        <a:t>(Not compared to new version)</a:t>
                      </a:r>
                    </a:p>
                    <a:p>
                      <a:pPr marL="171450" indent="-171450">
                        <a:buFont typeface="Arial" panose="020B0604020202020204" pitchFamily="34" charset="0"/>
                        <a:buChar char="•"/>
                      </a:pPr>
                      <a:r>
                        <a:rPr lang="en-US" sz="1200" b="0" dirty="0"/>
                        <a:t>No one told me they wanted to hurt themselves, and I'm not worried about anyone</a:t>
                      </a:r>
                    </a:p>
                    <a:p>
                      <a:pPr marL="171450" indent="-171450">
                        <a:buFont typeface="Arial" panose="020B0604020202020204" pitchFamily="34" charset="0"/>
                        <a:buChar char="•"/>
                      </a:pPr>
                      <a:r>
                        <a:rPr lang="en-US" sz="1200" b="0" dirty="0"/>
                        <a:t>No one told me they wanted to hurt themselves, but I am worried about someone</a:t>
                      </a:r>
                    </a:p>
                    <a:p>
                      <a:pPr marL="171450" indent="-171450">
                        <a:buFont typeface="Arial" panose="020B0604020202020204" pitchFamily="34" charset="0"/>
                        <a:buChar char="•"/>
                      </a:pPr>
                      <a:r>
                        <a:rPr lang="en-US" sz="1200" b="0" dirty="0"/>
                        <a:t>Yes, someone told me, but I didn't tell an adult</a:t>
                      </a:r>
                    </a:p>
                    <a:p>
                      <a:pPr marL="171450" indent="-171450">
                        <a:buFont typeface="Arial" panose="020B0604020202020204" pitchFamily="34" charset="0"/>
                        <a:buChar char="•"/>
                      </a:pPr>
                      <a:r>
                        <a:rPr lang="en-US" sz="1200" b="0" dirty="0"/>
                        <a:t>Yes, someone told me, and I did tell an adult</a:t>
                      </a:r>
                    </a:p>
                    <a:p>
                      <a:pPr marL="171450" indent="-171450">
                        <a:buFont typeface="Arial" panose="020B0604020202020204" pitchFamily="34" charset="0"/>
                        <a:buChar char="•"/>
                      </a:pPr>
                      <a:r>
                        <a:rPr lang="en-US" sz="1200" b="0" dirty="0"/>
                        <a:t>Not sure</a:t>
                      </a:r>
                    </a:p>
                    <a:p>
                      <a:pPr algn="ct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16350016"/>
                  </a:ext>
                </a:extLst>
              </a:tr>
              <a:tr h="278428">
                <a:tc vMerge="1">
                  <a:txBody>
                    <a:bodyPr/>
                    <a:lstStyle/>
                    <a:p>
                      <a:endParaRPr lang="en-US"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2024</a:t>
                      </a:r>
                    </a:p>
                  </a:txBody>
                  <a:tcPr>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2022</a:t>
                      </a:r>
                    </a:p>
                  </a:txBody>
                  <a:tcPr>
                    <a:lnB w="12700" cap="flat" cmpd="sng" algn="ctr">
                      <a:solidFill>
                        <a:schemeClr val="tx1"/>
                      </a:solidFill>
                      <a:prstDash val="solid"/>
                      <a:round/>
                      <a:headEnd type="none" w="med" len="med"/>
                      <a:tailEnd type="none" w="med" len="med"/>
                    </a:lnB>
                  </a:tcPr>
                </a:tc>
                <a:tc hMerge="1">
                  <a:txBody>
                    <a:bodyPr/>
                    <a:lstStyle/>
                    <a:p>
                      <a:pPr algn="ctr"/>
                      <a:r>
                        <a:rPr lang="en-US" sz="1200" b="1" dirty="0"/>
                        <a:t>2021</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en-US" sz="1200" b="1" dirty="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r>
                        <a:rPr lang="en-US" sz="1200" b="1" dirty="0"/>
                        <a:t>2018</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2301978"/>
                  </a:ext>
                </a:extLst>
              </a:tr>
            </a:tbl>
          </a:graphicData>
        </a:graphic>
      </p:graphicFrame>
      <p:sp>
        <p:nvSpPr>
          <p:cNvPr id="17" name="TextBox 16">
            <a:extLst>
              <a:ext uri="{FF2B5EF4-FFF2-40B4-BE49-F238E27FC236}">
                <a16:creationId xmlns:a16="http://schemas.microsoft.com/office/drawing/2014/main" id="{2CE24206-7FC7-421B-AF18-A4CC2E4EDA90}"/>
              </a:ext>
            </a:extLst>
          </p:cNvPr>
          <p:cNvSpPr txBox="1"/>
          <p:nvPr/>
        </p:nvSpPr>
        <p:spPr>
          <a:xfrm>
            <a:off x="8606425" y="1116734"/>
            <a:ext cx="1784059" cy="83099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mn-cs"/>
              </a:rPr>
              <a:t>Self-injury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mn-cs"/>
              </a:rPr>
              <a:t>Watching television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mn-cs"/>
              </a:rPr>
              <a:t>Eating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mn-cs"/>
              </a:rPr>
              <a:t>Other</a:t>
            </a:r>
          </a:p>
        </p:txBody>
      </p:sp>
      <p:sp>
        <p:nvSpPr>
          <p:cNvPr id="21" name="TextBox 20">
            <a:extLst>
              <a:ext uri="{FF2B5EF4-FFF2-40B4-BE49-F238E27FC236}">
                <a16:creationId xmlns:a16="http://schemas.microsoft.com/office/drawing/2014/main" id="{6CB64917-AAA0-4936-ACDB-1612341D2912}"/>
              </a:ext>
            </a:extLst>
          </p:cNvPr>
          <p:cNvSpPr txBox="1"/>
          <p:nvPr/>
        </p:nvSpPr>
        <p:spPr>
          <a:xfrm>
            <a:off x="809514" y="1162901"/>
            <a:ext cx="1983996" cy="1569660"/>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Nothing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Exercise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Drinking alcohol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0000"/>
                </a:solidFill>
                <a:latin typeface="Calibri" panose="020F0502020204030204"/>
              </a:rPr>
              <a:t>Doing drugs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Smoking cigarettes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Vaping/</a:t>
            </a:r>
            <a:r>
              <a:rPr lang="en-US" sz="1200" dirty="0" err="1">
                <a:solidFill>
                  <a:srgbClr val="000000"/>
                </a:solidFill>
                <a:latin typeface="Calibri" panose="020F0502020204030204"/>
              </a:rPr>
              <a:t>Juuling</a:t>
            </a:r>
            <a:r>
              <a:rPr lang="en-US" sz="1200" dirty="0">
                <a:solidFill>
                  <a:srgbClr val="000000"/>
                </a:solidFill>
                <a:latin typeface="Calibri" panose="020F0502020204030204"/>
              </a:rPr>
              <a:t>/</a:t>
            </a:r>
            <a:r>
              <a:rPr lang="en-US" sz="1200" dirty="0" err="1">
                <a:solidFill>
                  <a:srgbClr val="000000"/>
                </a:solidFill>
                <a:latin typeface="Calibri" panose="020F0502020204030204"/>
              </a:rPr>
              <a:t>Vuseing</a:t>
            </a:r>
            <a:endParaRPr lang="en-US" sz="1200" dirty="0">
              <a:solidFill>
                <a:srgbClr val="000000"/>
              </a:solidFill>
              <a:latin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Mindfulness/Mediation activities</a:t>
            </a:r>
          </a:p>
        </p:txBody>
      </p:sp>
      <p:sp>
        <p:nvSpPr>
          <p:cNvPr id="22" name="TextBox 21">
            <a:extLst>
              <a:ext uri="{FF2B5EF4-FFF2-40B4-BE49-F238E27FC236}">
                <a16:creationId xmlns:a16="http://schemas.microsoft.com/office/drawing/2014/main" id="{5B4652AA-B87C-426E-B582-C1ED91DA01DA}"/>
              </a:ext>
            </a:extLst>
          </p:cNvPr>
          <p:cNvSpPr txBox="1"/>
          <p:nvPr/>
        </p:nvSpPr>
        <p:spPr>
          <a:xfrm>
            <a:off x="2509440" y="1150555"/>
            <a:ext cx="2068224" cy="12003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Self-injury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Watching television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Avoidance, ignoring the stress, walking away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Eating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Gaming</a:t>
            </a:r>
          </a:p>
        </p:txBody>
      </p:sp>
      <p:sp>
        <p:nvSpPr>
          <p:cNvPr id="23" name="TextBox 22">
            <a:extLst>
              <a:ext uri="{FF2B5EF4-FFF2-40B4-BE49-F238E27FC236}">
                <a16:creationId xmlns:a16="http://schemas.microsoft.com/office/drawing/2014/main" id="{F295604D-A8A6-47CF-A0DE-67CCD1F047B2}"/>
              </a:ext>
            </a:extLst>
          </p:cNvPr>
          <p:cNvSpPr txBox="1"/>
          <p:nvPr/>
        </p:nvSpPr>
        <p:spPr>
          <a:xfrm>
            <a:off x="4293594" y="1116734"/>
            <a:ext cx="2068224" cy="1569660"/>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0000"/>
                </a:solidFill>
                <a:latin typeface="Calibri" panose="020F0502020204030204"/>
              </a:rPr>
              <a:t>Social media (e.g. </a:t>
            </a:r>
            <a:r>
              <a:rPr lang="en-US" sz="1200" b="1" dirty="0" err="1">
                <a:solidFill>
                  <a:srgbClr val="000000"/>
                </a:solidFill>
                <a:latin typeface="Calibri" panose="020F0502020204030204"/>
              </a:rPr>
              <a:t>TikTok</a:t>
            </a:r>
            <a:r>
              <a:rPr lang="en-US" sz="1200" b="1" dirty="0">
                <a:solidFill>
                  <a:srgbClr val="000000"/>
                </a:solidFill>
                <a:latin typeface="Calibri" panose="020F0502020204030204"/>
              </a:rPr>
              <a:t>, Instagram, </a:t>
            </a:r>
            <a:r>
              <a:rPr lang="en-US" sz="1200" b="1" dirty="0" err="1">
                <a:solidFill>
                  <a:srgbClr val="000000"/>
                </a:solidFill>
                <a:latin typeface="Calibri" panose="020F0502020204030204"/>
              </a:rPr>
              <a:t>BeReal</a:t>
            </a:r>
            <a:r>
              <a:rPr lang="en-US" sz="1200" b="1" dirty="0">
                <a:solidFill>
                  <a:srgbClr val="000000"/>
                </a:solidFill>
                <a:latin typeface="Calibri" panose="020F0502020204030204"/>
              </a:rPr>
              <a:t>, Snapchat, X, Facebook)*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Talking to someone I trust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Not eating or avoiding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Going online</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Other</a:t>
            </a:r>
          </a:p>
        </p:txBody>
      </p:sp>
      <p:sp>
        <p:nvSpPr>
          <p:cNvPr id="13" name="Title 2">
            <a:extLst>
              <a:ext uri="{FF2B5EF4-FFF2-40B4-BE49-F238E27FC236}">
                <a16:creationId xmlns:a16="http://schemas.microsoft.com/office/drawing/2014/main" id="{77483E99-2AEF-4AB8-B445-F6264BA38942}"/>
              </a:ext>
            </a:extLst>
          </p:cNvPr>
          <p:cNvSpPr>
            <a:spLocks noGrp="1"/>
          </p:cNvSpPr>
          <p:nvPr>
            <p:ph type="title"/>
          </p:nvPr>
        </p:nvSpPr>
        <p:spPr>
          <a:xfrm>
            <a:off x="161551" y="-69456"/>
            <a:ext cx="11868895" cy="606425"/>
          </a:xfrm>
        </p:spPr>
        <p:txBody>
          <a:bodyPr/>
          <a:lstStyle/>
          <a:p>
            <a:r>
              <a:rPr lang="en-US" dirty="0">
                <a:solidFill>
                  <a:schemeClr val="accent2"/>
                </a:solidFill>
              </a:rPr>
              <a:t>Questionnaire Differences in 2024</a:t>
            </a:r>
          </a:p>
        </p:txBody>
      </p:sp>
      <p:sp>
        <p:nvSpPr>
          <p:cNvPr id="16" name="Footer Placeholder 4">
            <a:extLst>
              <a:ext uri="{FF2B5EF4-FFF2-40B4-BE49-F238E27FC236}">
                <a16:creationId xmlns:a16="http://schemas.microsoft.com/office/drawing/2014/main" id="{119CCAB4-16EE-4E9B-A625-FF997C77BB7E}"/>
              </a:ext>
            </a:extLst>
          </p:cNvPr>
          <p:cNvSpPr>
            <a:spLocks noGrp="1"/>
          </p:cNvSpPr>
          <p:nvPr>
            <p:ph type="ftr" sz="quarter" idx="11"/>
          </p:nvPr>
        </p:nvSpPr>
        <p:spPr>
          <a:xfrm>
            <a:off x="691307" y="6223269"/>
            <a:ext cx="8405068" cy="646114"/>
          </a:xfrm>
        </p:spPr>
        <p:txBody>
          <a:bodyPr/>
          <a:lstStyle/>
          <a:p>
            <a:r>
              <a:rPr lang="en-US" dirty="0"/>
              <a:t>* Note in 2024 “Social media examples were updated from ”Facebook, Twitter, Instagram, </a:t>
            </a:r>
            <a:r>
              <a:rPr lang="en-US" dirty="0" err="1"/>
              <a:t>SnapChat</a:t>
            </a:r>
            <a:r>
              <a:rPr lang="en-US" dirty="0"/>
              <a:t>, </a:t>
            </a:r>
            <a:r>
              <a:rPr lang="en-US" dirty="0" err="1"/>
              <a:t>TikTok</a:t>
            </a:r>
            <a:r>
              <a:rPr lang="en-US" dirty="0"/>
              <a:t>. </a:t>
            </a:r>
          </a:p>
        </p:txBody>
      </p:sp>
    </p:spTree>
    <p:extLst>
      <p:ext uri="{BB962C8B-B14F-4D97-AF65-F5344CB8AC3E}">
        <p14:creationId xmlns:p14="http://schemas.microsoft.com/office/powerpoint/2010/main" val="42595529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0F070F6-A009-4744-AC2D-661A0C22E73C}"/>
              </a:ext>
            </a:extLst>
          </p:cNvPr>
          <p:cNvSpPr>
            <a:spLocks noGrp="1"/>
          </p:cNvSpPr>
          <p:nvPr>
            <p:ph type="sldNum" sz="quarter" idx="12"/>
          </p:nvPr>
        </p:nvSpPr>
        <p:spPr/>
        <p:txBody>
          <a:bodyPr/>
          <a:lstStyle/>
          <a:p>
            <a:r>
              <a:rPr lang="en-US"/>
              <a:t>Market Street Research | Page </a:t>
            </a:r>
            <a:fld id="{300ED257-06B6-4717-AB39-CFF5462A5EBE}" type="slidenum">
              <a:rPr lang="en-US" smtClean="0"/>
              <a:pPr/>
              <a:t>86</a:t>
            </a:fld>
            <a:endParaRPr lang="en-US" dirty="0"/>
          </a:p>
        </p:txBody>
      </p:sp>
      <p:graphicFrame>
        <p:nvGraphicFramePr>
          <p:cNvPr id="8" name="Table 8">
            <a:extLst>
              <a:ext uri="{FF2B5EF4-FFF2-40B4-BE49-F238E27FC236}">
                <a16:creationId xmlns:a16="http://schemas.microsoft.com/office/drawing/2014/main" id="{C66C5E92-46F6-4FB0-BA27-2D1DC66F57F0}"/>
              </a:ext>
            </a:extLst>
          </p:cNvPr>
          <p:cNvGraphicFramePr>
            <a:graphicFrameLocks noGrp="1"/>
          </p:cNvGraphicFramePr>
          <p:nvPr/>
        </p:nvGraphicFramePr>
        <p:xfrm>
          <a:off x="-14660" y="459889"/>
          <a:ext cx="12030446" cy="5704295"/>
        </p:xfrm>
        <a:graphic>
          <a:graphicData uri="http://schemas.openxmlformats.org/drawingml/2006/table">
            <a:tbl>
              <a:tblPr firstRow="1" bandRow="1">
                <a:tableStyleId>{5C22544A-7EE6-4342-B048-85BDC9FD1C3A}</a:tableStyleId>
              </a:tblPr>
              <a:tblGrid>
                <a:gridCol w="1036707">
                  <a:extLst>
                    <a:ext uri="{9D8B030D-6E8A-4147-A177-3AD203B41FA5}">
                      <a16:colId xmlns:a16="http://schemas.microsoft.com/office/drawing/2014/main" val="1203505734"/>
                    </a:ext>
                  </a:extLst>
                </a:gridCol>
                <a:gridCol w="3211044">
                  <a:extLst>
                    <a:ext uri="{9D8B030D-6E8A-4147-A177-3AD203B41FA5}">
                      <a16:colId xmlns:a16="http://schemas.microsoft.com/office/drawing/2014/main" val="3942659151"/>
                    </a:ext>
                  </a:extLst>
                </a:gridCol>
                <a:gridCol w="3012441">
                  <a:extLst>
                    <a:ext uri="{9D8B030D-6E8A-4147-A177-3AD203B41FA5}">
                      <a16:colId xmlns:a16="http://schemas.microsoft.com/office/drawing/2014/main" val="1280259973"/>
                    </a:ext>
                  </a:extLst>
                </a:gridCol>
                <a:gridCol w="1276576">
                  <a:extLst>
                    <a:ext uri="{9D8B030D-6E8A-4147-A177-3AD203B41FA5}">
                      <a16:colId xmlns:a16="http://schemas.microsoft.com/office/drawing/2014/main" val="3964857498"/>
                    </a:ext>
                  </a:extLst>
                </a:gridCol>
                <a:gridCol w="1207851">
                  <a:extLst>
                    <a:ext uri="{9D8B030D-6E8A-4147-A177-3AD203B41FA5}">
                      <a16:colId xmlns:a16="http://schemas.microsoft.com/office/drawing/2014/main" val="1362172033"/>
                    </a:ext>
                  </a:extLst>
                </a:gridCol>
                <a:gridCol w="538988">
                  <a:extLst>
                    <a:ext uri="{9D8B030D-6E8A-4147-A177-3AD203B41FA5}">
                      <a16:colId xmlns:a16="http://schemas.microsoft.com/office/drawing/2014/main" val="2949285209"/>
                    </a:ext>
                  </a:extLst>
                </a:gridCol>
                <a:gridCol w="1746839">
                  <a:extLst>
                    <a:ext uri="{9D8B030D-6E8A-4147-A177-3AD203B41FA5}">
                      <a16:colId xmlns:a16="http://schemas.microsoft.com/office/drawing/2014/main" val="1014497101"/>
                    </a:ext>
                  </a:extLst>
                </a:gridCol>
              </a:tblGrid>
              <a:tr h="306875">
                <a:tc gridSpan="7">
                  <a:txBody>
                    <a:bodyPr/>
                    <a:lstStyle/>
                    <a:p>
                      <a:pPr algn="ctr"/>
                      <a:r>
                        <a:rPr lang="en-US" dirty="0"/>
                        <a:t>Questions that changed compared to previous years</a:t>
                      </a:r>
                    </a:p>
                  </a:txBody>
                  <a:tcPr>
                    <a:lnB w="12700" cap="flat" cmpd="sng" algn="ctr">
                      <a:solidFill>
                        <a:schemeClr val="tx1"/>
                      </a:solidFill>
                      <a:prstDash val="solid"/>
                      <a:round/>
                      <a:headEnd type="none" w="med" len="med"/>
                      <a:tailEnd type="none" w="med" len="med"/>
                    </a:lnB>
                  </a:tcPr>
                </a:tc>
                <a:tc hMerge="1">
                  <a:txBody>
                    <a:bodyPr/>
                    <a:lstStyle/>
                    <a:p>
                      <a:pPr algn="ctr"/>
                      <a:r>
                        <a:rPr lang="en-US" dirty="0"/>
                        <a:t>Questions that Changed Text compared to Previous Years</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7659156"/>
                  </a:ext>
                </a:extLst>
              </a:tr>
              <a:tr h="723427">
                <a:tc rowSpan="2">
                  <a:txBody>
                    <a:bodyPr/>
                    <a:lstStyle/>
                    <a:p>
                      <a:r>
                        <a:rPr lang="en-US" sz="1200" dirty="0"/>
                        <a:t>Intro for Q80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indent="0">
                        <a:buFont typeface="Arial" panose="020B0604020202020204" pitchFamily="34" charset="0"/>
                        <a:buNone/>
                      </a:pPr>
                      <a:r>
                        <a:rPr lang="en-US" sz="1200" dirty="0"/>
                        <a:t>The next questions ask about your experiences with alcohol and other substances. Alcohol includes beer, wine, </a:t>
                      </a:r>
                      <a:r>
                        <a:rPr lang="en-US" sz="1200" b="1" dirty="0"/>
                        <a:t>hard seltzers</a:t>
                      </a:r>
                      <a:r>
                        <a:rPr lang="en-US" sz="1200" dirty="0"/>
                        <a:t>, and liquor such as rum, gin, vodka, or whiskey.  For these questions, drinking alcohol does NOT include drinking a few sips of wine for religious purposes.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next questions ask about your experiences with alcohol and other substances. Alcohol includes beer, wine, </a:t>
                      </a:r>
                      <a:r>
                        <a:rPr lang="en-US" sz="1200" b="1" dirty="0"/>
                        <a:t>wine coolers</a:t>
                      </a:r>
                      <a:r>
                        <a:rPr lang="en-US" sz="1200" dirty="0"/>
                        <a:t>, and liquor such as rum, gin, vodka, or whiskey.  For these questions, drinking alcohol does NOT include drinking a few sips of wine for religious purposes.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2199066"/>
                  </a:ext>
                </a:extLst>
              </a:tr>
              <a:tr h="272774">
                <a:tc vMerge="1">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2024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indent="0" algn="ctr">
                        <a:buFont typeface="Arial" panose="020B0604020202020204" pitchFamily="34" charset="0"/>
                        <a:buNone/>
                      </a:pPr>
                      <a:r>
                        <a:rPr lang="en-US" sz="1200" b="1" dirty="0"/>
                        <a:t>2022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indent="0" algn="ctr">
                        <a:buFont typeface="Arial" panose="020B0604020202020204" pitchFamily="34" charset="0"/>
                        <a:buNone/>
                      </a:pPr>
                      <a:r>
                        <a:rPr lang="en-US" sz="1200" b="1" dirty="0"/>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indent="0" algn="ctr">
                        <a:buFont typeface="Arial" panose="020B0604020202020204" pitchFamily="34" charset="0"/>
                        <a:buNone/>
                      </a:pPr>
                      <a:r>
                        <a:rPr lang="en-US" sz="1200" b="1" dirty="0"/>
                        <a:t>2020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2494351"/>
                  </a:ext>
                </a:extLst>
              </a:tr>
              <a:tr h="1615211">
                <a:tc rowSpan="2">
                  <a:txBody>
                    <a:bodyPr/>
                    <a:lstStyle/>
                    <a:p>
                      <a:r>
                        <a:rPr lang="en-US" sz="1200" dirty="0"/>
                        <a:t>Q80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During the past 30 days, on how many days did you have at least one drink of alcohol?</a:t>
                      </a:r>
                    </a:p>
                    <a:p>
                      <a:pPr marL="171450" indent="-171450">
                        <a:buFont typeface="Arial" panose="020B0604020202020204" pitchFamily="34" charset="0"/>
                        <a:buChar char="•"/>
                      </a:pPr>
                      <a:r>
                        <a:rPr lang="en-US" sz="1200" b="1" dirty="0"/>
                        <a:t>I have never had a drink of alcohol other than a few sips</a:t>
                      </a:r>
                    </a:p>
                    <a:p>
                      <a:pPr marL="171450" indent="-171450">
                        <a:buFont typeface="Arial" panose="020B0604020202020204" pitchFamily="34" charset="0"/>
                        <a:buChar char="•"/>
                      </a:pPr>
                      <a:r>
                        <a:rPr lang="en-US" sz="1200" b="1" dirty="0"/>
                        <a:t>I have drunk alcohol (more than few sips) but not within the past 30 days</a:t>
                      </a:r>
                    </a:p>
                    <a:p>
                      <a:pPr marL="171450" indent="-171450">
                        <a:buFont typeface="Arial" panose="020B0604020202020204" pitchFamily="34" charset="0"/>
                        <a:buChar char="•"/>
                      </a:pPr>
                      <a:r>
                        <a:rPr lang="en-US" sz="1200" dirty="0"/>
                        <a:t>1 or 2 days</a:t>
                      </a:r>
                    </a:p>
                    <a:p>
                      <a:pPr marL="171450" indent="-171450">
                        <a:buFont typeface="Arial" panose="020B0604020202020204" pitchFamily="34" charset="0"/>
                        <a:buChar char="•"/>
                      </a:pPr>
                      <a:r>
                        <a:rPr lang="en-US" sz="1200" dirty="0"/>
                        <a:t>3 to 5 days</a:t>
                      </a:r>
                    </a:p>
                    <a:p>
                      <a:pPr marL="171450" indent="-171450">
                        <a:buFont typeface="Arial" panose="020B0604020202020204" pitchFamily="34" charset="0"/>
                        <a:buChar char="•"/>
                      </a:pPr>
                      <a:r>
                        <a:rPr lang="en-US" sz="1200" dirty="0"/>
                        <a:t>6 to 9 days</a:t>
                      </a:r>
                    </a:p>
                    <a:p>
                      <a:pPr marL="171450" indent="-171450">
                        <a:buFont typeface="Arial" panose="020B0604020202020204" pitchFamily="34" charset="0"/>
                        <a:buChar char="•"/>
                      </a:pPr>
                      <a:r>
                        <a:rPr lang="en-US" sz="1200" dirty="0"/>
                        <a:t>10 to 19 days</a:t>
                      </a:r>
                    </a:p>
                    <a:p>
                      <a:pPr marL="171450" indent="-171450">
                        <a:buFont typeface="Arial" panose="020B0604020202020204" pitchFamily="34" charset="0"/>
                        <a:buChar char="•"/>
                      </a:pPr>
                      <a:r>
                        <a:rPr lang="en-US" sz="1200" dirty="0"/>
                        <a:t>20 to 29 days</a:t>
                      </a:r>
                    </a:p>
                    <a:p>
                      <a:pPr marL="171450" indent="-171450">
                        <a:buFont typeface="Arial" panose="020B0604020202020204" pitchFamily="34" charset="0"/>
                        <a:buChar char="•"/>
                      </a:pPr>
                      <a:r>
                        <a:rPr lang="en-US" sz="1200" dirty="0"/>
                        <a:t>All 30 days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gridSpan="4">
                  <a:txBody>
                    <a:bodyPr/>
                    <a:lstStyle/>
                    <a:p>
                      <a:r>
                        <a:rPr lang="en-US" sz="1200" dirty="0"/>
                        <a:t>During the past 30 days, on how many days did you have at least one drink of alcohol?</a:t>
                      </a:r>
                    </a:p>
                    <a:p>
                      <a:pPr marL="171450" indent="-171450">
                        <a:buFont typeface="Arial" panose="020B0604020202020204" pitchFamily="34" charset="0"/>
                        <a:buChar char="•"/>
                      </a:pPr>
                      <a:r>
                        <a:rPr lang="en-US" sz="1200" dirty="0"/>
                        <a:t>0 days</a:t>
                      </a:r>
                    </a:p>
                    <a:p>
                      <a:pPr marL="171450" indent="-171450">
                        <a:buFont typeface="Arial" panose="020B0604020202020204" pitchFamily="34" charset="0"/>
                        <a:buChar char="•"/>
                      </a:pPr>
                      <a:r>
                        <a:rPr lang="en-US" sz="1200" dirty="0"/>
                        <a:t>1 or 2 days</a:t>
                      </a:r>
                    </a:p>
                    <a:p>
                      <a:pPr marL="171450" indent="-171450">
                        <a:buFont typeface="Arial" panose="020B0604020202020204" pitchFamily="34" charset="0"/>
                        <a:buChar char="•"/>
                      </a:pPr>
                      <a:r>
                        <a:rPr lang="en-US" sz="1200" dirty="0"/>
                        <a:t>3 to 5 days</a:t>
                      </a:r>
                    </a:p>
                    <a:p>
                      <a:pPr marL="171450" indent="-171450">
                        <a:buFont typeface="Arial" panose="020B0604020202020204" pitchFamily="34" charset="0"/>
                        <a:buChar char="•"/>
                      </a:pPr>
                      <a:r>
                        <a:rPr lang="en-US" sz="1200" dirty="0"/>
                        <a:t>6 to 9 days</a:t>
                      </a:r>
                    </a:p>
                    <a:p>
                      <a:pPr marL="171450" indent="-171450">
                        <a:buFont typeface="Arial" panose="020B0604020202020204" pitchFamily="34" charset="0"/>
                        <a:buChar char="•"/>
                      </a:pPr>
                      <a:r>
                        <a:rPr lang="en-US" sz="1200" dirty="0"/>
                        <a:t>10 to 19 days</a:t>
                      </a:r>
                    </a:p>
                    <a:p>
                      <a:pPr marL="171450" indent="-171450">
                        <a:buFont typeface="Arial" panose="020B0604020202020204" pitchFamily="34" charset="0"/>
                        <a:buChar char="•"/>
                      </a:pPr>
                      <a:r>
                        <a:rPr lang="en-US" sz="1200" dirty="0"/>
                        <a:t>20 to 29 days</a:t>
                      </a:r>
                    </a:p>
                    <a:p>
                      <a:pPr marL="171450" indent="-171450">
                        <a:buFont typeface="Arial" panose="020B0604020202020204" pitchFamily="34" charset="0"/>
                        <a:buChar char="•"/>
                      </a:pPr>
                      <a:r>
                        <a:rPr lang="en-US" sz="1200" dirty="0"/>
                        <a:t>All 30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3082124"/>
                  </a:ext>
                </a:extLst>
              </a:tr>
              <a:tr h="258852">
                <a:tc vMerge="1">
                  <a:txBody>
                    <a:bodyPr/>
                    <a:lstStyle/>
                    <a:p>
                      <a:endParaRPr lang="en-US" dirty="0"/>
                    </a:p>
                  </a:txBody>
                  <a:tcPr/>
                </a:tc>
                <a:tc>
                  <a:txBody>
                    <a:bodyPr/>
                    <a:lstStyle/>
                    <a:p>
                      <a:pPr algn="ctr"/>
                      <a:r>
                        <a:rPr lang="en-US" sz="1200" b="1" dirty="0"/>
                        <a:t>2024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2022</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b="1" dirty="0"/>
                        <a:t>2021</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z="1200" b="1" dirty="0"/>
                        <a:t>2020</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12987030"/>
                  </a:ext>
                </a:extLst>
              </a:tr>
              <a:tr h="1955255">
                <a:tc rowSpan="2">
                  <a:txBody>
                    <a:bodyPr/>
                    <a:lstStyle/>
                    <a:p>
                      <a:r>
                        <a:rPr lang="en-US" sz="1200" dirty="0"/>
                        <a:t>Q81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During the past 30 days, on how many days did you have 5 or more drinks of alcohol in a row, that is, within a couple of hours?</a:t>
                      </a:r>
                    </a:p>
                    <a:p>
                      <a:pPr marL="171450" indent="-171450">
                        <a:buFont typeface="Arial" panose="020B0604020202020204" pitchFamily="34" charset="0"/>
                        <a:buChar char="•"/>
                      </a:pPr>
                      <a:r>
                        <a:rPr lang="en-US" sz="1200" b="1" dirty="0"/>
                        <a:t>I have never had 5 or more drinks in a row within a couple hours</a:t>
                      </a:r>
                    </a:p>
                    <a:p>
                      <a:pPr marL="171450" indent="-171450">
                        <a:buFont typeface="Arial" panose="020B0604020202020204" pitchFamily="34" charset="0"/>
                        <a:buChar char="•"/>
                      </a:pPr>
                      <a:r>
                        <a:rPr lang="en-US" sz="1200" b="1" dirty="0"/>
                        <a:t>I have had 5 or more dinks in a row within a couple of hours, but not within the past 30 days</a:t>
                      </a:r>
                    </a:p>
                    <a:p>
                      <a:pPr marL="171450" indent="-171450">
                        <a:buFont typeface="Arial" panose="020B0604020202020204" pitchFamily="34" charset="0"/>
                        <a:buChar char="•"/>
                      </a:pPr>
                      <a:r>
                        <a:rPr lang="en-US" sz="1200" dirty="0"/>
                        <a:t>1 or 2 days</a:t>
                      </a:r>
                    </a:p>
                    <a:p>
                      <a:pPr marL="171450" indent="-171450">
                        <a:buFont typeface="Arial" panose="020B0604020202020204" pitchFamily="34" charset="0"/>
                        <a:buChar char="•"/>
                      </a:pPr>
                      <a:r>
                        <a:rPr lang="en-US" sz="1200" dirty="0"/>
                        <a:t>3 to 5 days</a:t>
                      </a:r>
                    </a:p>
                    <a:p>
                      <a:pPr marL="171450" indent="-171450">
                        <a:buFont typeface="Arial" panose="020B0604020202020204" pitchFamily="34" charset="0"/>
                        <a:buChar char="•"/>
                      </a:pPr>
                      <a:r>
                        <a:rPr lang="en-US" sz="1200" dirty="0"/>
                        <a:t>6 to 9 days</a:t>
                      </a:r>
                    </a:p>
                    <a:p>
                      <a:pPr marL="171450" indent="-171450">
                        <a:buFont typeface="Arial" panose="020B0604020202020204" pitchFamily="34" charset="0"/>
                        <a:buChar char="•"/>
                      </a:pPr>
                      <a:r>
                        <a:rPr lang="en-US" sz="1200" dirty="0"/>
                        <a:t>10 to 19 days</a:t>
                      </a:r>
                    </a:p>
                    <a:p>
                      <a:pPr marL="171450" indent="-171450">
                        <a:buFont typeface="Arial" panose="020B0604020202020204" pitchFamily="34" charset="0"/>
                        <a:buChar char="•"/>
                      </a:pPr>
                      <a:r>
                        <a:rPr lang="en-US" sz="1200" dirty="0"/>
                        <a:t>20 to 29 days</a:t>
                      </a:r>
                    </a:p>
                    <a:p>
                      <a:pPr marL="171450" indent="-171450">
                        <a:buFont typeface="Arial" panose="020B0604020202020204" pitchFamily="34" charset="0"/>
                        <a:buChar char="•"/>
                      </a:pPr>
                      <a:r>
                        <a:rPr lang="en-US" sz="1200" dirty="0"/>
                        <a:t>All 30 days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gridSpan="4">
                  <a:txBody>
                    <a:bodyPr/>
                    <a:lstStyle/>
                    <a:p>
                      <a:r>
                        <a:rPr lang="en-US" sz="1200" dirty="0"/>
                        <a:t> During the past 30 days, on how many days did you have 5 or more drinks of alcohol in a row, that is, within a couple of hours?</a:t>
                      </a:r>
                    </a:p>
                    <a:p>
                      <a:pPr marL="171450" indent="-171450">
                        <a:buFont typeface="Arial" panose="020B0604020202020204" pitchFamily="34" charset="0"/>
                        <a:buChar char="•"/>
                      </a:pPr>
                      <a:r>
                        <a:rPr lang="en-US" sz="1200" dirty="0"/>
                        <a:t>0 days</a:t>
                      </a:r>
                    </a:p>
                    <a:p>
                      <a:pPr marL="171450" indent="-171450">
                        <a:buFont typeface="Arial" panose="020B0604020202020204" pitchFamily="34" charset="0"/>
                        <a:buChar char="•"/>
                      </a:pPr>
                      <a:r>
                        <a:rPr lang="en-US" sz="1200" dirty="0"/>
                        <a:t>1 or 2 days</a:t>
                      </a:r>
                    </a:p>
                    <a:p>
                      <a:pPr marL="171450" indent="-171450">
                        <a:buFont typeface="Arial" panose="020B0604020202020204" pitchFamily="34" charset="0"/>
                        <a:buChar char="•"/>
                      </a:pPr>
                      <a:r>
                        <a:rPr lang="en-US" sz="1200" dirty="0"/>
                        <a:t>3 to 5 days</a:t>
                      </a:r>
                    </a:p>
                    <a:p>
                      <a:pPr marL="171450" indent="-171450">
                        <a:buFont typeface="Arial" panose="020B0604020202020204" pitchFamily="34" charset="0"/>
                        <a:buChar char="•"/>
                      </a:pPr>
                      <a:r>
                        <a:rPr lang="en-US" sz="1200" dirty="0"/>
                        <a:t>6 to 9 days</a:t>
                      </a:r>
                    </a:p>
                    <a:p>
                      <a:pPr marL="171450" indent="-171450">
                        <a:buFont typeface="Arial" panose="020B0604020202020204" pitchFamily="34" charset="0"/>
                        <a:buChar char="•"/>
                      </a:pPr>
                      <a:r>
                        <a:rPr lang="en-US" sz="1200" dirty="0"/>
                        <a:t>10 to 19 days</a:t>
                      </a:r>
                    </a:p>
                    <a:p>
                      <a:pPr marL="171450" indent="-171450">
                        <a:buFont typeface="Arial" panose="020B0604020202020204" pitchFamily="34" charset="0"/>
                        <a:buChar char="•"/>
                      </a:pPr>
                      <a:r>
                        <a:rPr lang="en-US" sz="1200" dirty="0"/>
                        <a:t>20 to 29 days</a:t>
                      </a:r>
                    </a:p>
                    <a:p>
                      <a:pPr marL="171450" indent="-171450">
                        <a:buFont typeface="Arial" panose="020B0604020202020204" pitchFamily="34" charset="0"/>
                        <a:buChar char="•"/>
                      </a:pPr>
                      <a:r>
                        <a:rPr lang="en-US" sz="1200" dirty="0"/>
                        <a:t>All 30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87522326"/>
                  </a:ext>
                </a:extLst>
              </a:tr>
              <a:tr h="258852">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2022</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b="1" dirty="0"/>
                        <a:t>2021</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z="1200" b="1" dirty="0"/>
                        <a:t>2020</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47402730"/>
                  </a:ext>
                </a:extLst>
              </a:tr>
            </a:tbl>
          </a:graphicData>
        </a:graphic>
      </p:graphicFrame>
      <p:sp>
        <p:nvSpPr>
          <p:cNvPr id="19" name="Title 2">
            <a:extLst>
              <a:ext uri="{FF2B5EF4-FFF2-40B4-BE49-F238E27FC236}">
                <a16:creationId xmlns:a16="http://schemas.microsoft.com/office/drawing/2014/main" id="{63F331C5-0857-45FC-9819-F3479217413E}"/>
              </a:ext>
            </a:extLst>
          </p:cNvPr>
          <p:cNvSpPr>
            <a:spLocks noGrp="1"/>
          </p:cNvSpPr>
          <p:nvPr>
            <p:ph type="title"/>
          </p:nvPr>
        </p:nvSpPr>
        <p:spPr>
          <a:xfrm>
            <a:off x="176214" y="0"/>
            <a:ext cx="11868895" cy="606425"/>
          </a:xfrm>
        </p:spPr>
        <p:txBody>
          <a:bodyPr/>
          <a:lstStyle/>
          <a:p>
            <a:r>
              <a:rPr lang="en-US" dirty="0">
                <a:solidFill>
                  <a:schemeClr val="accent2"/>
                </a:solidFill>
              </a:rPr>
              <a:t>Questionnaire Differences in 2024</a:t>
            </a:r>
          </a:p>
        </p:txBody>
      </p:sp>
    </p:spTree>
    <p:extLst>
      <p:ext uri="{BB962C8B-B14F-4D97-AF65-F5344CB8AC3E}">
        <p14:creationId xmlns:p14="http://schemas.microsoft.com/office/powerpoint/2010/main" val="22848251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EC31DC-D61C-4E4A-A4C4-AA9420894E4B}"/>
              </a:ext>
            </a:extLst>
          </p:cNvPr>
          <p:cNvSpPr>
            <a:spLocks noGrp="1"/>
          </p:cNvSpPr>
          <p:nvPr>
            <p:ph type="ftr" sz="quarter" idx="11"/>
          </p:nvPr>
        </p:nvSpPr>
        <p:spPr>
          <a:xfrm>
            <a:off x="691307" y="6223269"/>
            <a:ext cx="8405068" cy="646114"/>
          </a:xfrm>
        </p:spPr>
        <p:txBody>
          <a:bodyPr/>
          <a:lstStyle/>
          <a:p>
            <a:r>
              <a:rPr lang="en-US" dirty="0"/>
              <a:t>* Note in 2024 “Electronic cigarette (e-cigarette)” was shortened to just “e-cigarette”. </a:t>
            </a:r>
          </a:p>
        </p:txBody>
      </p:sp>
      <p:sp>
        <p:nvSpPr>
          <p:cNvPr id="6" name="Slide Number Placeholder 5">
            <a:extLst>
              <a:ext uri="{FF2B5EF4-FFF2-40B4-BE49-F238E27FC236}">
                <a16:creationId xmlns:a16="http://schemas.microsoft.com/office/drawing/2014/main" id="{05DC06CB-41E0-4638-ACAC-0BBE207BF202}"/>
              </a:ext>
            </a:extLst>
          </p:cNvPr>
          <p:cNvSpPr>
            <a:spLocks noGrp="1"/>
          </p:cNvSpPr>
          <p:nvPr>
            <p:ph type="sldNum" sz="quarter" idx="12"/>
          </p:nvPr>
        </p:nvSpPr>
        <p:spPr/>
        <p:txBody>
          <a:bodyPr/>
          <a:lstStyle/>
          <a:p>
            <a:r>
              <a:rPr lang="en-US"/>
              <a:t>Market Street Research | Page </a:t>
            </a:r>
            <a:fld id="{300ED257-06B6-4717-AB39-CFF5462A5EBE}" type="slidenum">
              <a:rPr lang="en-US" smtClean="0"/>
              <a:pPr/>
              <a:t>87</a:t>
            </a:fld>
            <a:endParaRPr lang="en-US" dirty="0"/>
          </a:p>
        </p:txBody>
      </p:sp>
      <p:graphicFrame>
        <p:nvGraphicFramePr>
          <p:cNvPr id="7" name="Table 8">
            <a:extLst>
              <a:ext uri="{FF2B5EF4-FFF2-40B4-BE49-F238E27FC236}">
                <a16:creationId xmlns:a16="http://schemas.microsoft.com/office/drawing/2014/main" id="{8CA22A7F-C702-4A41-A958-F77B566ED351}"/>
              </a:ext>
            </a:extLst>
          </p:cNvPr>
          <p:cNvGraphicFramePr>
            <a:graphicFrameLocks noGrp="1"/>
          </p:cNvGraphicFramePr>
          <p:nvPr/>
        </p:nvGraphicFramePr>
        <p:xfrm>
          <a:off x="59764" y="899912"/>
          <a:ext cx="12043148" cy="4763096"/>
        </p:xfrm>
        <a:graphic>
          <a:graphicData uri="http://schemas.openxmlformats.org/drawingml/2006/table">
            <a:tbl>
              <a:tblPr firstRow="1" bandRow="1">
                <a:tableStyleId>{5C22544A-7EE6-4342-B048-85BDC9FD1C3A}</a:tableStyleId>
              </a:tblPr>
              <a:tblGrid>
                <a:gridCol w="1036707">
                  <a:extLst>
                    <a:ext uri="{9D8B030D-6E8A-4147-A177-3AD203B41FA5}">
                      <a16:colId xmlns:a16="http://schemas.microsoft.com/office/drawing/2014/main" val="1203505734"/>
                    </a:ext>
                  </a:extLst>
                </a:gridCol>
                <a:gridCol w="3106904">
                  <a:extLst>
                    <a:ext uri="{9D8B030D-6E8A-4147-A177-3AD203B41FA5}">
                      <a16:colId xmlns:a16="http://schemas.microsoft.com/office/drawing/2014/main" val="3942659151"/>
                    </a:ext>
                  </a:extLst>
                </a:gridCol>
                <a:gridCol w="3106904">
                  <a:extLst>
                    <a:ext uri="{9D8B030D-6E8A-4147-A177-3AD203B41FA5}">
                      <a16:colId xmlns:a16="http://schemas.microsoft.com/office/drawing/2014/main" val="477996360"/>
                    </a:ext>
                  </a:extLst>
                </a:gridCol>
                <a:gridCol w="2506806">
                  <a:extLst>
                    <a:ext uri="{9D8B030D-6E8A-4147-A177-3AD203B41FA5}">
                      <a16:colId xmlns:a16="http://schemas.microsoft.com/office/drawing/2014/main" val="1280259973"/>
                    </a:ext>
                  </a:extLst>
                </a:gridCol>
                <a:gridCol w="2285827">
                  <a:extLst>
                    <a:ext uri="{9D8B030D-6E8A-4147-A177-3AD203B41FA5}">
                      <a16:colId xmlns:a16="http://schemas.microsoft.com/office/drawing/2014/main" val="2949285209"/>
                    </a:ext>
                  </a:extLst>
                </a:gridCol>
              </a:tblGrid>
              <a:tr h="295450">
                <a:tc gridSpan="5">
                  <a:txBody>
                    <a:bodyPr/>
                    <a:lstStyle/>
                    <a:p>
                      <a:pPr algn="ctr"/>
                      <a:r>
                        <a:rPr lang="en-US" dirty="0"/>
                        <a:t>Questions that changed compared to previous years</a:t>
                      </a:r>
                    </a:p>
                  </a:txBody>
                  <a:tcPr>
                    <a:lnB w="12700" cap="flat" cmpd="sng" algn="ctr">
                      <a:solidFill>
                        <a:schemeClr val="tx1"/>
                      </a:solidFill>
                      <a:prstDash val="solid"/>
                      <a:round/>
                      <a:headEnd type="none" w="med" len="med"/>
                      <a:tailEnd type="none" w="med" len="med"/>
                    </a:lnB>
                  </a:tcPr>
                </a:tc>
                <a:tc hMerge="1">
                  <a:txBody>
                    <a:bodyPr/>
                    <a:lstStyle/>
                    <a:p>
                      <a:pPr algn="ctr"/>
                      <a:r>
                        <a:rPr lang="en-US" dirty="0"/>
                        <a:t>Questions that Changed Text compared to Previous Years</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7659156"/>
                  </a:ext>
                </a:extLst>
              </a:tr>
              <a:tr h="278428">
                <a:tc rowSpan="2">
                  <a:txBody>
                    <a:bodyPr/>
                    <a:lstStyle/>
                    <a:p>
                      <a:r>
                        <a:rPr lang="en-US" sz="1200" dirty="0"/>
                        <a:t>Q82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During the past 30 days, on how many days did you use an electronic e-cigarette*, also called vaping, </a:t>
                      </a:r>
                      <a:r>
                        <a:rPr lang="en-US" sz="1200" dirty="0" err="1"/>
                        <a:t>juuling</a:t>
                      </a:r>
                      <a:r>
                        <a:rPr lang="en-US" sz="1200" dirty="0"/>
                        <a:t>, or </a:t>
                      </a:r>
                      <a:r>
                        <a:rPr lang="en-US" sz="1200" dirty="0" err="1"/>
                        <a:t>vusing</a:t>
                      </a:r>
                      <a:r>
                        <a:rPr lang="en-US" sz="1200" dirty="0"/>
                        <a:t>?</a:t>
                      </a:r>
                    </a:p>
                    <a:p>
                      <a:pPr marL="171450" indent="-171450">
                        <a:buFont typeface="Arial" panose="020B0604020202020204" pitchFamily="34" charset="0"/>
                        <a:buChar char="•"/>
                      </a:pPr>
                      <a:r>
                        <a:rPr lang="en-US" sz="1200" b="1" dirty="0"/>
                        <a:t>I have never used and e-cigarette or vaped</a:t>
                      </a:r>
                    </a:p>
                    <a:p>
                      <a:pPr marL="171450" indent="-171450">
                        <a:buFont typeface="Arial" panose="020B0604020202020204" pitchFamily="34" charset="0"/>
                        <a:buChar char="•"/>
                      </a:pPr>
                      <a:r>
                        <a:rPr lang="en-US" sz="1200" b="1" dirty="0"/>
                        <a:t>I have used an e-cigarette or vaped but not in the last 30 days</a:t>
                      </a:r>
                    </a:p>
                    <a:p>
                      <a:pPr marL="171450" indent="-171450">
                        <a:buFont typeface="Arial" panose="020B0604020202020204" pitchFamily="34" charset="0"/>
                        <a:buChar char="•"/>
                      </a:pPr>
                      <a:r>
                        <a:rPr lang="en-US" sz="1200" dirty="0"/>
                        <a:t>1 or 2 days</a:t>
                      </a:r>
                    </a:p>
                    <a:p>
                      <a:pPr marL="171450" indent="-171450">
                        <a:buFont typeface="Arial" panose="020B0604020202020204" pitchFamily="34" charset="0"/>
                        <a:buChar char="•"/>
                      </a:pPr>
                      <a:r>
                        <a:rPr lang="en-US" sz="1200" dirty="0"/>
                        <a:t>3 to 5 days</a:t>
                      </a:r>
                    </a:p>
                    <a:p>
                      <a:pPr marL="171450" indent="-171450">
                        <a:buFont typeface="Arial" panose="020B0604020202020204" pitchFamily="34" charset="0"/>
                        <a:buChar char="•"/>
                      </a:pPr>
                      <a:r>
                        <a:rPr lang="en-US" sz="1200" dirty="0"/>
                        <a:t>6 to 9 days</a:t>
                      </a:r>
                    </a:p>
                    <a:p>
                      <a:pPr marL="171450" indent="-171450">
                        <a:buFont typeface="Arial" panose="020B0604020202020204" pitchFamily="34" charset="0"/>
                        <a:buChar char="•"/>
                      </a:pPr>
                      <a:r>
                        <a:rPr lang="en-US" sz="1200" dirty="0"/>
                        <a:t>10 to 19 days</a:t>
                      </a:r>
                    </a:p>
                    <a:p>
                      <a:pPr marL="171450" indent="-171450">
                        <a:buFont typeface="Arial" panose="020B0604020202020204" pitchFamily="34" charset="0"/>
                        <a:buChar char="•"/>
                      </a:pPr>
                      <a:r>
                        <a:rPr lang="en-US" sz="1200" dirty="0"/>
                        <a:t>20 to 29 days</a:t>
                      </a:r>
                    </a:p>
                    <a:p>
                      <a:pPr marL="171450" indent="-171450">
                        <a:buFont typeface="Arial" panose="020B0604020202020204" pitchFamily="34" charset="0"/>
                        <a:buChar char="•"/>
                      </a:pPr>
                      <a:r>
                        <a:rPr lang="en-US" sz="1200" dirty="0"/>
                        <a:t>All 30 days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gridSpan="2">
                  <a:txBody>
                    <a:bodyPr/>
                    <a:lstStyle/>
                    <a:p>
                      <a:r>
                        <a:rPr lang="en-US" sz="1200" dirty="0"/>
                        <a:t>During the past 30 days, on how many days did you use an electronic cigarette (e-cigarette), also called vaping, </a:t>
                      </a:r>
                      <a:r>
                        <a:rPr lang="en-US" sz="1200" dirty="0" err="1"/>
                        <a:t>juuling</a:t>
                      </a:r>
                      <a:r>
                        <a:rPr lang="en-US" sz="1200" dirty="0"/>
                        <a:t>, or </a:t>
                      </a:r>
                      <a:r>
                        <a:rPr lang="en-US" sz="1200" dirty="0" err="1"/>
                        <a:t>vusing</a:t>
                      </a:r>
                      <a:r>
                        <a:rPr lang="en-US" sz="1200" dirty="0"/>
                        <a:t>?</a:t>
                      </a:r>
                    </a:p>
                    <a:p>
                      <a:pPr marL="171450" indent="-171450">
                        <a:buFont typeface="Arial" panose="020B0604020202020204" pitchFamily="34" charset="0"/>
                        <a:buChar char="•"/>
                      </a:pPr>
                      <a:r>
                        <a:rPr lang="en-US" sz="1200" dirty="0"/>
                        <a:t>1 or 2 days</a:t>
                      </a:r>
                    </a:p>
                    <a:p>
                      <a:pPr marL="171450" indent="-171450">
                        <a:buFont typeface="Arial" panose="020B0604020202020204" pitchFamily="34" charset="0"/>
                        <a:buChar char="•"/>
                      </a:pPr>
                      <a:r>
                        <a:rPr lang="en-US" sz="1200" dirty="0"/>
                        <a:t>3 to 5 days</a:t>
                      </a:r>
                    </a:p>
                    <a:p>
                      <a:pPr marL="171450" indent="-171450">
                        <a:buFont typeface="Arial" panose="020B0604020202020204" pitchFamily="34" charset="0"/>
                        <a:buChar char="•"/>
                      </a:pPr>
                      <a:r>
                        <a:rPr lang="en-US" sz="1200" dirty="0"/>
                        <a:t>6 to 9 days</a:t>
                      </a:r>
                    </a:p>
                    <a:p>
                      <a:pPr marL="171450" indent="-171450">
                        <a:buFont typeface="Arial" panose="020B0604020202020204" pitchFamily="34" charset="0"/>
                        <a:buChar char="•"/>
                      </a:pPr>
                      <a:r>
                        <a:rPr lang="en-US" sz="1200" dirty="0"/>
                        <a:t>10 to 19 days</a:t>
                      </a:r>
                    </a:p>
                    <a:p>
                      <a:pPr marL="171450" indent="-171450">
                        <a:buFont typeface="Arial" panose="020B0604020202020204" pitchFamily="34" charset="0"/>
                        <a:buChar char="•"/>
                      </a:pPr>
                      <a:r>
                        <a:rPr lang="en-US" sz="1200" dirty="0"/>
                        <a:t>20 to 29 days</a:t>
                      </a:r>
                    </a:p>
                    <a:p>
                      <a:pPr marL="171450" indent="-171450">
                        <a:buFont typeface="Arial" panose="020B0604020202020204" pitchFamily="34" charset="0"/>
                        <a:buChar char="•"/>
                      </a:pPr>
                      <a:r>
                        <a:rPr lang="en-US" sz="1200" dirty="0"/>
                        <a:t>All 30 days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4126722798"/>
                  </a:ext>
                </a:extLst>
              </a:tr>
              <a:tr h="278428">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2022</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2021</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2020</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914658"/>
                  </a:ext>
                </a:extLst>
              </a:tr>
              <a:tr h="278428">
                <a:tc rowSpan="2">
                  <a:txBody>
                    <a:bodyPr/>
                    <a:lstStyle/>
                    <a:p>
                      <a:r>
                        <a:rPr lang="en-US" sz="1200" dirty="0"/>
                        <a:t>Q90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During the past 30 days, on how many days did you use marijuana or marijuana-related products (not including CBD oil)? </a:t>
                      </a:r>
                    </a:p>
                    <a:p>
                      <a:pPr marL="171450" indent="-171450">
                        <a:buFont typeface="Arial" panose="020B0604020202020204" pitchFamily="34" charset="0"/>
                        <a:buChar char="•"/>
                      </a:pPr>
                      <a:r>
                        <a:rPr lang="en-US" sz="1200" b="1" dirty="0"/>
                        <a:t>I have never used marijuana or marijuana-related products</a:t>
                      </a:r>
                    </a:p>
                    <a:p>
                      <a:pPr marL="171450" indent="-171450">
                        <a:buFont typeface="Arial" panose="020B0604020202020204" pitchFamily="34" charset="0"/>
                        <a:buChar char="•"/>
                      </a:pPr>
                      <a:r>
                        <a:rPr lang="en-US" sz="1200" b="1" dirty="0"/>
                        <a:t>I have used marijuana or marijuana-related products but not in the past 30 days</a:t>
                      </a:r>
                    </a:p>
                    <a:p>
                      <a:pPr marL="171450" indent="-171450">
                        <a:buFont typeface="Arial" panose="020B0604020202020204" pitchFamily="34" charset="0"/>
                        <a:buChar char="•"/>
                      </a:pPr>
                      <a:r>
                        <a:rPr lang="en-US" sz="1200" dirty="0"/>
                        <a:t>1 or 2 days</a:t>
                      </a:r>
                    </a:p>
                    <a:p>
                      <a:pPr marL="171450" indent="-171450">
                        <a:buFont typeface="Arial" panose="020B0604020202020204" pitchFamily="34" charset="0"/>
                        <a:buChar char="•"/>
                      </a:pPr>
                      <a:r>
                        <a:rPr lang="en-US" sz="1200" dirty="0"/>
                        <a:t>3 to 5 days</a:t>
                      </a:r>
                    </a:p>
                    <a:p>
                      <a:pPr marL="171450" indent="-171450">
                        <a:buFont typeface="Arial" panose="020B0604020202020204" pitchFamily="34" charset="0"/>
                        <a:buChar char="•"/>
                      </a:pPr>
                      <a:r>
                        <a:rPr lang="en-US" sz="1200" dirty="0"/>
                        <a:t>6 to 9 days</a:t>
                      </a:r>
                    </a:p>
                    <a:p>
                      <a:pPr marL="171450" indent="-171450">
                        <a:buFont typeface="Arial" panose="020B0604020202020204" pitchFamily="34" charset="0"/>
                        <a:buChar char="•"/>
                      </a:pPr>
                      <a:r>
                        <a:rPr lang="en-US" sz="1200" dirty="0"/>
                        <a:t>10 to 19 days</a:t>
                      </a:r>
                    </a:p>
                    <a:p>
                      <a:pPr marL="171450" indent="-171450">
                        <a:buFont typeface="Arial" panose="020B0604020202020204" pitchFamily="34" charset="0"/>
                        <a:buChar char="•"/>
                      </a:pPr>
                      <a:r>
                        <a:rPr lang="en-US" sz="1200" dirty="0"/>
                        <a:t>20 to 29 days</a:t>
                      </a:r>
                    </a:p>
                    <a:p>
                      <a:pPr marL="171450" indent="-171450">
                        <a:buFont typeface="Arial" panose="020B0604020202020204" pitchFamily="34" charset="0"/>
                        <a:buChar char="•"/>
                      </a:pPr>
                      <a:r>
                        <a:rPr lang="en-US" sz="1200" dirty="0"/>
                        <a:t>All 30 days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gridSpan="2">
                  <a:txBody>
                    <a:bodyPr/>
                    <a:lstStyle/>
                    <a:p>
                      <a:r>
                        <a:rPr lang="en-US" sz="1200" dirty="0"/>
                        <a:t>During the past 30 days, on how many days did you use marijuana or marijuana-related products (not including CBD oil)?</a:t>
                      </a:r>
                    </a:p>
                    <a:p>
                      <a:pPr marL="171450" indent="-171450">
                        <a:buFont typeface="Arial" panose="020B0604020202020204" pitchFamily="34" charset="0"/>
                        <a:buChar char="•"/>
                      </a:pPr>
                      <a:r>
                        <a:rPr lang="en-US" sz="1200" dirty="0"/>
                        <a:t> 0 times</a:t>
                      </a:r>
                    </a:p>
                    <a:p>
                      <a:pPr marL="171450" indent="-171450">
                        <a:buFont typeface="Arial" panose="020B0604020202020204" pitchFamily="34" charset="0"/>
                        <a:buChar char="•"/>
                      </a:pPr>
                      <a:r>
                        <a:rPr lang="en-US" sz="1200" dirty="0"/>
                        <a:t>1 or 2 days</a:t>
                      </a:r>
                    </a:p>
                    <a:p>
                      <a:pPr marL="171450" indent="-171450">
                        <a:buFont typeface="Arial" panose="020B0604020202020204" pitchFamily="34" charset="0"/>
                        <a:buChar char="•"/>
                      </a:pPr>
                      <a:r>
                        <a:rPr lang="en-US" sz="1200" dirty="0"/>
                        <a:t>3 to 5 days</a:t>
                      </a:r>
                    </a:p>
                    <a:p>
                      <a:pPr marL="171450" indent="-171450">
                        <a:buFont typeface="Arial" panose="020B0604020202020204" pitchFamily="34" charset="0"/>
                        <a:buChar char="•"/>
                      </a:pPr>
                      <a:r>
                        <a:rPr lang="en-US" sz="1200" dirty="0"/>
                        <a:t>6 to 9 days</a:t>
                      </a:r>
                    </a:p>
                    <a:p>
                      <a:pPr marL="171450" indent="-171450">
                        <a:buFont typeface="Arial" panose="020B0604020202020204" pitchFamily="34" charset="0"/>
                        <a:buChar char="•"/>
                      </a:pPr>
                      <a:r>
                        <a:rPr lang="en-US" sz="1200" dirty="0"/>
                        <a:t>10 to 19 days</a:t>
                      </a:r>
                    </a:p>
                    <a:p>
                      <a:pPr marL="171450" indent="-171450">
                        <a:buFont typeface="Arial" panose="020B0604020202020204" pitchFamily="34" charset="0"/>
                        <a:buChar char="•"/>
                      </a:pPr>
                      <a:r>
                        <a:rPr lang="en-US" sz="1200" dirty="0"/>
                        <a:t>20 to 29 days</a:t>
                      </a:r>
                    </a:p>
                    <a:p>
                      <a:pPr marL="171450" indent="-171450">
                        <a:buFont typeface="Arial" panose="020B0604020202020204" pitchFamily="34" charset="0"/>
                        <a:buChar char="•"/>
                      </a:pPr>
                      <a:r>
                        <a:rPr lang="en-US" sz="1200" dirty="0"/>
                        <a:t>All 30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66731884"/>
                  </a:ext>
                </a:extLst>
              </a:tr>
              <a:tr h="278428">
                <a:tc vMerge="1">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2022</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2021</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2020</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1447299"/>
                  </a:ext>
                </a:extLst>
              </a:tr>
            </a:tbl>
          </a:graphicData>
        </a:graphic>
      </p:graphicFrame>
      <p:sp>
        <p:nvSpPr>
          <p:cNvPr id="9" name="Title 2">
            <a:extLst>
              <a:ext uri="{FF2B5EF4-FFF2-40B4-BE49-F238E27FC236}">
                <a16:creationId xmlns:a16="http://schemas.microsoft.com/office/drawing/2014/main" id="{D49B6A49-5194-43BB-8236-6ABF166D716C}"/>
              </a:ext>
            </a:extLst>
          </p:cNvPr>
          <p:cNvSpPr>
            <a:spLocks noGrp="1"/>
          </p:cNvSpPr>
          <p:nvPr>
            <p:ph type="title"/>
          </p:nvPr>
        </p:nvSpPr>
        <p:spPr>
          <a:xfrm>
            <a:off x="147638" y="222250"/>
            <a:ext cx="11868150" cy="606425"/>
          </a:xfrm>
        </p:spPr>
        <p:txBody>
          <a:bodyPr/>
          <a:lstStyle/>
          <a:p>
            <a:r>
              <a:rPr lang="en-US" dirty="0">
                <a:solidFill>
                  <a:schemeClr val="accent2"/>
                </a:solidFill>
              </a:rPr>
              <a:t>Questionnaire Differences in 2024</a:t>
            </a:r>
          </a:p>
        </p:txBody>
      </p:sp>
    </p:spTree>
    <p:extLst>
      <p:ext uri="{BB962C8B-B14F-4D97-AF65-F5344CB8AC3E}">
        <p14:creationId xmlns:p14="http://schemas.microsoft.com/office/powerpoint/2010/main" val="6537210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0F070F6-A009-4744-AC2D-661A0C22E73C}"/>
              </a:ext>
            </a:extLst>
          </p:cNvPr>
          <p:cNvSpPr>
            <a:spLocks noGrp="1"/>
          </p:cNvSpPr>
          <p:nvPr>
            <p:ph type="sldNum" sz="quarter" idx="12"/>
          </p:nvPr>
        </p:nvSpPr>
        <p:spPr/>
        <p:txBody>
          <a:bodyPr/>
          <a:lstStyle/>
          <a:p>
            <a:r>
              <a:rPr lang="en-US"/>
              <a:t>Market Street Research | Page </a:t>
            </a:r>
            <a:fld id="{300ED257-06B6-4717-AB39-CFF5462A5EBE}" type="slidenum">
              <a:rPr lang="en-US" smtClean="0"/>
              <a:pPr/>
              <a:t>88</a:t>
            </a:fld>
            <a:endParaRPr lang="en-US" dirty="0"/>
          </a:p>
        </p:txBody>
      </p:sp>
      <p:graphicFrame>
        <p:nvGraphicFramePr>
          <p:cNvPr id="8" name="Table 8">
            <a:extLst>
              <a:ext uri="{FF2B5EF4-FFF2-40B4-BE49-F238E27FC236}">
                <a16:creationId xmlns:a16="http://schemas.microsoft.com/office/drawing/2014/main" id="{C66C5E92-46F6-4FB0-BA27-2D1DC66F57F0}"/>
              </a:ext>
            </a:extLst>
          </p:cNvPr>
          <p:cNvGraphicFramePr>
            <a:graphicFrameLocks noGrp="1"/>
          </p:cNvGraphicFramePr>
          <p:nvPr>
            <p:extLst>
              <p:ext uri="{D42A27DB-BD31-4B8C-83A1-F6EECF244321}">
                <p14:modId xmlns:p14="http://schemas.microsoft.com/office/powerpoint/2010/main" val="2410997930"/>
              </p:ext>
            </p:extLst>
          </p:nvPr>
        </p:nvGraphicFramePr>
        <p:xfrm>
          <a:off x="2" y="868680"/>
          <a:ext cx="12191998" cy="5120640"/>
        </p:xfrm>
        <a:graphic>
          <a:graphicData uri="http://schemas.openxmlformats.org/drawingml/2006/table">
            <a:tbl>
              <a:tblPr firstRow="1" bandRow="1">
                <a:tableStyleId>{5C22544A-7EE6-4342-B048-85BDC9FD1C3A}</a:tableStyleId>
              </a:tblPr>
              <a:tblGrid>
                <a:gridCol w="882878">
                  <a:extLst>
                    <a:ext uri="{9D8B030D-6E8A-4147-A177-3AD203B41FA5}">
                      <a16:colId xmlns:a16="http://schemas.microsoft.com/office/drawing/2014/main" val="1203505734"/>
                    </a:ext>
                  </a:extLst>
                </a:gridCol>
                <a:gridCol w="2734584">
                  <a:extLst>
                    <a:ext uri="{9D8B030D-6E8A-4147-A177-3AD203B41FA5}">
                      <a16:colId xmlns:a16="http://schemas.microsoft.com/office/drawing/2014/main" val="3942659151"/>
                    </a:ext>
                  </a:extLst>
                </a:gridCol>
                <a:gridCol w="2734584">
                  <a:extLst>
                    <a:ext uri="{9D8B030D-6E8A-4147-A177-3AD203B41FA5}">
                      <a16:colId xmlns:a16="http://schemas.microsoft.com/office/drawing/2014/main" val="218504318"/>
                    </a:ext>
                  </a:extLst>
                </a:gridCol>
                <a:gridCol w="2919976">
                  <a:extLst>
                    <a:ext uri="{9D8B030D-6E8A-4147-A177-3AD203B41FA5}">
                      <a16:colId xmlns:a16="http://schemas.microsoft.com/office/drawing/2014/main" val="3964857498"/>
                    </a:ext>
                  </a:extLst>
                </a:gridCol>
                <a:gridCol w="2919976">
                  <a:extLst>
                    <a:ext uri="{9D8B030D-6E8A-4147-A177-3AD203B41FA5}">
                      <a16:colId xmlns:a16="http://schemas.microsoft.com/office/drawing/2014/main" val="1672386771"/>
                    </a:ext>
                  </a:extLst>
                </a:gridCol>
              </a:tblGrid>
              <a:tr h="350299">
                <a:tc gridSpan="5">
                  <a:txBody>
                    <a:bodyPr/>
                    <a:lstStyle/>
                    <a:p>
                      <a:pPr algn="ctr"/>
                      <a:r>
                        <a:rPr lang="en-US" dirty="0"/>
                        <a:t>Questions that changed compared to previous years</a:t>
                      </a:r>
                    </a:p>
                  </a:txBody>
                  <a:tcPr>
                    <a:lnB w="12700" cap="flat" cmpd="sng" algn="ctr">
                      <a:solidFill>
                        <a:schemeClr val="tx1"/>
                      </a:solidFill>
                      <a:prstDash val="solid"/>
                      <a:round/>
                      <a:headEnd type="none" w="med" len="med"/>
                      <a:tailEnd type="none" w="med" len="med"/>
                    </a:lnB>
                  </a:tcPr>
                </a:tc>
                <a:tc hMerge="1">
                  <a:txBody>
                    <a:bodyPr/>
                    <a:lstStyle/>
                    <a:p>
                      <a:pPr algn="ctr"/>
                      <a:r>
                        <a:rPr lang="en-US" dirty="0"/>
                        <a:t>Questions that Changed Text compared to Previous Years</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917659156"/>
                  </a:ext>
                </a:extLst>
              </a:tr>
              <a:tr h="1839072">
                <a:tc rowSpan="2">
                  <a:txBody>
                    <a:bodyPr/>
                    <a:lstStyle/>
                    <a:p>
                      <a:r>
                        <a:rPr lang="en-US" sz="1200" dirty="0"/>
                        <a:t>Q101-109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During the past 30 days, without a doctor's advice, have you done any of the following to lose weight or keep from gaining weight?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gridSpan="2">
                  <a:txBody>
                    <a:bodyPr/>
                    <a:lstStyle/>
                    <a:p>
                      <a:r>
                        <a:rPr lang="en-US" sz="1200" dirty="0"/>
                        <a:t> During the past 30 days, without a doctor's advice, have you done any of the following to lose weight or keep from gaining weight?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87522326"/>
                  </a:ext>
                </a:extLst>
              </a:tr>
              <a:tr h="26665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1" dirty="0"/>
                        <a:t>2022</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1" dirty="0"/>
                        <a:t>2021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47402730"/>
                  </a:ext>
                </a:extLst>
              </a:tr>
              <a:tr h="2189372">
                <a:tc rowSpan="2">
                  <a:txBody>
                    <a:bodyPr/>
                    <a:lstStyle/>
                    <a:p>
                      <a:r>
                        <a:rPr lang="en-US" sz="1200" dirty="0"/>
                        <a:t>Q125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b="1" dirty="0"/>
                        <a:t>Do your parents or guardians monitor your social media accounts or how you use social media? </a:t>
                      </a:r>
                    </a:p>
                    <a:p>
                      <a:pPr marL="171450" indent="-171450">
                        <a:buFont typeface="Arial" panose="020B0604020202020204" pitchFamily="34" charset="0"/>
                        <a:buChar char="•"/>
                      </a:pPr>
                      <a:r>
                        <a:rPr lang="en-US" sz="1200" b="1" dirty="0"/>
                        <a:t>Yes, they monitor my social media use and I always follow the rules</a:t>
                      </a:r>
                    </a:p>
                    <a:p>
                      <a:pPr marL="171450" indent="-171450">
                        <a:buFont typeface="Arial" panose="020B0604020202020204" pitchFamily="34" charset="0"/>
                        <a:buChar char="•"/>
                      </a:pPr>
                      <a:r>
                        <a:rPr lang="en-US" sz="1200" b="1" dirty="0"/>
                        <a:t>Yes, they monitor my social media use and I sometimes follow the rules</a:t>
                      </a:r>
                    </a:p>
                    <a:p>
                      <a:pPr marL="171450" indent="-171450">
                        <a:buFont typeface="Arial" panose="020B0604020202020204" pitchFamily="34" charset="0"/>
                        <a:buChar char="•"/>
                      </a:pPr>
                      <a:r>
                        <a:rPr lang="en-US" sz="1200" b="1" dirty="0"/>
                        <a:t>Yes, they monitor my social media use and I don’t follow the rules at all</a:t>
                      </a:r>
                    </a:p>
                    <a:p>
                      <a:pPr marL="171450" indent="-171450">
                        <a:buFont typeface="Arial" panose="020B0604020202020204" pitchFamily="34" charset="0"/>
                        <a:buChar char="•"/>
                      </a:pPr>
                      <a:r>
                        <a:rPr lang="en-US" sz="1200" b="1" dirty="0"/>
                        <a:t>No, they don’t monitor my social media use. </a:t>
                      </a:r>
                    </a:p>
                    <a:p>
                      <a:endParaRPr lang="en-US" sz="1200" b="1" dirty="0"/>
                    </a:p>
                    <a:p>
                      <a:endParaRPr lang="en-US" sz="1200" b="1" dirty="0"/>
                    </a:p>
                    <a:p>
                      <a:endParaRPr lang="en-US" sz="12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r>
                        <a:rPr lang="en-US" sz="1200" b="0" dirty="0"/>
                        <a:t>How do your parents or guardians monitor your social media accounts or how you use social media?  Check all that apply:)</a:t>
                      </a:r>
                    </a:p>
                    <a:p>
                      <a:pPr marL="171450" indent="-171450">
                        <a:buFont typeface="Arial" panose="020B0604020202020204" pitchFamily="34" charset="0"/>
                        <a:buChar char="•"/>
                      </a:pPr>
                      <a:r>
                        <a:rPr lang="en-US" sz="1200" b="0" dirty="0"/>
                        <a:t>They do not monitor my social media accounts or use</a:t>
                      </a:r>
                    </a:p>
                    <a:p>
                      <a:pPr marL="171450" indent="-171450">
                        <a:buFont typeface="Arial" panose="020B0604020202020204" pitchFamily="34" charset="0"/>
                        <a:buChar char="•"/>
                      </a:pPr>
                      <a:r>
                        <a:rPr lang="en-US" sz="1200" b="0" dirty="0"/>
                        <a:t>I don't know if they monitor my social media accounts or use</a:t>
                      </a:r>
                    </a:p>
                    <a:p>
                      <a:pPr marL="171450" indent="-171450">
                        <a:buFont typeface="Arial" panose="020B0604020202020204" pitchFamily="34" charset="0"/>
                        <a:buChar char="•"/>
                      </a:pPr>
                      <a:r>
                        <a:rPr lang="en-US" sz="1200" b="0" dirty="0"/>
                        <a:t>I have a contract and ground rules for my phone/tablet/computer</a:t>
                      </a:r>
                    </a:p>
                    <a:p>
                      <a:pPr marL="171450" indent="-171450">
                        <a:buFont typeface="Arial" panose="020B0604020202020204" pitchFamily="34" charset="0"/>
                        <a:buChar char="•"/>
                      </a:pPr>
                      <a:r>
                        <a:rPr lang="en-US" sz="1200" b="0" dirty="0"/>
                        <a:t>They follow my social media accounts weekly or more often</a:t>
                      </a:r>
                    </a:p>
                    <a:p>
                      <a:pPr marL="171450" indent="-171450">
                        <a:buFont typeface="Arial" panose="020B0604020202020204" pitchFamily="34" charset="0"/>
                        <a:buChar char="•"/>
                      </a:pPr>
                      <a:r>
                        <a:rPr lang="en-US" sz="1200" b="0" dirty="0"/>
                        <a:t>They use monitoring, blocking, or filtering software</a:t>
                      </a:r>
                    </a:p>
                    <a:p>
                      <a:pPr marL="171450" indent="-171450">
                        <a:buFont typeface="Arial" panose="020B0604020202020204" pitchFamily="34" charset="0"/>
                        <a:buChar char="•"/>
                      </a:pPr>
                      <a:r>
                        <a:rPr lang="en-US" sz="1200" b="0" dirty="0"/>
                        <a:t>They put parental controls on my phone/tablet/computer</a:t>
                      </a:r>
                    </a:p>
                    <a:p>
                      <a:pPr marL="171450" indent="-171450">
                        <a:buFont typeface="Arial" panose="020B0604020202020204" pitchFamily="34" charset="0"/>
                        <a:buChar char="•"/>
                      </a:pPr>
                      <a:r>
                        <a:rPr lang="en-US" sz="1200" b="0" dirty="0"/>
                        <a:t>I am only allowed to use my phone/tablet/computer at certain times</a:t>
                      </a:r>
                    </a:p>
                    <a:p>
                      <a:pPr marL="171450" indent="-171450">
                        <a:buFont typeface="Arial" panose="020B0604020202020204" pitchFamily="34" charset="0"/>
                        <a:buChar char="•"/>
                      </a:pPr>
                      <a:r>
                        <a:rPr lang="en-US" sz="1200" b="0" dirty="0"/>
                        <a:t>I am only allowed to use my phone/tablet/computer in certain places in our home</a:t>
                      </a:r>
                    </a:p>
                    <a:p>
                      <a:pPr marL="171450" indent="-171450">
                        <a:buFont typeface="Arial" panose="020B0604020202020204" pitchFamily="34" charset="0"/>
                        <a:buChar char="•"/>
                      </a:pPr>
                      <a:r>
                        <a:rPr lang="en-US" sz="1200" b="0" dirty="0"/>
                        <a:t>They monitor my social media accounts or use in some other way</a:t>
                      </a:r>
                    </a:p>
                    <a:p>
                      <a:pPr marL="171450" indent="-171450">
                        <a:buFont typeface="Arial" panose="020B0604020202020204" pitchFamily="34" charset="0"/>
                        <a:buChar char="•"/>
                      </a:pPr>
                      <a:r>
                        <a:rPr lang="en-US" sz="1200" b="0" dirty="0"/>
                        <a:t>I don't have any social media accounts, or I don't have a 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45801791"/>
                  </a:ext>
                </a:extLst>
              </a:tr>
              <a:tr h="266659">
                <a:tc vMerge="1">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2022</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2021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9082067"/>
                  </a:ext>
                </a:extLst>
              </a:tr>
            </a:tbl>
          </a:graphicData>
        </a:graphic>
      </p:graphicFrame>
      <p:sp>
        <p:nvSpPr>
          <p:cNvPr id="15" name="TextBox 14">
            <a:extLst>
              <a:ext uri="{FF2B5EF4-FFF2-40B4-BE49-F238E27FC236}">
                <a16:creationId xmlns:a16="http://schemas.microsoft.com/office/drawing/2014/main" id="{BF94A9FB-F742-45DE-B709-9CEDA9E76C06}"/>
              </a:ext>
            </a:extLst>
          </p:cNvPr>
          <p:cNvSpPr txBox="1"/>
          <p:nvPr/>
        </p:nvSpPr>
        <p:spPr>
          <a:xfrm>
            <a:off x="1015108" y="1705544"/>
            <a:ext cx="2757862" cy="1384995"/>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Exercised to lose weight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0000"/>
                </a:solidFill>
                <a:latin typeface="Calibri" panose="020F0502020204030204"/>
              </a:rPr>
              <a:t>Ate less food or fewer calories (dieted)</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Went without food for 24 hours or more (also called fasting)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Went on a cleansing diet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Colon cleanse</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E026865-3DBF-4B37-90AD-70ED7E70A230}"/>
              </a:ext>
            </a:extLst>
          </p:cNvPr>
          <p:cNvSpPr txBox="1"/>
          <p:nvPr/>
        </p:nvSpPr>
        <p:spPr>
          <a:xfrm>
            <a:off x="3617093" y="1705544"/>
            <a:ext cx="2757862" cy="12003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Made myself vomit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Avoided unhealthy foods or foods that didn’t fit in my diet</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Took laxatives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Took diet pills, powders, or liquids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I did not do any of these</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6E99A8A-3675-42A5-A85E-26174F17D438}"/>
              </a:ext>
            </a:extLst>
          </p:cNvPr>
          <p:cNvSpPr txBox="1"/>
          <p:nvPr/>
        </p:nvSpPr>
        <p:spPr>
          <a:xfrm>
            <a:off x="6374955" y="1705544"/>
            <a:ext cx="2757862" cy="12003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Go without eating for 24 hours (also called fasting)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Go on a cleansing diet</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Colon cleanse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Make myself vomit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Take laxatives</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9E43EFA-E551-4242-BAF1-B6E03FD696BA}"/>
              </a:ext>
            </a:extLst>
          </p:cNvPr>
          <p:cNvSpPr txBox="1"/>
          <p:nvPr/>
        </p:nvSpPr>
        <p:spPr>
          <a:xfrm>
            <a:off x="8976940" y="1746789"/>
            <a:ext cx="2757862" cy="461665"/>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Take diet pills, powders, or liquids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a:rPr>
              <a:t>None of these</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Title 2">
            <a:extLst>
              <a:ext uri="{FF2B5EF4-FFF2-40B4-BE49-F238E27FC236}">
                <a16:creationId xmlns:a16="http://schemas.microsoft.com/office/drawing/2014/main" id="{E71E7BF3-3269-47CD-B0EB-AEABF92D63A4}"/>
              </a:ext>
            </a:extLst>
          </p:cNvPr>
          <p:cNvSpPr>
            <a:spLocks noGrp="1"/>
          </p:cNvSpPr>
          <p:nvPr>
            <p:ph type="title"/>
          </p:nvPr>
        </p:nvSpPr>
        <p:spPr>
          <a:xfrm>
            <a:off x="146891" y="222250"/>
            <a:ext cx="11868895" cy="606425"/>
          </a:xfrm>
        </p:spPr>
        <p:txBody>
          <a:bodyPr/>
          <a:lstStyle/>
          <a:p>
            <a:r>
              <a:rPr lang="en-US" dirty="0">
                <a:solidFill>
                  <a:schemeClr val="accent2"/>
                </a:solidFill>
              </a:rPr>
              <a:t>Questionnaire Differences in 2024</a:t>
            </a:r>
          </a:p>
        </p:txBody>
      </p:sp>
    </p:spTree>
    <p:extLst>
      <p:ext uri="{BB962C8B-B14F-4D97-AF65-F5344CB8AC3E}">
        <p14:creationId xmlns:p14="http://schemas.microsoft.com/office/powerpoint/2010/main" val="84842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4D0BB9C-310B-403F-A4E0-ED4C6EE226B0}"/>
              </a:ext>
            </a:extLst>
          </p:cNvPr>
          <p:cNvSpPr/>
          <p:nvPr/>
        </p:nvSpPr>
        <p:spPr>
          <a:xfrm>
            <a:off x="361004" y="2662197"/>
            <a:ext cx="5568530" cy="251940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3B841570-9474-4799-A48C-DEB4EC2B0F80}"/>
              </a:ext>
            </a:extLst>
          </p:cNvPr>
          <p:cNvSpPr/>
          <p:nvPr/>
        </p:nvSpPr>
        <p:spPr>
          <a:xfrm>
            <a:off x="361002" y="2479637"/>
            <a:ext cx="5577624" cy="742057"/>
          </a:xfrm>
          <a:prstGeom prst="roundRect">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marR="0" lvl="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Positive behaviors and attitudes that demonstrate </a:t>
            </a:r>
          </a:p>
          <a:p>
            <a:pPr marL="685800" marR="0" lvl="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 overall increase compared to previous years </a:t>
            </a:r>
          </a:p>
        </p:txBody>
      </p:sp>
      <p:sp>
        <p:nvSpPr>
          <p:cNvPr id="5" name="Slide Number Placeholder 4">
            <a:extLst>
              <a:ext uri="{FF2B5EF4-FFF2-40B4-BE49-F238E27FC236}">
                <a16:creationId xmlns:a16="http://schemas.microsoft.com/office/drawing/2014/main" id="{463055E5-549A-4FC7-9D6C-6A1B215942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BECEE"/>
                </a:solidFill>
                <a:effectLst/>
                <a:uLnTx/>
                <a:uFillTx/>
                <a:latin typeface="Calibri" panose="020F0502020204030204"/>
                <a:ea typeface="+mn-ea"/>
                <a:cs typeface="+mn-cs"/>
              </a:rPr>
              <a:t>Market Street Research | Page </a:t>
            </a:r>
            <a:fld id="{300ED257-06B6-4717-AB39-CFF5462A5EBE}" type="slidenum">
              <a:rPr kumimoji="0" lang="en-US" sz="1200" b="1" i="0" u="none" strike="noStrike" kern="1200" cap="none" spc="0" normalizeH="0" baseline="0" noProof="0" smtClean="0">
                <a:ln>
                  <a:noFill/>
                </a:ln>
                <a:solidFill>
                  <a:srgbClr val="EBECE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srgbClr val="EBECEE"/>
              </a:solidFill>
              <a:effectLst/>
              <a:uLnTx/>
              <a:uFillTx/>
              <a:latin typeface="Calibri" panose="020F0502020204030204"/>
              <a:ea typeface="+mn-ea"/>
              <a:cs typeface="+mn-cs"/>
            </a:endParaRPr>
          </a:p>
        </p:txBody>
      </p:sp>
      <p:pic>
        <p:nvPicPr>
          <p:cNvPr id="8" name="Graphic 7" descr="Bar graph with upward trend with solid fill">
            <a:extLst>
              <a:ext uri="{FF2B5EF4-FFF2-40B4-BE49-F238E27FC236}">
                <a16:creationId xmlns:a16="http://schemas.microsoft.com/office/drawing/2014/main" id="{7BF1CE08-5A11-4099-9273-B1590FEAE1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168" y="2479637"/>
            <a:ext cx="742057" cy="742057"/>
          </a:xfrm>
          <a:prstGeom prst="rect">
            <a:avLst/>
          </a:prstGeom>
        </p:spPr>
      </p:pic>
      <p:sp>
        <p:nvSpPr>
          <p:cNvPr id="13" name="TextBox 12">
            <a:extLst>
              <a:ext uri="{FF2B5EF4-FFF2-40B4-BE49-F238E27FC236}">
                <a16:creationId xmlns:a16="http://schemas.microsoft.com/office/drawing/2014/main" id="{C5BC8767-00C6-4BE5-B20B-C15FD053D5AA}"/>
              </a:ext>
            </a:extLst>
          </p:cNvPr>
          <p:cNvSpPr txBox="1"/>
          <p:nvPr/>
        </p:nvSpPr>
        <p:spPr>
          <a:xfrm>
            <a:off x="351913" y="3266475"/>
            <a:ext cx="5623538" cy="16004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schemeClr val="accent1"/>
                </a:solidFill>
                <a:effectLst/>
                <a:uLnTx/>
                <a:uFillTx/>
                <a:latin typeface="Calibri" panose="020F0502020204030204"/>
                <a:ea typeface="+mn-ea"/>
                <a:cs typeface="+mn-cs"/>
              </a:rPr>
              <a:t>Feeling safe with family</a:t>
            </a:r>
          </a:p>
          <a:p>
            <a:pPr marL="742950" lvl="1" indent="-285750">
              <a:buClr>
                <a:schemeClr val="accent1"/>
              </a:buClr>
              <a:buFont typeface="Arial" panose="020B0604020202020204" pitchFamily="34" charset="0"/>
              <a:buChar char="•"/>
              <a:defRPr/>
            </a:pPr>
            <a:r>
              <a:rPr lang="en-US" sz="1400" dirty="0">
                <a:latin typeface="Calibri" panose="020F0502020204030204"/>
              </a:rPr>
              <a:t>Trending up among all students since 2022.</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schemeClr val="accent1"/>
                </a:solidFill>
                <a:effectLst/>
                <a:uLnTx/>
                <a:uFillTx/>
                <a:latin typeface="Calibri" panose="020F0502020204030204"/>
                <a:ea typeface="+mn-ea"/>
                <a:cs typeface="+mn-cs"/>
              </a:rPr>
              <a:t>Confidence in adults to help with bullying</a:t>
            </a:r>
            <a:endParaRPr lang="en-US" sz="1400" b="1" dirty="0">
              <a:solidFill>
                <a:schemeClr val="accent1"/>
              </a:solidFill>
              <a:latin typeface="Calibri" panose="020F0502020204030204"/>
            </a:endParaRPr>
          </a:p>
          <a:p>
            <a:pPr marL="742950" lvl="1" indent="-285750">
              <a:buClr>
                <a:schemeClr val="accent1"/>
              </a:buClr>
              <a:buFont typeface="Arial" panose="020B0604020202020204" pitchFamily="34" charset="0"/>
              <a:buChar char="•"/>
              <a:defRPr/>
            </a:pPr>
            <a:r>
              <a:rPr kumimoji="0" lang="en-US" sz="1400" i="0" u="none" strike="noStrike" kern="1200" cap="none" spc="0" normalizeH="0" baseline="0" noProof="0" dirty="0">
                <a:ln>
                  <a:noFill/>
                </a:ln>
                <a:effectLst/>
                <a:uLnTx/>
                <a:uFillTx/>
                <a:latin typeface="Calibri" panose="020F0502020204030204"/>
                <a:ea typeface="+mn-ea"/>
                <a:cs typeface="+mn-cs"/>
              </a:rPr>
              <a:t>Showed a substantial increase among 6</a:t>
            </a:r>
            <a:r>
              <a:rPr kumimoji="0" lang="en-US" sz="1400" i="0" u="none" strike="noStrike" kern="1200" cap="none" spc="0" normalizeH="0" baseline="30000" noProof="0" dirty="0">
                <a:ln>
                  <a:noFill/>
                </a:ln>
                <a:effectLst/>
                <a:uLnTx/>
                <a:uFillTx/>
                <a:latin typeface="Calibri" panose="020F0502020204030204"/>
                <a:ea typeface="+mn-ea"/>
                <a:cs typeface="+mn-cs"/>
              </a:rPr>
              <a:t>th</a:t>
            </a:r>
            <a:r>
              <a:rPr kumimoji="0" lang="en-US" sz="1400" i="0" u="none" strike="noStrike" kern="1200" cap="none" spc="0" normalizeH="0" baseline="0" noProof="0" dirty="0">
                <a:ln>
                  <a:noFill/>
                </a:ln>
                <a:effectLst/>
                <a:uLnTx/>
                <a:uFillTx/>
                <a:latin typeface="Calibri" panose="020F0502020204030204"/>
                <a:ea typeface="+mn-ea"/>
                <a:cs typeface="+mn-cs"/>
              </a:rPr>
              <a:t> grade students and is trending up among older students since 2022.</a:t>
            </a:r>
            <a:endParaRPr lang="en-US" sz="1400" dirty="0">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schemeClr val="accent1"/>
                </a:solidFill>
                <a:effectLst/>
                <a:uLnTx/>
                <a:uFillTx/>
                <a:latin typeface="Calibri" panose="020F0502020204030204"/>
                <a:ea typeface="+mn-ea"/>
                <a:cs typeface="+mn-cs"/>
              </a:rPr>
              <a:t>Feeling supported by adults at school</a:t>
            </a:r>
            <a:endParaRPr lang="en-US" sz="1400" b="1" dirty="0">
              <a:solidFill>
                <a:schemeClr val="accent1"/>
              </a:solidFill>
              <a:latin typeface="Calibri" panose="020F0502020204030204"/>
            </a:endParaRPr>
          </a:p>
          <a:p>
            <a:pPr marL="742950" lvl="1" indent="-285750">
              <a:buClr>
                <a:schemeClr val="accent1"/>
              </a:buClr>
              <a:buFont typeface="Arial" panose="020B0604020202020204" pitchFamily="34" charset="0"/>
              <a:buChar char="•"/>
              <a:defRPr/>
            </a:pPr>
            <a:r>
              <a:rPr kumimoji="0" lang="en-US" sz="1400" i="0" u="none" strike="noStrike" kern="1200" cap="none" spc="0" normalizeH="0" baseline="0" noProof="0" dirty="0">
                <a:ln>
                  <a:noFill/>
                </a:ln>
                <a:effectLst/>
                <a:uLnTx/>
                <a:uFillTx/>
                <a:latin typeface="Calibri" panose="020F0502020204030204"/>
                <a:ea typeface="+mn-ea"/>
                <a:cs typeface="+mn-cs"/>
              </a:rPr>
              <a:t>Increase among 6</a:t>
            </a:r>
            <a:r>
              <a:rPr kumimoji="0" lang="en-US" sz="1400" i="0" u="none" strike="noStrike" kern="1200" cap="none" spc="0" normalizeH="0" baseline="30000" noProof="0" dirty="0">
                <a:ln>
                  <a:noFill/>
                </a:ln>
                <a:effectLst/>
                <a:uLnTx/>
                <a:uFillTx/>
                <a:latin typeface="Calibri" panose="020F0502020204030204"/>
                <a:ea typeface="+mn-ea"/>
                <a:cs typeface="+mn-cs"/>
              </a:rPr>
              <a:t>th</a:t>
            </a:r>
            <a:r>
              <a:rPr kumimoji="0" lang="en-US" sz="1400" i="0" u="none" strike="noStrike" kern="1200" cap="none" spc="0" normalizeH="0" baseline="0" noProof="0" dirty="0">
                <a:ln>
                  <a:noFill/>
                </a:ln>
                <a:effectLst/>
                <a:uLnTx/>
                <a:uFillTx/>
                <a:latin typeface="Calibri" panose="020F0502020204030204"/>
                <a:ea typeface="+mn-ea"/>
                <a:cs typeface="+mn-cs"/>
              </a:rPr>
              <a:t> grade and high school students since 2022.</a:t>
            </a:r>
          </a:p>
        </p:txBody>
      </p:sp>
      <p:sp>
        <p:nvSpPr>
          <p:cNvPr id="14" name="Rectangle: Rounded Corners 13">
            <a:extLst>
              <a:ext uri="{FF2B5EF4-FFF2-40B4-BE49-F238E27FC236}">
                <a16:creationId xmlns:a16="http://schemas.microsoft.com/office/drawing/2014/main" id="{00A216AB-2407-4DAE-A150-47C33A3BE27D}"/>
              </a:ext>
            </a:extLst>
          </p:cNvPr>
          <p:cNvSpPr/>
          <p:nvPr/>
        </p:nvSpPr>
        <p:spPr>
          <a:xfrm>
            <a:off x="6236220" y="2679721"/>
            <a:ext cx="5568530" cy="283000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21C7DF7B-5C04-4228-8E1D-1D339B7AB540}"/>
              </a:ext>
            </a:extLst>
          </p:cNvPr>
          <p:cNvSpPr/>
          <p:nvPr/>
        </p:nvSpPr>
        <p:spPr>
          <a:xfrm>
            <a:off x="6236092" y="2478519"/>
            <a:ext cx="5575607" cy="742057"/>
          </a:xfrm>
          <a:prstGeom prst="round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marR="0" lvl="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Negative behaviors and experiences that display </a:t>
            </a:r>
          </a:p>
          <a:p>
            <a:pPr marL="685800" marR="0" lvl="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 overall increase compared to previous years </a:t>
            </a:r>
          </a:p>
        </p:txBody>
      </p:sp>
      <p:pic>
        <p:nvPicPr>
          <p:cNvPr id="16" name="Graphic 15" descr="Bar graph with upward trend with solid fill">
            <a:extLst>
              <a:ext uri="{FF2B5EF4-FFF2-40B4-BE49-F238E27FC236}">
                <a16:creationId xmlns:a16="http://schemas.microsoft.com/office/drawing/2014/main" id="{EFDFE554-49F8-4F22-8589-0EAA97DDCD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6092" y="2509030"/>
            <a:ext cx="742057" cy="742057"/>
          </a:xfrm>
          <a:prstGeom prst="rect">
            <a:avLst/>
          </a:prstGeom>
        </p:spPr>
      </p:pic>
      <p:sp>
        <p:nvSpPr>
          <p:cNvPr id="17" name="TextBox 16">
            <a:extLst>
              <a:ext uri="{FF2B5EF4-FFF2-40B4-BE49-F238E27FC236}">
                <a16:creationId xmlns:a16="http://schemas.microsoft.com/office/drawing/2014/main" id="{BE8FE02E-9551-4EC5-8802-A6482F1363B3}"/>
              </a:ext>
            </a:extLst>
          </p:cNvPr>
          <p:cNvSpPr txBox="1"/>
          <p:nvPr/>
        </p:nvSpPr>
        <p:spPr>
          <a:xfrm>
            <a:off x="6236092" y="3220576"/>
            <a:ext cx="5575607" cy="2031325"/>
          </a:xfrm>
          <a:prstGeom prst="rect">
            <a:avLst/>
          </a:prstGeom>
          <a:noFill/>
        </p:spPr>
        <p:txBody>
          <a:bodyPr wrap="square" rtlCol="0">
            <a:spAutoFit/>
          </a:bodyPr>
          <a:lstStyle/>
          <a:p>
            <a:pPr marL="285750" indent="-285750">
              <a:buFont typeface="Wingdings" panose="05000000000000000000" pitchFamily="2" charset="2"/>
              <a:buChar char="Ø"/>
            </a:pPr>
            <a:r>
              <a:rPr kumimoji="0" lang="en-US" sz="1400" b="1" i="0" u="none" strike="noStrike" kern="1200" cap="none" spc="0" normalizeH="0" baseline="0" noProof="0" dirty="0">
                <a:ln>
                  <a:noFill/>
                </a:ln>
                <a:solidFill>
                  <a:schemeClr val="accent2"/>
                </a:solidFill>
                <a:effectLst/>
                <a:uLnTx/>
                <a:uFillTx/>
                <a:latin typeface="Calibri" panose="020F0502020204030204"/>
                <a:ea typeface="+mn-ea"/>
                <a:cs typeface="+mn-cs"/>
              </a:rPr>
              <a:t>Being bullied</a:t>
            </a:r>
          </a:p>
          <a:p>
            <a:pPr marL="742950" lvl="1" indent="-285750">
              <a:buClr>
                <a:schemeClr val="accent4"/>
              </a:buClr>
              <a:buFont typeface="Arial" panose="020B0604020202020204" pitchFamily="34" charset="0"/>
              <a:buChar char="•"/>
            </a:pPr>
            <a:r>
              <a:rPr lang="en-US" sz="1400" dirty="0">
                <a:latin typeface="Calibri" panose="020F0502020204030204"/>
              </a:rPr>
              <a:t>Increase among middle school students and is trending up for high school students since 2022.</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schemeClr val="accent2"/>
                </a:solidFill>
                <a:effectLst/>
                <a:uLnTx/>
                <a:uFillTx/>
                <a:latin typeface="Calibri" panose="020F0502020204030204"/>
                <a:ea typeface="+mn-ea"/>
                <a:cs typeface="+mn-cs"/>
              </a:rPr>
              <a:t>Sending or receiving explicit media </a:t>
            </a:r>
          </a:p>
          <a:p>
            <a:pPr marL="742950" lvl="1" indent="-285750">
              <a:buClr>
                <a:schemeClr val="accent4"/>
              </a:buClr>
              <a:buFont typeface="Arial" panose="020B0604020202020204" pitchFamily="34" charset="0"/>
              <a:buChar char="•"/>
            </a:pPr>
            <a:r>
              <a:rPr lang="en-US" sz="1400" dirty="0">
                <a:solidFill>
                  <a:srgbClr val="000000"/>
                </a:solidFill>
                <a:latin typeface="Calibri" panose="020F0502020204030204"/>
              </a:rPr>
              <a:t>Increased among 8</a:t>
            </a:r>
            <a:r>
              <a:rPr lang="en-US" sz="1400" baseline="30000" dirty="0">
                <a:solidFill>
                  <a:srgbClr val="000000"/>
                </a:solidFill>
                <a:latin typeface="Calibri" panose="020F0502020204030204"/>
              </a:rPr>
              <a:t>th</a:t>
            </a:r>
            <a:r>
              <a:rPr lang="en-US" sz="1400" dirty="0">
                <a:solidFill>
                  <a:srgbClr val="000000"/>
                </a:solidFill>
                <a:latin typeface="Calibri" panose="020F0502020204030204"/>
              </a:rPr>
              <a:t> grade and high school students and is trending up for 6</a:t>
            </a:r>
            <a:r>
              <a:rPr lang="en-US" sz="1400" baseline="30000" dirty="0">
                <a:solidFill>
                  <a:srgbClr val="000000"/>
                </a:solidFill>
                <a:latin typeface="Calibri" panose="020F0502020204030204"/>
              </a:rPr>
              <a:t>th</a:t>
            </a:r>
            <a:r>
              <a:rPr lang="en-US" sz="1400" dirty="0">
                <a:solidFill>
                  <a:srgbClr val="000000"/>
                </a:solidFill>
                <a:latin typeface="Calibri" panose="020F0502020204030204"/>
              </a:rPr>
              <a:t> graders since 2022.</a:t>
            </a:r>
          </a:p>
          <a:p>
            <a:pPr marL="285750" indent="-285750">
              <a:buFont typeface="Wingdings" panose="05000000000000000000" pitchFamily="2" charset="2"/>
              <a:buChar char="Ø"/>
            </a:pPr>
            <a:r>
              <a:rPr kumimoji="0" lang="en-US" sz="1400" b="1" i="0" u="none" strike="noStrike" kern="1200" cap="none" spc="0" normalizeH="0" baseline="0" noProof="0" dirty="0">
                <a:ln>
                  <a:noFill/>
                </a:ln>
                <a:solidFill>
                  <a:schemeClr val="accent2"/>
                </a:solidFill>
                <a:effectLst/>
                <a:uLnTx/>
                <a:uFillTx/>
                <a:latin typeface="Calibri" panose="020F0502020204030204"/>
                <a:ea typeface="+mn-ea"/>
                <a:cs typeface="+mn-cs"/>
              </a:rPr>
              <a:t>Viewing explicit media/pornographic materials</a:t>
            </a:r>
          </a:p>
          <a:p>
            <a:pPr marL="742950" lvl="1" indent="-285750">
              <a:buClr>
                <a:schemeClr val="accent4"/>
              </a:buClr>
              <a:buFont typeface="Arial" panose="020B0604020202020204" pitchFamily="34" charset="0"/>
              <a:buChar char="•"/>
            </a:pPr>
            <a:r>
              <a:rPr lang="en-US" sz="1400" dirty="0">
                <a:latin typeface="Calibri" panose="020F0502020204030204"/>
              </a:rPr>
              <a:t>Increased among all grades, though changes in question wording may account for much of this increase.</a:t>
            </a:r>
          </a:p>
        </p:txBody>
      </p:sp>
      <p:sp>
        <p:nvSpPr>
          <p:cNvPr id="21" name="Title 1">
            <a:extLst>
              <a:ext uri="{FF2B5EF4-FFF2-40B4-BE49-F238E27FC236}">
                <a16:creationId xmlns:a16="http://schemas.microsoft.com/office/drawing/2014/main" id="{3768D505-DF89-4D05-B7E0-3CAE2D718747}"/>
              </a:ext>
            </a:extLst>
          </p:cNvPr>
          <p:cNvSpPr txBox="1">
            <a:spLocks/>
          </p:cNvSpPr>
          <p:nvPr/>
        </p:nvSpPr>
        <p:spPr>
          <a:xfrm>
            <a:off x="125418" y="55633"/>
            <a:ext cx="12005063" cy="1007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r>
              <a:rPr lang="en-US" sz="2800" dirty="0">
                <a:solidFill>
                  <a:schemeClr val="accent2"/>
                </a:solidFill>
              </a:rPr>
              <a:t>Compared to 2022, students show an increase in some positive attitudes and experiences, though rates of certain risk factors have also increased.</a:t>
            </a:r>
          </a:p>
        </p:txBody>
      </p:sp>
      <p:sp>
        <p:nvSpPr>
          <p:cNvPr id="4" name="TextBox 3">
            <a:extLst>
              <a:ext uri="{FF2B5EF4-FFF2-40B4-BE49-F238E27FC236}">
                <a16:creationId xmlns:a16="http://schemas.microsoft.com/office/drawing/2014/main" id="{50893B0D-FC7E-3200-133C-0C356E2FCF24}"/>
              </a:ext>
            </a:extLst>
          </p:cNvPr>
          <p:cNvSpPr txBox="1"/>
          <p:nvPr/>
        </p:nvSpPr>
        <p:spPr>
          <a:xfrm>
            <a:off x="388168" y="1379829"/>
            <a:ext cx="6023720" cy="523220"/>
          </a:xfrm>
          <a:prstGeom prst="rect">
            <a:avLst/>
          </a:prstGeom>
          <a:noFill/>
        </p:spPr>
        <p:txBody>
          <a:bodyPr wrap="square" rtlCol="0">
            <a:spAutoFit/>
          </a:bodyPr>
          <a:lstStyle/>
          <a:p>
            <a:pPr>
              <a:spcAft>
                <a:spcPts val="600"/>
              </a:spcAft>
            </a:pPr>
            <a:r>
              <a:rPr lang="en-US" sz="1400" b="1" dirty="0">
                <a:solidFill>
                  <a:schemeClr val="accent1"/>
                </a:solidFill>
              </a:rPr>
              <a:t>While rates of being bullied increased, so to have rates for confidence in adults to help and feeling supported by adults at school compared to 2022. </a:t>
            </a:r>
          </a:p>
        </p:txBody>
      </p:sp>
      <p:sp>
        <p:nvSpPr>
          <p:cNvPr id="2" name="TextBox 1">
            <a:extLst>
              <a:ext uri="{FF2B5EF4-FFF2-40B4-BE49-F238E27FC236}">
                <a16:creationId xmlns:a16="http://schemas.microsoft.com/office/drawing/2014/main" id="{3DFD80C1-66BF-7CFA-9287-B836C67E0E51}"/>
              </a:ext>
            </a:extLst>
          </p:cNvPr>
          <p:cNvSpPr txBox="1"/>
          <p:nvPr/>
        </p:nvSpPr>
        <p:spPr>
          <a:xfrm>
            <a:off x="6986538" y="5621295"/>
            <a:ext cx="4290909" cy="461665"/>
          </a:xfrm>
          <a:prstGeom prst="rect">
            <a:avLst/>
          </a:prstGeom>
          <a:noFill/>
        </p:spPr>
        <p:txBody>
          <a:bodyPr wrap="square" rtlCol="0">
            <a:spAutoFit/>
          </a:bodyPr>
          <a:lstStyle/>
          <a:p>
            <a:r>
              <a:rPr lang="en-US" sz="1200" b="1" dirty="0"/>
              <a:t>*Throughout this report, “students” refers to Concord-Carlisle students unless otherwise specified (i.e., labeled “aggregate”).</a:t>
            </a:r>
          </a:p>
        </p:txBody>
      </p:sp>
    </p:spTree>
    <p:extLst>
      <p:ext uri="{BB962C8B-B14F-4D97-AF65-F5344CB8AC3E}">
        <p14:creationId xmlns:p14="http://schemas.microsoft.com/office/powerpoint/2010/main" val="4085130177"/>
      </p:ext>
    </p:extLst>
  </p:cSld>
  <p:clrMapOvr>
    <a:masterClrMapping/>
  </p:clrMapOvr>
</p:sld>
</file>

<file path=ppt/theme/theme1.xml><?xml version="1.0" encoding="utf-8"?>
<a:theme xmlns:a="http://schemas.openxmlformats.org/drawingml/2006/main" name="Office Theme">
  <a:themeElements>
    <a:clrScheme name="MSR_2019">
      <a:dk1>
        <a:srgbClr val="000000"/>
      </a:dk1>
      <a:lt1>
        <a:sysClr val="window" lastClr="FFFFFF"/>
      </a:lt1>
      <a:dk2>
        <a:srgbClr val="EBECEE"/>
      </a:dk2>
      <a:lt2>
        <a:srgbClr val="FFFFFF"/>
      </a:lt2>
      <a:accent1>
        <a:srgbClr val="018CAA"/>
      </a:accent1>
      <a:accent2>
        <a:srgbClr val="0052A5"/>
      </a:accent2>
      <a:accent3>
        <a:srgbClr val="45B0C7"/>
      </a:accent3>
      <a:accent4>
        <a:srgbClr val="387FC7"/>
      </a:accent4>
      <a:accent5>
        <a:srgbClr val="7DC242"/>
      </a:accent5>
      <a:accent6>
        <a:srgbClr val="FFAC33"/>
      </a:accent6>
      <a:hlink>
        <a:srgbClr val="FFAC33"/>
      </a:hlink>
      <a:folHlink>
        <a:srgbClr val="7DC24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60B7082-4919-4955-ACA4-6D6CB7717AFA}" vid="{DB5C4953-23AA-4E67-AB7F-FBD8718F5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BC4DE6398155499D42AA9D7B8BA371" ma:contentTypeVersion="3" ma:contentTypeDescription="Create a new document." ma:contentTypeScope="" ma:versionID="8951afa7a064f1121e93c5b81935d705">
  <xsd:schema xmlns:xsd="http://www.w3.org/2001/XMLSchema" xmlns:xs="http://www.w3.org/2001/XMLSchema" xmlns:p="http://schemas.microsoft.com/office/2006/metadata/properties" xmlns:ns2="95928360-71e4-4a38-a89e-9cfed0083001" targetNamespace="http://schemas.microsoft.com/office/2006/metadata/properties" ma:root="true" ma:fieldsID="a1daa5c5d29c4c136cbc3378bd74e325" ns2:_="">
    <xsd:import namespace="95928360-71e4-4a38-a89e-9cfed0083001"/>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928360-71e4-4a38-a89e-9cfed00830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C3DED1-E3C9-4118-B321-439C9E28082C}"/>
</file>

<file path=customXml/itemProps2.xml><?xml version="1.0" encoding="utf-8"?>
<ds:datastoreItem xmlns:ds="http://schemas.openxmlformats.org/officeDocument/2006/customXml" ds:itemID="{C7737275-9DA8-484C-8CB4-6C14DB4133B5}"/>
</file>

<file path=customXml/itemProps3.xml><?xml version="1.0" encoding="utf-8"?>
<ds:datastoreItem xmlns:ds="http://schemas.openxmlformats.org/officeDocument/2006/customXml" ds:itemID="{8E054272-3979-4762-8EDF-10E7843C576E}"/>
</file>

<file path=docProps/app.xml><?xml version="1.0" encoding="utf-8"?>
<Properties xmlns="http://schemas.openxmlformats.org/officeDocument/2006/extended-properties" xmlns:vt="http://schemas.openxmlformats.org/officeDocument/2006/docPropsVTypes">
  <Template>Report-New_Style-Wide-2019</Template>
  <TotalTime>52830</TotalTime>
  <Words>15749</Words>
  <Application>Microsoft Office PowerPoint</Application>
  <PresentationFormat>Widescreen</PresentationFormat>
  <Paragraphs>1884</Paragraphs>
  <Slides>88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Calibri</vt:lpstr>
      <vt:lpstr>Wingdings</vt:lpstr>
      <vt:lpstr>Office Theme</vt:lpstr>
      <vt:lpstr> YOUTH RISK BEHAVIOR SURVEY  SUMMARY OF FINDINGS FOR 2024:   </vt:lpstr>
      <vt:lpstr>Table of Contents</vt:lpstr>
      <vt:lpstr>Youth Risk Behavior Survey (YRBS)</vt:lpstr>
      <vt:lpstr>2024 Emerson YRBS Methodology</vt:lpstr>
      <vt:lpstr>Comparing 2024 and Previous Results for Emerson YRBS</vt:lpstr>
      <vt:lpstr>Previous Participation by School Districts</vt:lpstr>
      <vt:lpstr>Student Demographic Profile</vt:lpstr>
      <vt:lpstr>Overall Summary of Findings</vt:lpstr>
      <vt:lpstr>PowerPoint Presentation</vt:lpstr>
      <vt:lpstr>PowerPoint Presentation</vt:lpstr>
      <vt:lpstr>PowerPoint Presentation</vt:lpstr>
      <vt:lpstr>PowerPoint Presentation</vt:lpstr>
      <vt:lpstr>PowerPoint Presentation</vt:lpstr>
      <vt:lpstr>Detailed Findings</vt:lpstr>
      <vt:lpstr>Trust and Belonging</vt:lpstr>
      <vt:lpstr>Sources of Support</vt:lpstr>
      <vt:lpstr>Sources of Safety</vt:lpstr>
      <vt:lpstr>Trusted Adults Outside of School </vt:lpstr>
      <vt:lpstr>Trusted Adults at School </vt:lpstr>
      <vt:lpstr>Seeking Out Adults at School</vt:lpstr>
      <vt:lpstr>Resources for Help</vt:lpstr>
      <vt:lpstr>Sense of Belonging at School</vt:lpstr>
      <vt:lpstr>Bullying, Cyberbullying, Threats, and Injury</vt:lpstr>
      <vt:lpstr>Being Bullied</vt:lpstr>
      <vt:lpstr>Bullying Others at School</vt:lpstr>
      <vt:lpstr>Cyberbullying</vt:lpstr>
      <vt:lpstr>Coping with Bullying</vt:lpstr>
      <vt:lpstr>Handling Stressful Events</vt:lpstr>
      <vt:lpstr>Weapons in School</vt:lpstr>
      <vt:lpstr>Threat, Injury, and Absence</vt:lpstr>
      <vt:lpstr>Stress, Depression, and Suicide</vt:lpstr>
      <vt:lpstr> </vt:lpstr>
      <vt:lpstr>Coping Mechanisms</vt:lpstr>
      <vt:lpstr>Depression</vt:lpstr>
      <vt:lpstr>Self-harm</vt:lpstr>
      <vt:lpstr>Suicide Consideration</vt:lpstr>
      <vt:lpstr>Suicide Planning and Attempts</vt:lpstr>
      <vt:lpstr>Suicide Injury</vt:lpstr>
      <vt:lpstr>Hearing About Suicide</vt:lpstr>
      <vt:lpstr>Sexual Intercourse, Sexual Harassment, and Sexual Assault</vt:lpstr>
      <vt:lpstr>Sexual Intercourse</vt:lpstr>
      <vt:lpstr>Sexual Harassment</vt:lpstr>
      <vt:lpstr>Nonconsensual Sexual Contact</vt:lpstr>
      <vt:lpstr>Sexual Coercion and Harm When Dating</vt:lpstr>
      <vt:lpstr>Drugs and Alcohol</vt:lpstr>
      <vt:lpstr>E-Cigarette Usage</vt:lpstr>
      <vt:lpstr>E-Cigarette Sources</vt:lpstr>
      <vt:lpstr>Marijuana Usage</vt:lpstr>
      <vt:lpstr>Drug Use on School Property</vt:lpstr>
      <vt:lpstr>Alcohol Consumption</vt:lpstr>
      <vt:lpstr>Binge Drinking</vt:lpstr>
      <vt:lpstr>Unsafe Driving</vt:lpstr>
      <vt:lpstr>Driving Under the Influence of Alcohol or Marijuana</vt:lpstr>
      <vt:lpstr>Riding With Someone Under the Influence</vt:lpstr>
      <vt:lpstr>Using Cell Phones While Driving</vt:lpstr>
      <vt:lpstr>Body Image and Dieting</vt:lpstr>
      <vt:lpstr>Body Image</vt:lpstr>
      <vt:lpstr>Weight Goals</vt:lpstr>
      <vt:lpstr>Desire to be Thinner</vt:lpstr>
      <vt:lpstr>Body Image</vt:lpstr>
      <vt:lpstr>Unhealthy Dieting</vt:lpstr>
      <vt:lpstr>Unhealthy Dieting (cont.)</vt:lpstr>
      <vt:lpstr>Social Media and Cellphone Use</vt:lpstr>
      <vt:lpstr>Parental Involvement on Social Media</vt:lpstr>
      <vt:lpstr>Parental Involvement in Cellphone Usage</vt:lpstr>
      <vt:lpstr>Screen Time and Social Media</vt:lpstr>
      <vt:lpstr>Perception of Time Spent on Cellphones and Social Media</vt:lpstr>
      <vt:lpstr>Electronic Devices in the Bedroom</vt:lpstr>
      <vt:lpstr>Effect of Electronic Devices on Sleep</vt:lpstr>
      <vt:lpstr>Cellphone Distraction: Notifications</vt:lpstr>
      <vt:lpstr>Cellphone Distraction: Focus in Class</vt:lpstr>
      <vt:lpstr>Risky Online Behaviors and Unwanted Contact</vt:lpstr>
      <vt:lpstr>Unwanted Online Contact</vt:lpstr>
      <vt:lpstr>Sending or Receiving Sexually Explicit Messages</vt:lpstr>
      <vt:lpstr>PowerPoint Presentation</vt:lpstr>
      <vt:lpstr>Lifestyle</vt:lpstr>
      <vt:lpstr>Homework</vt:lpstr>
      <vt:lpstr>Sleep</vt:lpstr>
      <vt:lpstr>Going Without Food</vt:lpstr>
      <vt:lpstr>Moving and Homelessness</vt:lpstr>
      <vt:lpstr>Appendix</vt:lpstr>
      <vt:lpstr>Appendix A:  Changes to Questionnaire</vt:lpstr>
      <vt:lpstr>Questionnaire Differences in 2024</vt:lpstr>
      <vt:lpstr>Questionnaire Differences in 2024</vt:lpstr>
      <vt:lpstr>Questionnaire Differences in 2024</vt:lpstr>
      <vt:lpstr>Questionnaire Differences in 2024</vt:lpstr>
      <vt:lpstr>Questionnaire Differences in 2024</vt:lpstr>
      <vt:lpstr>Questionnaire Differences in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Jana Rosewarne</dc:creator>
  <cp:lastModifiedBy>Stephanie Gonthier</cp:lastModifiedBy>
  <cp:revision>241</cp:revision>
  <dcterms:created xsi:type="dcterms:W3CDTF">2021-03-19T16:43:26Z</dcterms:created>
  <dcterms:modified xsi:type="dcterms:W3CDTF">2024-06-17T01:54:05Z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0x01010090BC4DE6398155499D42AA9D7B8BA371</vt:lpwstr>
  </property>
</Properties>
</file>