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4"/>
  </p:sldMasterIdLst>
  <p:notesMasterIdLst>
    <p:notesMasterId r:id="rId30"/>
  </p:notesMasterIdLst>
  <p:handoutMasterIdLst>
    <p:handoutMasterId r:id="rId31"/>
  </p:handoutMasterIdLst>
  <p:sldIdLst>
    <p:sldId id="277" r:id="rId5"/>
    <p:sldId id="337" r:id="rId6"/>
    <p:sldId id="351" r:id="rId7"/>
    <p:sldId id="347" r:id="rId8"/>
    <p:sldId id="344" r:id="rId9"/>
    <p:sldId id="339" r:id="rId10"/>
    <p:sldId id="360" r:id="rId11"/>
    <p:sldId id="359" r:id="rId12"/>
    <p:sldId id="266" r:id="rId13"/>
    <p:sldId id="305" r:id="rId14"/>
    <p:sldId id="341" r:id="rId15"/>
    <p:sldId id="369" r:id="rId16"/>
    <p:sldId id="349" r:id="rId17"/>
    <p:sldId id="292" r:id="rId18"/>
    <p:sldId id="363" r:id="rId19"/>
    <p:sldId id="364" r:id="rId20"/>
    <p:sldId id="258" r:id="rId21"/>
    <p:sldId id="365" r:id="rId22"/>
    <p:sldId id="370" r:id="rId23"/>
    <p:sldId id="269" r:id="rId24"/>
    <p:sldId id="366" r:id="rId25"/>
    <p:sldId id="350" r:id="rId26"/>
    <p:sldId id="336" r:id="rId27"/>
    <p:sldId id="276" r:id="rId28"/>
    <p:sldId id="345" r:id="rId29"/>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3204E-9AAB-4D4F-8945-E73D4A43CE13}" v="12" dt="2023-11-14T21:06:31.561"/>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595" autoAdjust="0"/>
  </p:normalViewPr>
  <p:slideViewPr>
    <p:cSldViewPr snapToGrid="0">
      <p:cViewPr varScale="1">
        <p:scale>
          <a:sx n="120" d="100"/>
          <a:sy n="120" d="100"/>
        </p:scale>
        <p:origin x="174" y="102"/>
      </p:cViewPr>
      <p:guideLst>
        <p:guide pos="3840"/>
        <p:guide orient="horz" pos="2160"/>
      </p:guideLst>
    </p:cSldViewPr>
  </p:slid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B4936-0D93-454C-B86A-1CC0522E7C0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9F5284E-F983-4FC3-B51D-7336FB518CD3}">
      <dgm:prSet/>
      <dgm:spPr/>
      <dgm:t>
        <a:bodyPr/>
        <a:lstStyle/>
        <a:p>
          <a:pPr>
            <a:defRPr cap="all"/>
          </a:pPr>
          <a:r>
            <a:rPr lang="en-US"/>
            <a:t>Communities decide to tax Residential and Commercial, Industrial &amp; Personal Property (CIP) differently.</a:t>
          </a:r>
        </a:p>
      </dgm:t>
    </dgm:pt>
    <dgm:pt modelId="{952A5DD4-A377-4F20-8DBE-9E69933BF23F}" type="parTrans" cxnId="{2D50DAC1-F631-4314-92CA-01BE8A5C168F}">
      <dgm:prSet/>
      <dgm:spPr/>
      <dgm:t>
        <a:bodyPr/>
        <a:lstStyle/>
        <a:p>
          <a:endParaRPr lang="en-US"/>
        </a:p>
      </dgm:t>
    </dgm:pt>
    <dgm:pt modelId="{B227F904-F77D-4095-9E5E-F73794180BB0}" type="sibTrans" cxnId="{2D50DAC1-F631-4314-92CA-01BE8A5C168F}">
      <dgm:prSet/>
      <dgm:spPr/>
      <dgm:t>
        <a:bodyPr/>
        <a:lstStyle/>
        <a:p>
          <a:endParaRPr lang="en-US"/>
        </a:p>
      </dgm:t>
    </dgm:pt>
    <dgm:pt modelId="{7B677849-1095-42B7-B5E2-22EC2EF72576}">
      <dgm:prSet/>
      <dgm:spPr/>
      <dgm:t>
        <a:bodyPr/>
        <a:lstStyle/>
        <a:p>
          <a:pPr>
            <a:defRPr cap="all"/>
          </a:pPr>
          <a:r>
            <a:rPr lang="en-US"/>
            <a:t>Statute allows an increase in CIP’s share of the tax levy up to 50% higher than residential</a:t>
          </a:r>
        </a:p>
      </dgm:t>
    </dgm:pt>
    <dgm:pt modelId="{B1CB43D1-527E-44F9-BCC8-7AC91056B69A}" type="parTrans" cxnId="{6EE41A67-A1EB-4E78-80A4-CD32A63C907B}">
      <dgm:prSet/>
      <dgm:spPr/>
      <dgm:t>
        <a:bodyPr/>
        <a:lstStyle/>
        <a:p>
          <a:endParaRPr lang="en-US"/>
        </a:p>
      </dgm:t>
    </dgm:pt>
    <dgm:pt modelId="{AD48E6CE-433B-408D-884D-43F32D0F736F}" type="sibTrans" cxnId="{6EE41A67-A1EB-4E78-80A4-CD32A63C907B}">
      <dgm:prSet/>
      <dgm:spPr/>
      <dgm:t>
        <a:bodyPr/>
        <a:lstStyle/>
        <a:p>
          <a:endParaRPr lang="en-US"/>
        </a:p>
      </dgm:t>
    </dgm:pt>
    <dgm:pt modelId="{12119535-3E0D-4DA2-A42B-7A46E2628FD8}">
      <dgm:prSet/>
      <dgm:spPr/>
      <dgm:t>
        <a:bodyPr/>
        <a:lstStyle/>
        <a:p>
          <a:pPr>
            <a:defRPr cap="all"/>
          </a:pPr>
          <a:r>
            <a:rPr lang="en-US"/>
            <a:t>Does not generate new revenue; reallocates levy burden</a:t>
          </a:r>
        </a:p>
      </dgm:t>
    </dgm:pt>
    <dgm:pt modelId="{443D576C-4413-4114-8176-6D51D63EBC78}" type="parTrans" cxnId="{B01A49BE-A5EA-45F3-8435-AB702A6F8CD9}">
      <dgm:prSet/>
      <dgm:spPr/>
      <dgm:t>
        <a:bodyPr/>
        <a:lstStyle/>
        <a:p>
          <a:endParaRPr lang="en-US"/>
        </a:p>
      </dgm:t>
    </dgm:pt>
    <dgm:pt modelId="{AB8CBF59-95E3-43D3-9A15-41EDB4AC39DA}" type="sibTrans" cxnId="{B01A49BE-A5EA-45F3-8435-AB702A6F8CD9}">
      <dgm:prSet/>
      <dgm:spPr/>
      <dgm:t>
        <a:bodyPr/>
        <a:lstStyle/>
        <a:p>
          <a:endParaRPr lang="en-US"/>
        </a:p>
      </dgm:t>
    </dgm:pt>
    <dgm:pt modelId="{58F78610-2D5D-4B84-B73E-55B7D049FED6}">
      <dgm:prSet/>
      <dgm:spPr/>
      <dgm:t>
        <a:bodyPr/>
        <a:lstStyle/>
        <a:p>
          <a:pPr>
            <a:defRPr cap="all"/>
          </a:pPr>
          <a:r>
            <a:rPr lang="en-US" dirty="0"/>
            <a:t>Concord has used a uniform tax rate since 1998.  A Tax Rate Split has been adopted in the Town of Concord before. </a:t>
          </a:r>
        </a:p>
      </dgm:t>
    </dgm:pt>
    <dgm:pt modelId="{F6151A94-2E77-470E-95EB-4349DB956093}" type="parTrans" cxnId="{C4D1B8D2-252D-4A56-9066-355E8DAD2945}">
      <dgm:prSet/>
      <dgm:spPr/>
      <dgm:t>
        <a:bodyPr/>
        <a:lstStyle/>
        <a:p>
          <a:endParaRPr lang="en-US"/>
        </a:p>
      </dgm:t>
    </dgm:pt>
    <dgm:pt modelId="{878199B6-BCB2-4DD7-A5AB-39F19688239C}" type="sibTrans" cxnId="{C4D1B8D2-252D-4A56-9066-355E8DAD2945}">
      <dgm:prSet/>
      <dgm:spPr/>
      <dgm:t>
        <a:bodyPr/>
        <a:lstStyle/>
        <a:p>
          <a:endParaRPr lang="en-US"/>
        </a:p>
      </dgm:t>
    </dgm:pt>
    <dgm:pt modelId="{A45F49AF-72A3-4730-A860-FD3A624A146A}" type="pres">
      <dgm:prSet presAssocID="{B2FB4936-0D93-454C-B86A-1CC0522E7C06}" presName="diagram" presStyleCnt="0">
        <dgm:presLayoutVars>
          <dgm:dir/>
          <dgm:resizeHandles val="exact"/>
        </dgm:presLayoutVars>
      </dgm:prSet>
      <dgm:spPr/>
    </dgm:pt>
    <dgm:pt modelId="{DE3AABFB-8A13-43BA-9B14-FD16D4A7529F}" type="pres">
      <dgm:prSet presAssocID="{09F5284E-F983-4FC3-B51D-7336FB518CD3}" presName="node" presStyleLbl="node1" presStyleIdx="0" presStyleCnt="4">
        <dgm:presLayoutVars>
          <dgm:bulletEnabled val="1"/>
        </dgm:presLayoutVars>
      </dgm:prSet>
      <dgm:spPr/>
    </dgm:pt>
    <dgm:pt modelId="{6C8E2D2E-9836-43E7-88AD-6B7B10B60C3A}" type="pres">
      <dgm:prSet presAssocID="{B227F904-F77D-4095-9E5E-F73794180BB0}" presName="sibTrans" presStyleCnt="0"/>
      <dgm:spPr/>
    </dgm:pt>
    <dgm:pt modelId="{CF6ED72D-A9A5-45A5-89CB-0FF022947BAC}" type="pres">
      <dgm:prSet presAssocID="{7B677849-1095-42B7-B5E2-22EC2EF72576}" presName="node" presStyleLbl="node1" presStyleIdx="1" presStyleCnt="4">
        <dgm:presLayoutVars>
          <dgm:bulletEnabled val="1"/>
        </dgm:presLayoutVars>
      </dgm:prSet>
      <dgm:spPr/>
    </dgm:pt>
    <dgm:pt modelId="{9EA58C1D-5560-4F83-A688-E066FBD6BE75}" type="pres">
      <dgm:prSet presAssocID="{AD48E6CE-433B-408D-884D-43F32D0F736F}" presName="sibTrans" presStyleCnt="0"/>
      <dgm:spPr/>
    </dgm:pt>
    <dgm:pt modelId="{E21DBF93-F515-487A-B979-EBA8AF174EDC}" type="pres">
      <dgm:prSet presAssocID="{12119535-3E0D-4DA2-A42B-7A46E2628FD8}" presName="node" presStyleLbl="node1" presStyleIdx="2" presStyleCnt="4">
        <dgm:presLayoutVars>
          <dgm:bulletEnabled val="1"/>
        </dgm:presLayoutVars>
      </dgm:prSet>
      <dgm:spPr/>
    </dgm:pt>
    <dgm:pt modelId="{961CCFCC-3148-4618-9BF0-96D779F7CCF9}" type="pres">
      <dgm:prSet presAssocID="{AB8CBF59-95E3-43D3-9A15-41EDB4AC39DA}" presName="sibTrans" presStyleCnt="0"/>
      <dgm:spPr/>
    </dgm:pt>
    <dgm:pt modelId="{6DAB8E0F-45C1-4B4F-BECC-EC2995A3D7F9}" type="pres">
      <dgm:prSet presAssocID="{58F78610-2D5D-4B84-B73E-55B7D049FED6}" presName="node" presStyleLbl="node1" presStyleIdx="3" presStyleCnt="4">
        <dgm:presLayoutVars>
          <dgm:bulletEnabled val="1"/>
        </dgm:presLayoutVars>
      </dgm:prSet>
      <dgm:spPr/>
    </dgm:pt>
  </dgm:ptLst>
  <dgm:cxnLst>
    <dgm:cxn modelId="{02E94B35-55C0-499D-9AAA-FBA76B1ABC1C}" type="presOf" srcId="{58F78610-2D5D-4B84-B73E-55B7D049FED6}" destId="{6DAB8E0F-45C1-4B4F-BECC-EC2995A3D7F9}" srcOrd="0" destOrd="0" presId="urn:microsoft.com/office/officeart/2005/8/layout/default"/>
    <dgm:cxn modelId="{6EE41A67-A1EB-4E78-80A4-CD32A63C907B}" srcId="{B2FB4936-0D93-454C-B86A-1CC0522E7C06}" destId="{7B677849-1095-42B7-B5E2-22EC2EF72576}" srcOrd="1" destOrd="0" parTransId="{B1CB43D1-527E-44F9-BCC8-7AC91056B69A}" sibTransId="{AD48E6CE-433B-408D-884D-43F32D0F736F}"/>
    <dgm:cxn modelId="{AE3B7F68-5102-401D-8548-F8A1C22A54F3}" type="presOf" srcId="{B2FB4936-0D93-454C-B86A-1CC0522E7C06}" destId="{A45F49AF-72A3-4730-A860-FD3A624A146A}" srcOrd="0" destOrd="0" presId="urn:microsoft.com/office/officeart/2005/8/layout/default"/>
    <dgm:cxn modelId="{09F31AA5-FCB8-4A96-9EE9-66EC9A0113AF}" type="presOf" srcId="{09F5284E-F983-4FC3-B51D-7336FB518CD3}" destId="{DE3AABFB-8A13-43BA-9B14-FD16D4A7529F}" srcOrd="0" destOrd="0" presId="urn:microsoft.com/office/officeart/2005/8/layout/default"/>
    <dgm:cxn modelId="{B01A49BE-A5EA-45F3-8435-AB702A6F8CD9}" srcId="{B2FB4936-0D93-454C-B86A-1CC0522E7C06}" destId="{12119535-3E0D-4DA2-A42B-7A46E2628FD8}" srcOrd="2" destOrd="0" parTransId="{443D576C-4413-4114-8176-6D51D63EBC78}" sibTransId="{AB8CBF59-95E3-43D3-9A15-41EDB4AC39DA}"/>
    <dgm:cxn modelId="{2D50DAC1-F631-4314-92CA-01BE8A5C168F}" srcId="{B2FB4936-0D93-454C-B86A-1CC0522E7C06}" destId="{09F5284E-F983-4FC3-B51D-7336FB518CD3}" srcOrd="0" destOrd="0" parTransId="{952A5DD4-A377-4F20-8DBE-9E69933BF23F}" sibTransId="{B227F904-F77D-4095-9E5E-F73794180BB0}"/>
    <dgm:cxn modelId="{C4D1B8D2-252D-4A56-9066-355E8DAD2945}" srcId="{B2FB4936-0D93-454C-B86A-1CC0522E7C06}" destId="{58F78610-2D5D-4B84-B73E-55B7D049FED6}" srcOrd="3" destOrd="0" parTransId="{F6151A94-2E77-470E-95EB-4349DB956093}" sibTransId="{878199B6-BCB2-4DD7-A5AB-39F19688239C}"/>
    <dgm:cxn modelId="{185522F1-C95B-4CDA-9AEA-D65E0B5EFA89}" type="presOf" srcId="{12119535-3E0D-4DA2-A42B-7A46E2628FD8}" destId="{E21DBF93-F515-487A-B979-EBA8AF174EDC}" srcOrd="0" destOrd="0" presId="urn:microsoft.com/office/officeart/2005/8/layout/default"/>
    <dgm:cxn modelId="{E6EFEBFE-6408-4846-9393-C54CB32AE410}" type="presOf" srcId="{7B677849-1095-42B7-B5E2-22EC2EF72576}" destId="{CF6ED72D-A9A5-45A5-89CB-0FF022947BAC}" srcOrd="0" destOrd="0" presId="urn:microsoft.com/office/officeart/2005/8/layout/default"/>
    <dgm:cxn modelId="{CDD75515-F2F1-45FB-B622-CB6DEE8A33F7}" type="presParOf" srcId="{A45F49AF-72A3-4730-A860-FD3A624A146A}" destId="{DE3AABFB-8A13-43BA-9B14-FD16D4A7529F}" srcOrd="0" destOrd="0" presId="urn:microsoft.com/office/officeart/2005/8/layout/default"/>
    <dgm:cxn modelId="{2975CE77-B141-49C3-9274-6BCA80FE8AA7}" type="presParOf" srcId="{A45F49AF-72A3-4730-A860-FD3A624A146A}" destId="{6C8E2D2E-9836-43E7-88AD-6B7B10B60C3A}" srcOrd="1" destOrd="0" presId="urn:microsoft.com/office/officeart/2005/8/layout/default"/>
    <dgm:cxn modelId="{F3934E4A-270C-4C49-916D-7FAC85DB79FE}" type="presParOf" srcId="{A45F49AF-72A3-4730-A860-FD3A624A146A}" destId="{CF6ED72D-A9A5-45A5-89CB-0FF022947BAC}" srcOrd="2" destOrd="0" presId="urn:microsoft.com/office/officeart/2005/8/layout/default"/>
    <dgm:cxn modelId="{8AC0A536-87D3-4B5E-B91E-8AACC40D9B45}" type="presParOf" srcId="{A45F49AF-72A3-4730-A860-FD3A624A146A}" destId="{9EA58C1D-5560-4F83-A688-E066FBD6BE75}" srcOrd="3" destOrd="0" presId="urn:microsoft.com/office/officeart/2005/8/layout/default"/>
    <dgm:cxn modelId="{4D7A38D3-F69E-4436-B14B-E73C199EA118}" type="presParOf" srcId="{A45F49AF-72A3-4730-A860-FD3A624A146A}" destId="{E21DBF93-F515-487A-B979-EBA8AF174EDC}" srcOrd="4" destOrd="0" presId="urn:microsoft.com/office/officeart/2005/8/layout/default"/>
    <dgm:cxn modelId="{57E77371-8C3C-454D-8C83-A97C5EA814FA}" type="presParOf" srcId="{A45F49AF-72A3-4730-A860-FD3A624A146A}" destId="{961CCFCC-3148-4618-9BF0-96D779F7CCF9}" srcOrd="5" destOrd="0" presId="urn:microsoft.com/office/officeart/2005/8/layout/default"/>
    <dgm:cxn modelId="{B94A31BC-1D87-41E6-BDC8-704C766C6CD3}" type="presParOf" srcId="{A45F49AF-72A3-4730-A860-FD3A624A146A}" destId="{6DAB8E0F-45C1-4B4F-BECC-EC2995A3D7F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1DB4A-7626-4171-BD16-6298A9BCACDD}" type="doc">
      <dgm:prSet loTypeId="urn:microsoft.com/office/officeart/2005/8/layout/hierarchy1" loCatId="hierarchy" qsTypeId="urn:microsoft.com/office/officeart/2005/8/quickstyle/simple5" qsCatId="simple" csTypeId="urn:microsoft.com/office/officeart/2005/8/colors/accent6_2" csCatId="accent6" phldr="1"/>
      <dgm:spPr/>
      <dgm:t>
        <a:bodyPr/>
        <a:lstStyle/>
        <a:p>
          <a:endParaRPr lang="en-US"/>
        </a:p>
      </dgm:t>
    </dgm:pt>
    <dgm:pt modelId="{5F088D42-A101-490A-8524-457609998722}">
      <dgm:prSet custT="1"/>
      <dgm:spPr/>
      <dgm:t>
        <a:bodyPr/>
        <a:lstStyle/>
        <a:p>
          <a:r>
            <a:rPr lang="en-US" sz="1600" dirty="0"/>
            <a:t>Selection of a Minimum Residential single or split</a:t>
          </a:r>
        </a:p>
      </dgm:t>
    </dgm:pt>
    <dgm:pt modelId="{E91725BB-816C-49C9-9432-87B22713AFA3}" type="parTrans" cxnId="{2983F8BA-D433-4967-8DE5-D3F0F577AF50}">
      <dgm:prSet/>
      <dgm:spPr/>
      <dgm:t>
        <a:bodyPr/>
        <a:lstStyle/>
        <a:p>
          <a:endParaRPr lang="en-US"/>
        </a:p>
      </dgm:t>
    </dgm:pt>
    <dgm:pt modelId="{91DD0096-05F3-49F5-A221-71D5E8930131}" type="sibTrans" cxnId="{2983F8BA-D433-4967-8DE5-D3F0F577AF50}">
      <dgm:prSet/>
      <dgm:spPr/>
      <dgm:t>
        <a:bodyPr/>
        <a:lstStyle/>
        <a:p>
          <a:endParaRPr lang="en-US"/>
        </a:p>
      </dgm:t>
    </dgm:pt>
    <dgm:pt modelId="{3475945B-A683-4EAC-897E-2BEAEB241E1B}">
      <dgm:prSet custT="1"/>
      <dgm:spPr/>
      <dgm:t>
        <a:bodyPr/>
        <a:lstStyle/>
        <a:p>
          <a:r>
            <a:rPr lang="en-US" sz="1600" dirty="0"/>
            <a:t>Selection</a:t>
          </a:r>
          <a:r>
            <a:rPr lang="en-US" sz="1300" dirty="0"/>
            <a:t> of an Open Space Discount-or not</a:t>
          </a:r>
        </a:p>
      </dgm:t>
    </dgm:pt>
    <dgm:pt modelId="{61C64A1B-75D8-45AF-8FCC-66E88BBDE7DA}" type="parTrans" cxnId="{E7A0CE9D-22D8-4AD3-8214-86190206BFC1}">
      <dgm:prSet/>
      <dgm:spPr/>
      <dgm:t>
        <a:bodyPr/>
        <a:lstStyle/>
        <a:p>
          <a:endParaRPr lang="en-US"/>
        </a:p>
      </dgm:t>
    </dgm:pt>
    <dgm:pt modelId="{18676D78-4F77-4DB0-BB5E-0FBD43158392}" type="sibTrans" cxnId="{E7A0CE9D-22D8-4AD3-8214-86190206BFC1}">
      <dgm:prSet/>
      <dgm:spPr/>
      <dgm:t>
        <a:bodyPr/>
        <a:lstStyle/>
        <a:p>
          <a:endParaRPr lang="en-US"/>
        </a:p>
      </dgm:t>
    </dgm:pt>
    <dgm:pt modelId="{00FB19AC-B7EE-4500-B528-84610163B727}">
      <dgm:prSet custT="1"/>
      <dgm:spPr/>
      <dgm:t>
        <a:bodyPr/>
        <a:lstStyle/>
        <a:p>
          <a:r>
            <a:rPr lang="en-US" sz="1600" dirty="0"/>
            <a:t>Adopting</a:t>
          </a:r>
          <a:r>
            <a:rPr lang="en-US" sz="1300" dirty="0"/>
            <a:t> of a Residential Exemption or not</a:t>
          </a:r>
        </a:p>
      </dgm:t>
    </dgm:pt>
    <dgm:pt modelId="{4BF3BB10-9459-4DC7-B086-673C3A185537}" type="parTrans" cxnId="{73C06438-A11B-4B29-9B99-C8923EE34272}">
      <dgm:prSet/>
      <dgm:spPr/>
      <dgm:t>
        <a:bodyPr/>
        <a:lstStyle/>
        <a:p>
          <a:endParaRPr lang="en-US"/>
        </a:p>
      </dgm:t>
    </dgm:pt>
    <dgm:pt modelId="{CBF27FBC-441E-4F71-9031-1C9E44C34ACD}" type="sibTrans" cxnId="{73C06438-A11B-4B29-9B99-C8923EE34272}">
      <dgm:prSet/>
      <dgm:spPr/>
      <dgm:t>
        <a:bodyPr/>
        <a:lstStyle/>
        <a:p>
          <a:endParaRPr lang="en-US"/>
        </a:p>
      </dgm:t>
    </dgm:pt>
    <dgm:pt modelId="{21784E21-3B9D-4D8C-BC19-2F5F144C44E6}">
      <dgm:prSet custT="1"/>
      <dgm:spPr/>
      <dgm:t>
        <a:bodyPr/>
        <a:lstStyle/>
        <a:p>
          <a:r>
            <a:rPr lang="en-US" sz="1600" dirty="0"/>
            <a:t>Adopting of a Small Commercial Exemption or not</a:t>
          </a:r>
        </a:p>
      </dgm:t>
    </dgm:pt>
    <dgm:pt modelId="{84A4C631-4B51-4538-9276-7058C479441D}" type="parTrans" cxnId="{4CA999B6-3D73-445C-9EEF-923996C9B9AA}">
      <dgm:prSet/>
      <dgm:spPr/>
      <dgm:t>
        <a:bodyPr/>
        <a:lstStyle/>
        <a:p>
          <a:endParaRPr lang="en-US"/>
        </a:p>
      </dgm:t>
    </dgm:pt>
    <dgm:pt modelId="{6EA223DC-26A3-4810-AC49-3C3D08D5A7D8}" type="sibTrans" cxnId="{4CA999B6-3D73-445C-9EEF-923996C9B9AA}">
      <dgm:prSet/>
      <dgm:spPr/>
      <dgm:t>
        <a:bodyPr/>
        <a:lstStyle/>
        <a:p>
          <a:endParaRPr lang="en-US"/>
        </a:p>
      </dgm:t>
    </dgm:pt>
    <dgm:pt modelId="{23B165BB-A655-419B-948A-4B7EBCCE6E46}" type="pres">
      <dgm:prSet presAssocID="{D511DB4A-7626-4171-BD16-6298A9BCACDD}" presName="hierChild1" presStyleCnt="0">
        <dgm:presLayoutVars>
          <dgm:chPref val="1"/>
          <dgm:dir/>
          <dgm:animOne val="branch"/>
          <dgm:animLvl val="lvl"/>
          <dgm:resizeHandles/>
        </dgm:presLayoutVars>
      </dgm:prSet>
      <dgm:spPr/>
    </dgm:pt>
    <dgm:pt modelId="{3CDBBF83-B465-44BA-8A8D-F4272AD81D73}" type="pres">
      <dgm:prSet presAssocID="{5F088D42-A101-490A-8524-457609998722}" presName="hierRoot1" presStyleCnt="0"/>
      <dgm:spPr/>
    </dgm:pt>
    <dgm:pt modelId="{1CD45263-95D6-4438-9877-88EF3832511E}" type="pres">
      <dgm:prSet presAssocID="{5F088D42-A101-490A-8524-457609998722}" presName="composite" presStyleCnt="0"/>
      <dgm:spPr/>
    </dgm:pt>
    <dgm:pt modelId="{2E10EF05-3B1F-472F-B541-77CE9F42EEF1}" type="pres">
      <dgm:prSet presAssocID="{5F088D42-A101-490A-8524-457609998722}" presName="background" presStyleLbl="node0" presStyleIdx="0" presStyleCnt="4"/>
      <dgm:spPr/>
    </dgm:pt>
    <dgm:pt modelId="{A33D851F-5061-46B3-A743-279B1110887E}" type="pres">
      <dgm:prSet presAssocID="{5F088D42-A101-490A-8524-457609998722}" presName="text" presStyleLbl="fgAcc0" presStyleIdx="0" presStyleCnt="4">
        <dgm:presLayoutVars>
          <dgm:chPref val="3"/>
        </dgm:presLayoutVars>
      </dgm:prSet>
      <dgm:spPr/>
    </dgm:pt>
    <dgm:pt modelId="{645B97EB-614C-4B2E-B0A0-7EE8ED282B55}" type="pres">
      <dgm:prSet presAssocID="{5F088D42-A101-490A-8524-457609998722}" presName="hierChild2" presStyleCnt="0"/>
      <dgm:spPr/>
    </dgm:pt>
    <dgm:pt modelId="{2033841B-6915-446A-85CB-4A999A9E4F99}" type="pres">
      <dgm:prSet presAssocID="{3475945B-A683-4EAC-897E-2BEAEB241E1B}" presName="hierRoot1" presStyleCnt="0"/>
      <dgm:spPr/>
    </dgm:pt>
    <dgm:pt modelId="{EB1B7E13-7278-4BB1-828A-B843A0C61438}" type="pres">
      <dgm:prSet presAssocID="{3475945B-A683-4EAC-897E-2BEAEB241E1B}" presName="composite" presStyleCnt="0"/>
      <dgm:spPr/>
    </dgm:pt>
    <dgm:pt modelId="{8A9488C4-5448-4746-8D34-8E604174704F}" type="pres">
      <dgm:prSet presAssocID="{3475945B-A683-4EAC-897E-2BEAEB241E1B}" presName="background" presStyleLbl="node0" presStyleIdx="1" presStyleCnt="4"/>
      <dgm:spPr/>
    </dgm:pt>
    <dgm:pt modelId="{14D18A00-E7F5-4D6A-87B8-45870EB3C527}" type="pres">
      <dgm:prSet presAssocID="{3475945B-A683-4EAC-897E-2BEAEB241E1B}" presName="text" presStyleLbl="fgAcc0" presStyleIdx="1" presStyleCnt="4">
        <dgm:presLayoutVars>
          <dgm:chPref val="3"/>
        </dgm:presLayoutVars>
      </dgm:prSet>
      <dgm:spPr/>
    </dgm:pt>
    <dgm:pt modelId="{15C97FF7-91D9-4231-9576-541943593B32}" type="pres">
      <dgm:prSet presAssocID="{3475945B-A683-4EAC-897E-2BEAEB241E1B}" presName="hierChild2" presStyleCnt="0"/>
      <dgm:spPr/>
    </dgm:pt>
    <dgm:pt modelId="{8033C3CE-31AC-41F7-8192-EDD447322575}" type="pres">
      <dgm:prSet presAssocID="{00FB19AC-B7EE-4500-B528-84610163B727}" presName="hierRoot1" presStyleCnt="0"/>
      <dgm:spPr/>
    </dgm:pt>
    <dgm:pt modelId="{412E87A9-71DF-453D-9D1B-49931250CDA0}" type="pres">
      <dgm:prSet presAssocID="{00FB19AC-B7EE-4500-B528-84610163B727}" presName="composite" presStyleCnt="0"/>
      <dgm:spPr/>
    </dgm:pt>
    <dgm:pt modelId="{ACA174DF-5EED-4622-9A11-0216D5B98907}" type="pres">
      <dgm:prSet presAssocID="{00FB19AC-B7EE-4500-B528-84610163B727}" presName="background" presStyleLbl="node0" presStyleIdx="2" presStyleCnt="4"/>
      <dgm:spPr/>
    </dgm:pt>
    <dgm:pt modelId="{BAD44174-1C82-450A-84F0-232108EE08AC}" type="pres">
      <dgm:prSet presAssocID="{00FB19AC-B7EE-4500-B528-84610163B727}" presName="text" presStyleLbl="fgAcc0" presStyleIdx="2" presStyleCnt="4">
        <dgm:presLayoutVars>
          <dgm:chPref val="3"/>
        </dgm:presLayoutVars>
      </dgm:prSet>
      <dgm:spPr/>
    </dgm:pt>
    <dgm:pt modelId="{85339FC5-756F-4657-8EB6-0C107B3A917C}" type="pres">
      <dgm:prSet presAssocID="{00FB19AC-B7EE-4500-B528-84610163B727}" presName="hierChild2" presStyleCnt="0"/>
      <dgm:spPr/>
    </dgm:pt>
    <dgm:pt modelId="{7DF56B15-E45E-405F-994B-3F27052D9506}" type="pres">
      <dgm:prSet presAssocID="{21784E21-3B9D-4D8C-BC19-2F5F144C44E6}" presName="hierRoot1" presStyleCnt="0"/>
      <dgm:spPr/>
    </dgm:pt>
    <dgm:pt modelId="{4FD8DFF7-143A-452C-94DB-DB1B490B322E}" type="pres">
      <dgm:prSet presAssocID="{21784E21-3B9D-4D8C-BC19-2F5F144C44E6}" presName="composite" presStyleCnt="0"/>
      <dgm:spPr/>
    </dgm:pt>
    <dgm:pt modelId="{ED0DE83C-03A4-4C65-872B-B5A6556CDF78}" type="pres">
      <dgm:prSet presAssocID="{21784E21-3B9D-4D8C-BC19-2F5F144C44E6}" presName="background" presStyleLbl="node0" presStyleIdx="3" presStyleCnt="4"/>
      <dgm:spPr/>
    </dgm:pt>
    <dgm:pt modelId="{C9F05C58-E9EE-4F5F-9A95-584D45FAF2D7}" type="pres">
      <dgm:prSet presAssocID="{21784E21-3B9D-4D8C-BC19-2F5F144C44E6}" presName="text" presStyleLbl="fgAcc0" presStyleIdx="3" presStyleCnt="4" custScaleY="125333">
        <dgm:presLayoutVars>
          <dgm:chPref val="3"/>
        </dgm:presLayoutVars>
      </dgm:prSet>
      <dgm:spPr/>
    </dgm:pt>
    <dgm:pt modelId="{A031AAAF-4C7F-4A24-9A49-BB3F1A64B921}" type="pres">
      <dgm:prSet presAssocID="{21784E21-3B9D-4D8C-BC19-2F5F144C44E6}" presName="hierChild2" presStyleCnt="0"/>
      <dgm:spPr/>
    </dgm:pt>
  </dgm:ptLst>
  <dgm:cxnLst>
    <dgm:cxn modelId="{4DDFD630-09FF-4673-8A40-50F67E01B0F0}" type="presOf" srcId="{D511DB4A-7626-4171-BD16-6298A9BCACDD}" destId="{23B165BB-A655-419B-948A-4B7EBCCE6E46}" srcOrd="0" destOrd="0" presId="urn:microsoft.com/office/officeart/2005/8/layout/hierarchy1"/>
    <dgm:cxn modelId="{73C06438-A11B-4B29-9B99-C8923EE34272}" srcId="{D511DB4A-7626-4171-BD16-6298A9BCACDD}" destId="{00FB19AC-B7EE-4500-B528-84610163B727}" srcOrd="2" destOrd="0" parTransId="{4BF3BB10-9459-4DC7-B086-673C3A185537}" sibTransId="{CBF27FBC-441E-4F71-9031-1C9E44C34ACD}"/>
    <dgm:cxn modelId="{78F0B161-4D51-46C3-9C0D-585A30EE1DEA}" type="presOf" srcId="{3475945B-A683-4EAC-897E-2BEAEB241E1B}" destId="{14D18A00-E7F5-4D6A-87B8-45870EB3C527}" srcOrd="0" destOrd="0" presId="urn:microsoft.com/office/officeart/2005/8/layout/hierarchy1"/>
    <dgm:cxn modelId="{332ABD72-0A56-4EEF-9AD9-DF016CD8607E}" type="presOf" srcId="{00FB19AC-B7EE-4500-B528-84610163B727}" destId="{BAD44174-1C82-450A-84F0-232108EE08AC}" srcOrd="0" destOrd="0" presId="urn:microsoft.com/office/officeart/2005/8/layout/hierarchy1"/>
    <dgm:cxn modelId="{1BC35B7F-9BA6-4B4D-ACAE-6666C87A5172}" type="presOf" srcId="{5F088D42-A101-490A-8524-457609998722}" destId="{A33D851F-5061-46B3-A743-279B1110887E}" srcOrd="0" destOrd="0" presId="urn:microsoft.com/office/officeart/2005/8/layout/hierarchy1"/>
    <dgm:cxn modelId="{E7A0CE9D-22D8-4AD3-8214-86190206BFC1}" srcId="{D511DB4A-7626-4171-BD16-6298A9BCACDD}" destId="{3475945B-A683-4EAC-897E-2BEAEB241E1B}" srcOrd="1" destOrd="0" parTransId="{61C64A1B-75D8-45AF-8FCC-66E88BBDE7DA}" sibTransId="{18676D78-4F77-4DB0-BB5E-0FBD43158392}"/>
    <dgm:cxn modelId="{4CA999B6-3D73-445C-9EEF-923996C9B9AA}" srcId="{D511DB4A-7626-4171-BD16-6298A9BCACDD}" destId="{21784E21-3B9D-4D8C-BC19-2F5F144C44E6}" srcOrd="3" destOrd="0" parTransId="{84A4C631-4B51-4538-9276-7058C479441D}" sibTransId="{6EA223DC-26A3-4810-AC49-3C3D08D5A7D8}"/>
    <dgm:cxn modelId="{2983F8BA-D433-4967-8DE5-D3F0F577AF50}" srcId="{D511DB4A-7626-4171-BD16-6298A9BCACDD}" destId="{5F088D42-A101-490A-8524-457609998722}" srcOrd="0" destOrd="0" parTransId="{E91725BB-816C-49C9-9432-87B22713AFA3}" sibTransId="{91DD0096-05F3-49F5-A221-71D5E8930131}"/>
    <dgm:cxn modelId="{1423F2C5-AF5E-473E-BA1D-2FFD12723CEB}" type="presOf" srcId="{21784E21-3B9D-4D8C-BC19-2F5F144C44E6}" destId="{C9F05C58-E9EE-4F5F-9A95-584D45FAF2D7}" srcOrd="0" destOrd="0" presId="urn:microsoft.com/office/officeart/2005/8/layout/hierarchy1"/>
    <dgm:cxn modelId="{4D594558-CB27-4539-8AB2-1D22DFD8D848}" type="presParOf" srcId="{23B165BB-A655-419B-948A-4B7EBCCE6E46}" destId="{3CDBBF83-B465-44BA-8A8D-F4272AD81D73}" srcOrd="0" destOrd="0" presId="urn:microsoft.com/office/officeart/2005/8/layout/hierarchy1"/>
    <dgm:cxn modelId="{BFEEA01F-9DED-4993-B0D8-ADA53A6F7D32}" type="presParOf" srcId="{3CDBBF83-B465-44BA-8A8D-F4272AD81D73}" destId="{1CD45263-95D6-4438-9877-88EF3832511E}" srcOrd="0" destOrd="0" presId="urn:microsoft.com/office/officeart/2005/8/layout/hierarchy1"/>
    <dgm:cxn modelId="{4D23607A-6386-4790-B78D-DF7C7F880F69}" type="presParOf" srcId="{1CD45263-95D6-4438-9877-88EF3832511E}" destId="{2E10EF05-3B1F-472F-B541-77CE9F42EEF1}" srcOrd="0" destOrd="0" presId="urn:microsoft.com/office/officeart/2005/8/layout/hierarchy1"/>
    <dgm:cxn modelId="{36C3B1EE-A3B2-4893-B531-E7B3720BE713}" type="presParOf" srcId="{1CD45263-95D6-4438-9877-88EF3832511E}" destId="{A33D851F-5061-46B3-A743-279B1110887E}" srcOrd="1" destOrd="0" presId="urn:microsoft.com/office/officeart/2005/8/layout/hierarchy1"/>
    <dgm:cxn modelId="{83EC248D-55D4-4C9E-A501-E7E4A9C8B1A8}" type="presParOf" srcId="{3CDBBF83-B465-44BA-8A8D-F4272AD81D73}" destId="{645B97EB-614C-4B2E-B0A0-7EE8ED282B55}" srcOrd="1" destOrd="0" presId="urn:microsoft.com/office/officeart/2005/8/layout/hierarchy1"/>
    <dgm:cxn modelId="{F58EFAA7-9946-4188-801C-099D7C7BA5D3}" type="presParOf" srcId="{23B165BB-A655-419B-948A-4B7EBCCE6E46}" destId="{2033841B-6915-446A-85CB-4A999A9E4F99}" srcOrd="1" destOrd="0" presId="urn:microsoft.com/office/officeart/2005/8/layout/hierarchy1"/>
    <dgm:cxn modelId="{B43F57D0-1793-4995-B308-82DC6A557DDA}" type="presParOf" srcId="{2033841B-6915-446A-85CB-4A999A9E4F99}" destId="{EB1B7E13-7278-4BB1-828A-B843A0C61438}" srcOrd="0" destOrd="0" presId="urn:microsoft.com/office/officeart/2005/8/layout/hierarchy1"/>
    <dgm:cxn modelId="{EAA4A1E8-764B-478B-BCFC-032C2F4EDF33}" type="presParOf" srcId="{EB1B7E13-7278-4BB1-828A-B843A0C61438}" destId="{8A9488C4-5448-4746-8D34-8E604174704F}" srcOrd="0" destOrd="0" presId="urn:microsoft.com/office/officeart/2005/8/layout/hierarchy1"/>
    <dgm:cxn modelId="{7CD0E279-4905-46BD-BEB5-D91791CCD8FD}" type="presParOf" srcId="{EB1B7E13-7278-4BB1-828A-B843A0C61438}" destId="{14D18A00-E7F5-4D6A-87B8-45870EB3C527}" srcOrd="1" destOrd="0" presId="urn:microsoft.com/office/officeart/2005/8/layout/hierarchy1"/>
    <dgm:cxn modelId="{28799324-2108-4328-8A05-9926AED84F2B}" type="presParOf" srcId="{2033841B-6915-446A-85CB-4A999A9E4F99}" destId="{15C97FF7-91D9-4231-9576-541943593B32}" srcOrd="1" destOrd="0" presId="urn:microsoft.com/office/officeart/2005/8/layout/hierarchy1"/>
    <dgm:cxn modelId="{444273B5-DC32-49B8-B5B5-CCE3081FEE89}" type="presParOf" srcId="{23B165BB-A655-419B-948A-4B7EBCCE6E46}" destId="{8033C3CE-31AC-41F7-8192-EDD447322575}" srcOrd="2" destOrd="0" presId="urn:microsoft.com/office/officeart/2005/8/layout/hierarchy1"/>
    <dgm:cxn modelId="{6C453572-0696-44DF-B0CA-C96C77524DC8}" type="presParOf" srcId="{8033C3CE-31AC-41F7-8192-EDD447322575}" destId="{412E87A9-71DF-453D-9D1B-49931250CDA0}" srcOrd="0" destOrd="0" presId="urn:microsoft.com/office/officeart/2005/8/layout/hierarchy1"/>
    <dgm:cxn modelId="{F4A00168-C670-4268-84F6-763F3752C405}" type="presParOf" srcId="{412E87A9-71DF-453D-9D1B-49931250CDA0}" destId="{ACA174DF-5EED-4622-9A11-0216D5B98907}" srcOrd="0" destOrd="0" presId="urn:microsoft.com/office/officeart/2005/8/layout/hierarchy1"/>
    <dgm:cxn modelId="{D3F521F8-840C-4434-9B8E-28CE4D4FCE95}" type="presParOf" srcId="{412E87A9-71DF-453D-9D1B-49931250CDA0}" destId="{BAD44174-1C82-450A-84F0-232108EE08AC}" srcOrd="1" destOrd="0" presId="urn:microsoft.com/office/officeart/2005/8/layout/hierarchy1"/>
    <dgm:cxn modelId="{ECBE4D2E-FE5B-4C1E-B695-D064A8FA7A9D}" type="presParOf" srcId="{8033C3CE-31AC-41F7-8192-EDD447322575}" destId="{85339FC5-756F-4657-8EB6-0C107B3A917C}" srcOrd="1" destOrd="0" presId="urn:microsoft.com/office/officeart/2005/8/layout/hierarchy1"/>
    <dgm:cxn modelId="{9ED30223-2519-489B-9C05-8F15194B84B4}" type="presParOf" srcId="{23B165BB-A655-419B-948A-4B7EBCCE6E46}" destId="{7DF56B15-E45E-405F-994B-3F27052D9506}" srcOrd="3" destOrd="0" presId="urn:microsoft.com/office/officeart/2005/8/layout/hierarchy1"/>
    <dgm:cxn modelId="{362A8B33-FA20-4232-93F8-514A91B97D64}" type="presParOf" srcId="{7DF56B15-E45E-405F-994B-3F27052D9506}" destId="{4FD8DFF7-143A-452C-94DB-DB1B490B322E}" srcOrd="0" destOrd="0" presId="urn:microsoft.com/office/officeart/2005/8/layout/hierarchy1"/>
    <dgm:cxn modelId="{CC0D0CF6-32A3-4A67-9062-2C579DFAC48B}" type="presParOf" srcId="{4FD8DFF7-143A-452C-94DB-DB1B490B322E}" destId="{ED0DE83C-03A4-4C65-872B-B5A6556CDF78}" srcOrd="0" destOrd="0" presId="urn:microsoft.com/office/officeart/2005/8/layout/hierarchy1"/>
    <dgm:cxn modelId="{310094D3-4F21-4145-BD43-7C4CE9BEA7DD}" type="presParOf" srcId="{4FD8DFF7-143A-452C-94DB-DB1B490B322E}" destId="{C9F05C58-E9EE-4F5F-9A95-584D45FAF2D7}" srcOrd="1" destOrd="0" presId="urn:microsoft.com/office/officeart/2005/8/layout/hierarchy1"/>
    <dgm:cxn modelId="{52511292-0E05-4648-B733-7C23BE59F685}" type="presParOf" srcId="{7DF56B15-E45E-405F-994B-3F27052D9506}" destId="{A031AAAF-4C7F-4A24-9A49-BB3F1A64B9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ABFB-8A13-43BA-9B14-FD16D4A7529F}">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t>Communities decide to tax Residential and Commercial, Industrial &amp; Personal Property (CIP) differently.</a:t>
          </a:r>
        </a:p>
      </dsp:txBody>
      <dsp:txXfrm>
        <a:off x="377190" y="3160"/>
        <a:ext cx="2907506" cy="1744503"/>
      </dsp:txXfrm>
    </dsp:sp>
    <dsp:sp modelId="{CF6ED72D-A9A5-45A5-89CB-0FF022947BAC}">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t>Statute allows an increase in CIP’s share of the tax levy up to 50% higher than residential</a:t>
          </a:r>
        </a:p>
      </dsp:txBody>
      <dsp:txXfrm>
        <a:off x="3575446" y="3160"/>
        <a:ext cx="2907506" cy="1744503"/>
      </dsp:txXfrm>
    </dsp:sp>
    <dsp:sp modelId="{E21DBF93-F515-487A-B979-EBA8AF174EDC}">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t>Does not generate new revenue; reallocates levy burden</a:t>
          </a:r>
        </a:p>
      </dsp:txBody>
      <dsp:txXfrm>
        <a:off x="6773703" y="3160"/>
        <a:ext cx="2907506" cy="1744503"/>
      </dsp:txXfrm>
    </dsp:sp>
    <dsp:sp modelId="{6DAB8E0F-45C1-4B4F-BECC-EC2995A3D7F9}">
      <dsp:nvSpPr>
        <dsp:cNvPr id="0" name=""/>
        <dsp:cNvSpPr/>
      </dsp:nvSpPr>
      <dsp:spPr>
        <a:xfrm>
          <a:off x="3575446"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dirty="0"/>
            <a:t>Concord has used a uniform tax rate since 1998.  A Tax Rate Split has been adopted in the Town of Concord before. </a:t>
          </a:r>
        </a:p>
      </dsp:txBody>
      <dsp:txXfrm>
        <a:off x="3575446" y="2038415"/>
        <a:ext cx="2907506" cy="1744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EF05-3B1F-472F-B541-77CE9F42EEF1}">
      <dsp:nvSpPr>
        <dsp:cNvPr id="0" name=""/>
        <dsp:cNvSpPr/>
      </dsp:nvSpPr>
      <dsp:spPr>
        <a:xfrm>
          <a:off x="1891" y="1403107"/>
          <a:ext cx="1350252" cy="85741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A33D851F-5061-46B3-A743-279B1110887E}">
      <dsp:nvSpPr>
        <dsp:cNvPr id="0" name=""/>
        <dsp:cNvSpPr/>
      </dsp:nvSpPr>
      <dsp:spPr>
        <a:xfrm>
          <a:off x="151919" y="1545634"/>
          <a:ext cx="1350252" cy="85741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Selection of a Minimum Residential single or split</a:t>
          </a:r>
        </a:p>
      </dsp:txBody>
      <dsp:txXfrm>
        <a:off x="177032" y="1570747"/>
        <a:ext cx="1300026" cy="807184"/>
      </dsp:txXfrm>
    </dsp:sp>
    <dsp:sp modelId="{8A9488C4-5448-4746-8D34-8E604174704F}">
      <dsp:nvSpPr>
        <dsp:cNvPr id="0" name=""/>
        <dsp:cNvSpPr/>
      </dsp:nvSpPr>
      <dsp:spPr>
        <a:xfrm>
          <a:off x="1652199" y="1403107"/>
          <a:ext cx="1350252" cy="85741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4D18A00-E7F5-4D6A-87B8-45870EB3C527}">
      <dsp:nvSpPr>
        <dsp:cNvPr id="0" name=""/>
        <dsp:cNvSpPr/>
      </dsp:nvSpPr>
      <dsp:spPr>
        <a:xfrm>
          <a:off x="1802227" y="1545634"/>
          <a:ext cx="1350252" cy="85741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Selection</a:t>
          </a:r>
          <a:r>
            <a:rPr lang="en-US" sz="1300" kern="1200" dirty="0"/>
            <a:t> of an Open Space Discount-or not</a:t>
          </a:r>
        </a:p>
      </dsp:txBody>
      <dsp:txXfrm>
        <a:off x="1827340" y="1570747"/>
        <a:ext cx="1300026" cy="807184"/>
      </dsp:txXfrm>
    </dsp:sp>
    <dsp:sp modelId="{ACA174DF-5EED-4622-9A11-0216D5B98907}">
      <dsp:nvSpPr>
        <dsp:cNvPr id="0" name=""/>
        <dsp:cNvSpPr/>
      </dsp:nvSpPr>
      <dsp:spPr>
        <a:xfrm>
          <a:off x="3302507" y="1403107"/>
          <a:ext cx="1350252" cy="85741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BAD44174-1C82-450A-84F0-232108EE08AC}">
      <dsp:nvSpPr>
        <dsp:cNvPr id="0" name=""/>
        <dsp:cNvSpPr/>
      </dsp:nvSpPr>
      <dsp:spPr>
        <a:xfrm>
          <a:off x="3452535" y="1545634"/>
          <a:ext cx="1350252" cy="85741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Adopting</a:t>
          </a:r>
          <a:r>
            <a:rPr lang="en-US" sz="1300" kern="1200" dirty="0"/>
            <a:t> of a Residential Exemption or not</a:t>
          </a:r>
        </a:p>
      </dsp:txBody>
      <dsp:txXfrm>
        <a:off x="3477648" y="1570747"/>
        <a:ext cx="1300026" cy="807184"/>
      </dsp:txXfrm>
    </dsp:sp>
    <dsp:sp modelId="{ED0DE83C-03A4-4C65-872B-B5A6556CDF78}">
      <dsp:nvSpPr>
        <dsp:cNvPr id="0" name=""/>
        <dsp:cNvSpPr/>
      </dsp:nvSpPr>
      <dsp:spPr>
        <a:xfrm>
          <a:off x="4952815" y="1403107"/>
          <a:ext cx="1350252" cy="1074617"/>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9F05C58-E9EE-4F5F-9A95-584D45FAF2D7}">
      <dsp:nvSpPr>
        <dsp:cNvPr id="0" name=""/>
        <dsp:cNvSpPr/>
      </dsp:nvSpPr>
      <dsp:spPr>
        <a:xfrm>
          <a:off x="5102843" y="1545634"/>
          <a:ext cx="1350252" cy="107461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Adopting of a Small Commercial Exemption or not</a:t>
          </a:r>
        </a:p>
      </dsp:txBody>
      <dsp:txXfrm>
        <a:off x="5134317" y="1577108"/>
        <a:ext cx="1287304" cy="10116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85" tIns="46593" rIns="93185" bIns="46593" rtlCol="0"/>
          <a:lstStyle>
            <a:lvl1pPr algn="l">
              <a:defRPr sz="1200"/>
            </a:lvl1pPr>
          </a:lstStyle>
          <a:p>
            <a:endParaRPr lang="en-US"/>
          </a:p>
        </p:txBody>
      </p:sp>
      <p:sp>
        <p:nvSpPr>
          <p:cNvPr id="3" name="Date Placeholder 2"/>
          <p:cNvSpPr>
            <a:spLocks noGrp="1"/>
          </p:cNvSpPr>
          <p:nvPr>
            <p:ph type="dt" sz="quarter" idx="1"/>
          </p:nvPr>
        </p:nvSpPr>
        <p:spPr>
          <a:xfrm>
            <a:off x="3971837" y="0"/>
            <a:ext cx="3038528" cy="466514"/>
          </a:xfrm>
          <a:prstGeom prst="rect">
            <a:avLst/>
          </a:prstGeom>
        </p:spPr>
        <p:txBody>
          <a:bodyPr vert="horz" lIns="93185" tIns="46593" rIns="93185" bIns="46593" rtlCol="0"/>
          <a:lstStyle>
            <a:lvl1pPr algn="r">
              <a:defRPr sz="1200"/>
            </a:lvl1pPr>
          </a:lstStyle>
          <a:p>
            <a:fld id="{65DD71D7-55AC-46BD-81B3-09AB2F9EFBD8}" type="datetimeFigureOut">
              <a:rPr lang="en-US" smtClean="0"/>
              <a:t>11/16/2023</a:t>
            </a:fld>
            <a:endParaRPr lang="en-US"/>
          </a:p>
        </p:txBody>
      </p:sp>
      <p:sp>
        <p:nvSpPr>
          <p:cNvPr id="4" name="Footer Placeholder 3"/>
          <p:cNvSpPr>
            <a:spLocks noGrp="1"/>
          </p:cNvSpPr>
          <p:nvPr>
            <p:ph type="ftr" sz="quarter" idx="2"/>
          </p:nvPr>
        </p:nvSpPr>
        <p:spPr>
          <a:xfrm>
            <a:off x="0" y="8831476"/>
            <a:ext cx="3038528" cy="466513"/>
          </a:xfrm>
          <a:prstGeom prst="rect">
            <a:avLst/>
          </a:prstGeom>
        </p:spPr>
        <p:txBody>
          <a:bodyPr vert="horz" lIns="93185" tIns="46593" rIns="93185" bIns="46593" rtlCol="0" anchor="b"/>
          <a:lstStyle>
            <a:lvl1pPr algn="l">
              <a:defRPr sz="1200"/>
            </a:lvl1pPr>
          </a:lstStyle>
          <a:p>
            <a:endParaRPr lang="en-US"/>
          </a:p>
        </p:txBody>
      </p:sp>
      <p:sp>
        <p:nvSpPr>
          <p:cNvPr id="5" name="Slide Number Placeholder 4"/>
          <p:cNvSpPr>
            <a:spLocks noGrp="1"/>
          </p:cNvSpPr>
          <p:nvPr>
            <p:ph type="sldNum" sz="quarter" idx="3"/>
          </p:nvPr>
        </p:nvSpPr>
        <p:spPr>
          <a:xfrm>
            <a:off x="3971837" y="8831476"/>
            <a:ext cx="3038528" cy="466513"/>
          </a:xfrm>
          <a:prstGeom prst="rect">
            <a:avLst/>
          </a:prstGeom>
        </p:spPr>
        <p:txBody>
          <a:bodyPr vert="horz" lIns="93185" tIns="46593" rIns="93185" bIns="46593"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85" tIns="46593" rIns="93185" bIns="46593"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85" tIns="46593" rIns="93185" bIns="46593" rtlCol="0"/>
          <a:lstStyle>
            <a:lvl1pPr algn="r">
              <a:defRPr sz="1200"/>
            </a:lvl1pPr>
          </a:lstStyle>
          <a:p>
            <a:fld id="{1F89424F-BB59-4F4E-9822-4CA3E770FFD2}" type="datetimeFigureOut">
              <a:rPr lang="en-US" smtClean="0"/>
              <a:t>11/16/2023</a:t>
            </a:fld>
            <a:endParaRPr lang="en-US"/>
          </a:p>
        </p:txBody>
      </p:sp>
      <p:sp>
        <p:nvSpPr>
          <p:cNvPr id="4" name="Slide Image Placeholder 3"/>
          <p:cNvSpPr>
            <a:spLocks noGrp="1" noRot="1" noChangeAspect="1"/>
          </p:cNvSpPr>
          <p:nvPr>
            <p:ph type="sldImg" idx="2"/>
          </p:nvPr>
        </p:nvSpPr>
        <p:spPr>
          <a:xfrm>
            <a:off x="717550" y="1162050"/>
            <a:ext cx="5576888" cy="3138488"/>
          </a:xfrm>
          <a:prstGeom prst="rect">
            <a:avLst/>
          </a:prstGeom>
          <a:noFill/>
          <a:ln w="12700">
            <a:solidFill>
              <a:prstClr val="black"/>
            </a:solidFill>
          </a:ln>
        </p:spPr>
        <p:txBody>
          <a:bodyPr vert="horz" lIns="93185" tIns="46593" rIns="93185" bIns="46593" rtlCol="0" anchor="ctr"/>
          <a:lstStyle/>
          <a:p>
            <a:endParaRPr lang="en-US"/>
          </a:p>
        </p:txBody>
      </p:sp>
      <p:sp>
        <p:nvSpPr>
          <p:cNvPr id="5" name="Notes Placeholder 4"/>
          <p:cNvSpPr>
            <a:spLocks noGrp="1"/>
          </p:cNvSpPr>
          <p:nvPr>
            <p:ph type="body" sz="quarter" idx="3"/>
          </p:nvPr>
        </p:nvSpPr>
        <p:spPr>
          <a:xfrm>
            <a:off x="701199" y="4474658"/>
            <a:ext cx="5609590" cy="3138071"/>
          </a:xfrm>
          <a:prstGeom prst="rect">
            <a:avLst/>
          </a:prstGeom>
        </p:spPr>
        <p:txBody>
          <a:bodyPr vert="horz" lIns="93185" tIns="46593" rIns="93185" bIns="465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6513"/>
          </a:xfrm>
          <a:prstGeom prst="rect">
            <a:avLst/>
          </a:prstGeom>
        </p:spPr>
        <p:txBody>
          <a:bodyPr vert="horz" lIns="93185" tIns="46593" rIns="93185" bIns="46593"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6"/>
            <a:ext cx="3038528" cy="466513"/>
          </a:xfrm>
          <a:prstGeom prst="rect">
            <a:avLst/>
          </a:prstGeom>
        </p:spPr>
        <p:txBody>
          <a:bodyPr vert="horz" lIns="93185" tIns="46593" rIns="93185" bIns="46593"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INCLUDING A RESIDENTIAL EXEMPTION SHIFT EXAMPLES AT A 10% SHIFT NEW FY24 STARTING JANUARY 2024</a:t>
            </a:r>
          </a:p>
        </p:txBody>
      </p:sp>
      <p:sp>
        <p:nvSpPr>
          <p:cNvPr id="4" name="Slide Number Placeholder 3"/>
          <p:cNvSpPr>
            <a:spLocks noGrp="1"/>
          </p:cNvSpPr>
          <p:nvPr>
            <p:ph type="sldNum" sz="quarter" idx="5"/>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9569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891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168793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Without Residential Exemption $12.24 with Residential Exemption $13.12 @10% shift Residential Levy $105,099,537/8,012,105,514 Res Value minus Exemption=$13.12</a:t>
            </a:r>
          </a:p>
        </p:txBody>
      </p:sp>
      <p:sp>
        <p:nvSpPr>
          <p:cNvPr id="4" name="Slide Number Placeholder 3"/>
          <p:cNvSpPr>
            <a:spLocks noGrp="1"/>
          </p:cNvSpPr>
          <p:nvPr>
            <p:ph type="sldNum" sz="quarter" idx="5"/>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118670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5"/>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109840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Concord Assessors Office 24 Court Lane Concord Massachusetts 01742</a:t>
            </a:r>
          </a:p>
        </p:txBody>
      </p:sp>
      <p:sp>
        <p:nvSpPr>
          <p:cNvPr id="4" name="Slide Number Placeholder 3"/>
          <p:cNvSpPr>
            <a:spLocks noGrp="1"/>
          </p:cNvSpPr>
          <p:nvPr>
            <p:ph type="sldNum" sz="quarter" idx="5"/>
          </p:nvPr>
        </p:nvSpPr>
        <p:spPr/>
        <p:txBody>
          <a:bodyPr/>
          <a:lstStyle/>
          <a:p>
            <a:fld id="{68322CDD-9D6C-4F63-9EC2-648226624108}" type="slidenum">
              <a:rPr lang="en-US" smtClean="0"/>
              <a:t>25</a:t>
            </a:fld>
            <a:endParaRPr lang="en-US"/>
          </a:p>
        </p:txBody>
      </p:sp>
    </p:spTree>
    <p:extLst>
      <p:ext uri="{BB962C8B-B14F-4D97-AF65-F5344CB8AC3E}">
        <p14:creationId xmlns:p14="http://schemas.microsoft.com/office/powerpoint/2010/main" val="85330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FY24 RESIDENTIAL EXEMPTION SHIFT 10% WITHIN THE RESIDENTIAL CLASS TO REDUCE TO BURDEN ON LOWER VALUE HOMES TO HIGHER VALUE HOMES</a:t>
            </a:r>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197344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15147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FY24</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286671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52571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424637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61151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86325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11/22/2021</a:t>
            </a:r>
          </a:p>
        </p:txBody>
      </p:sp>
      <p:sp>
        <p:nvSpPr>
          <p:cNvPr id="5" name="Slide Number Placeholder 4"/>
          <p:cNvSpPr>
            <a:spLocks noGrp="1"/>
          </p:cNvSpPr>
          <p:nvPr>
            <p:ph type="sldNum" sz="quarter" idx="5"/>
          </p:nvPr>
        </p:nvSpPr>
        <p:spPr/>
        <p:txBody>
          <a:bodyPr/>
          <a:lstStyle/>
          <a:p>
            <a:pPr>
              <a:defRPr/>
            </a:pPr>
            <a:fld id="{3D593C61-EBBE-4D3E-B0EB-810C41EC6671}" type="slidenum">
              <a:rPr lang="en-US" smtClean="0"/>
              <a:pPr>
                <a:defRPr/>
              </a:pPr>
              <a:t>9</a:t>
            </a:fld>
            <a:endParaRPr lang="en-US"/>
          </a:p>
        </p:txBody>
      </p:sp>
    </p:spTree>
    <p:extLst>
      <p:ext uri="{BB962C8B-B14F-4D97-AF65-F5344CB8AC3E}">
        <p14:creationId xmlns:p14="http://schemas.microsoft.com/office/powerpoint/2010/main" val="70940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DD331A-56A4-4A8A-8AD7-81AE7A3757FD}"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983B-8C9D-4869-9800-2E27DF195E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1F80F0-876D-D781-C4B7-E05809F4FEF1}"/>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BD8E0-1211-4E71-87D0-E56153E0086C}"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4282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66E3C3-3B57-4E27-9DCD-9A25ECDE6E00}"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7473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C21768-E969-4336-B5DB-DFD2910B9612}"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467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A1BFE-4321-4B17-8B99-00F259451C09}"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983B-8C9D-4869-9800-2E27DF195E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538C1C-DA92-921E-6125-F4006AD8868D}"/>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182ED9-1FCF-5DA9-E86D-85C36150F8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139024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7349D7-E53E-494C-8DF1-3CEEB1EEB3C9}" type="datetime1">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508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05F6B-8843-4B99-B19D-693C450BE1C8}" type="datetime1">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89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069A6F-14E4-4953-A3FD-48CBAC49973B}" type="datetime1">
              <a:rPr lang="en-US" smtClean="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29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5B4E93-C39B-43E9-81F7-48955205B892}" type="datetime1">
              <a:rPr lang="en-US" smtClean="0"/>
              <a:t>11/16/2023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3923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C5BE6A-84E0-4179-B40D-1B4A48F7A953}" type="datetime1">
              <a:rPr lang="en-US" smtClean="0"/>
              <a:t>11/16/2023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t>‹#›</a:t>
            </a:fld>
            <a:endParaRPr lang="en-US"/>
          </a:p>
        </p:txBody>
      </p:sp>
      <p:pic>
        <p:nvPicPr>
          <p:cNvPr id="10" name="Picture 9">
            <a:extLst>
              <a:ext uri="{FF2B5EF4-FFF2-40B4-BE49-F238E27FC236}">
                <a16:creationId xmlns:a16="http://schemas.microsoft.com/office/drawing/2014/main" id="{B025C809-FA89-1095-4429-C69212249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11" name="Rectangle 10">
            <a:extLst>
              <a:ext uri="{FF2B5EF4-FFF2-40B4-BE49-F238E27FC236}">
                <a16:creationId xmlns:a16="http://schemas.microsoft.com/office/drawing/2014/main" id="{7FCBFFC2-D9FA-453D-A5CF-47AE08415EA1}"/>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55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2EBB6-A03C-493C-AF50-B9B10C2ECDA9}" type="datetime1">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0" name="Rectangle 9">
            <a:extLst>
              <a:ext uri="{FF2B5EF4-FFF2-40B4-BE49-F238E27FC236}">
                <a16:creationId xmlns:a16="http://schemas.microsoft.com/office/drawing/2014/main" id="{24744CC3-1086-5A3D-A7FE-4070BDBC0606}"/>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4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58040D3-0FF7-48C2-8B5B-1D0BE9AC4C83}" type="datetime1">
              <a:rPr lang="en-US" smtClean="0"/>
              <a:t>11/16/2023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1375A4-56A4-47D6-9801-1991572033F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488120A-8985-DD9C-AC8F-19AB4175A75E}"/>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22257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package" Target="../embeddings/Microsoft_Excel_Worksheet2.xlsx"/><Relationship Id="rId12" Type="http://schemas.openxmlformats.org/officeDocument/2006/relationships/image" Target="../media/image35.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package" Target="../embeddings/Microsoft_Excel_Worksheet4.xlsx"/><Relationship Id="rId5" Type="http://schemas.openxmlformats.org/officeDocument/2006/relationships/image" Target="../media/image31.png"/><Relationship Id="rId10" Type="http://schemas.openxmlformats.org/officeDocument/2006/relationships/image" Target="../media/image34.emf"/><Relationship Id="rId4" Type="http://schemas.openxmlformats.org/officeDocument/2006/relationships/image" Target="../media/image30.png"/><Relationship Id="rId9" Type="http://schemas.openxmlformats.org/officeDocument/2006/relationships/package" Target="../embeddings/Microsoft_Excel_Worksheet3.xlsx"/></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8" name="Rectangle 1383">
            <a:extLst>
              <a:ext uri="{FF2B5EF4-FFF2-40B4-BE49-F238E27FC236}">
                <a16:creationId xmlns:a16="http://schemas.microsoft.com/office/drawing/2014/main" id="{94C9A542-9EB5-408C-9FAC-9BE4FCC4D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Rectangle 1385">
            <a:extLst>
              <a:ext uri="{FF2B5EF4-FFF2-40B4-BE49-F238E27FC236}">
                <a16:creationId xmlns:a16="http://schemas.microsoft.com/office/drawing/2014/main" id="{24FFF642-5FD4-4E45-9ACA-8D526C901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640080"/>
            <a:ext cx="3659246" cy="1375151"/>
          </a:xfrm>
        </p:spPr>
        <p:txBody>
          <a:bodyPr vert="horz" lIns="91440" tIns="45720" rIns="91440" bIns="45720" rtlCol="0">
            <a:normAutofit/>
          </a:bodyPr>
          <a:lstStyle/>
          <a:p>
            <a:r>
              <a:rPr lang="en-US" sz="4400" dirty="0">
                <a:solidFill>
                  <a:srgbClr val="FFFFFF"/>
                </a:solidFill>
              </a:rPr>
              <a:t>Town of Concord</a:t>
            </a:r>
          </a:p>
        </p:txBody>
      </p:sp>
      <p:sp>
        <p:nvSpPr>
          <p:cNvPr id="3" name="Subtitle 2"/>
          <p:cNvSpPr>
            <a:spLocks noGrp="1"/>
          </p:cNvSpPr>
          <p:nvPr>
            <p:ph type="subTitle" idx="1"/>
          </p:nvPr>
        </p:nvSpPr>
        <p:spPr>
          <a:xfrm>
            <a:off x="445100" y="2271861"/>
            <a:ext cx="3673570" cy="4386392"/>
          </a:xfrm>
        </p:spPr>
        <p:txBody>
          <a:bodyPr vert="horz" lIns="0" tIns="45720" rIns="0" bIns="45720" rtlCol="0">
            <a:noAutofit/>
          </a:bodyPr>
          <a:lstStyle/>
          <a:p>
            <a:r>
              <a:rPr lang="en-US" sz="1200" dirty="0">
                <a:solidFill>
                  <a:srgbClr val="FFFFFF"/>
                </a:solidFill>
                <a:latin typeface="+mn-lt"/>
              </a:rPr>
              <a:t>TOWN CLASSIFICATION PRESENTATION</a:t>
            </a:r>
          </a:p>
          <a:p>
            <a:endParaRPr lang="en-US" sz="1200" dirty="0">
              <a:solidFill>
                <a:srgbClr val="FFFFFF"/>
              </a:solidFill>
              <a:latin typeface="+mn-lt"/>
            </a:endParaRPr>
          </a:p>
          <a:p>
            <a:r>
              <a:rPr lang="en-US" sz="1200" b="1" dirty="0">
                <a:solidFill>
                  <a:srgbClr val="FFFFFF"/>
                </a:solidFill>
                <a:latin typeface="+mn-lt"/>
              </a:rPr>
              <a:t>FISCAL YEAR 2024</a:t>
            </a:r>
          </a:p>
          <a:p>
            <a:r>
              <a:rPr lang="en-US" sz="1200" b="1" dirty="0">
                <a:solidFill>
                  <a:srgbClr val="FFFFFF"/>
                </a:solidFill>
                <a:latin typeface="+mn-lt"/>
              </a:rPr>
              <a:t>November 20, 2023</a:t>
            </a:r>
          </a:p>
          <a:p>
            <a:r>
              <a:rPr lang="en-US" sz="1200" b="1" dirty="0">
                <a:solidFill>
                  <a:srgbClr val="FFFFFF"/>
                </a:solidFill>
                <a:latin typeface="+mn-lt"/>
              </a:rPr>
              <a:t>Presented by:</a:t>
            </a:r>
          </a:p>
          <a:p>
            <a:r>
              <a:rPr lang="en-US" sz="1200" b="1" dirty="0">
                <a:solidFill>
                  <a:srgbClr val="FFFFFF"/>
                </a:solidFill>
                <a:latin typeface="+mn-lt"/>
              </a:rPr>
              <a:t>The concord board of assessors</a:t>
            </a:r>
          </a:p>
          <a:p>
            <a:r>
              <a:rPr lang="en-US" sz="1200" b="1" dirty="0">
                <a:solidFill>
                  <a:srgbClr val="FFFFFF"/>
                </a:solidFill>
                <a:latin typeface="+mn-lt"/>
              </a:rPr>
              <a:t>Brendan O’NEILL Kemeza, Chair</a:t>
            </a:r>
          </a:p>
          <a:p>
            <a:r>
              <a:rPr lang="en-US" sz="1200" u="sng" dirty="0">
                <a:solidFill>
                  <a:schemeClr val="tx1">
                    <a:lumMod val="75000"/>
                    <a:lumOff val="25000"/>
                  </a:schemeClr>
                </a:solidFill>
                <a:highlight>
                  <a:srgbClr val="FFFF00"/>
                </a:highlight>
              </a:rPr>
              <a:t>Office Staff</a:t>
            </a:r>
          </a:p>
          <a:p>
            <a:r>
              <a:rPr lang="en-US" sz="1200" dirty="0">
                <a:solidFill>
                  <a:schemeClr val="tx1">
                    <a:lumMod val="75000"/>
                    <a:lumOff val="25000"/>
                  </a:schemeClr>
                </a:solidFill>
                <a:highlight>
                  <a:srgbClr val="FFFF00"/>
                </a:highlight>
              </a:rPr>
              <a:t>Meredith Stone, Town Assessor</a:t>
            </a:r>
          </a:p>
          <a:p>
            <a:r>
              <a:rPr lang="en-US" sz="1200" dirty="0">
                <a:solidFill>
                  <a:schemeClr val="tx1">
                    <a:lumMod val="75000"/>
                    <a:lumOff val="25000"/>
                  </a:schemeClr>
                </a:solidFill>
                <a:highlight>
                  <a:srgbClr val="FFFF00"/>
                </a:highlight>
              </a:rPr>
              <a:t>Carolyn Dee, Office Administrator</a:t>
            </a:r>
          </a:p>
          <a:p>
            <a:r>
              <a:rPr lang="en-US" sz="1200" dirty="0">
                <a:solidFill>
                  <a:schemeClr val="tx1">
                    <a:lumMod val="75000"/>
                    <a:lumOff val="25000"/>
                  </a:schemeClr>
                </a:solidFill>
                <a:highlight>
                  <a:srgbClr val="FFFF00"/>
                </a:highlight>
              </a:rPr>
              <a:t>Michael Gibbons, Assistant Assessor</a:t>
            </a:r>
          </a:p>
          <a:p>
            <a:r>
              <a:rPr lang="en-US" sz="1200" dirty="0">
                <a:solidFill>
                  <a:schemeClr val="tx1">
                    <a:lumMod val="75000"/>
                    <a:lumOff val="25000"/>
                  </a:schemeClr>
                </a:solidFill>
                <a:highlight>
                  <a:srgbClr val="FFFF00"/>
                </a:highlight>
              </a:rPr>
              <a:t>Lee Phalen, Field Lister</a:t>
            </a:r>
          </a:p>
          <a:p>
            <a:endParaRPr lang="en-US" sz="1200" b="1" dirty="0">
              <a:solidFill>
                <a:srgbClr val="FFFFFF"/>
              </a:solidFill>
              <a:latin typeface="+mn-lt"/>
            </a:endParaRPr>
          </a:p>
          <a:p>
            <a:endParaRPr lang="en-US" sz="1200" b="1" dirty="0">
              <a:solidFill>
                <a:srgbClr val="FFFFFF"/>
              </a:solidFill>
              <a:latin typeface="+mn-lt"/>
            </a:endParaRPr>
          </a:p>
          <a:p>
            <a:endParaRPr lang="en-US" sz="1200" dirty="0">
              <a:solidFill>
                <a:srgbClr val="FFFFFF"/>
              </a:solidFill>
              <a:latin typeface="+mn-lt"/>
            </a:endParaRPr>
          </a:p>
        </p:txBody>
      </p:sp>
      <p:sp>
        <p:nvSpPr>
          <p:cNvPr id="1400" name="Rectangle 1387">
            <a:extLst>
              <a:ext uri="{FF2B5EF4-FFF2-40B4-BE49-F238E27FC236}">
                <a16:creationId xmlns:a16="http://schemas.microsoft.com/office/drawing/2014/main" id="{9075F89A-EE50-4A82-BFAB-018D49D7C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wooden bridge over a river">
            <a:extLst>
              <a:ext uri="{FF2B5EF4-FFF2-40B4-BE49-F238E27FC236}">
                <a16:creationId xmlns:a16="http://schemas.microsoft.com/office/drawing/2014/main" id="{27D81BFB-E8E9-8C7E-67FA-02D08D687C72}"/>
              </a:ext>
            </a:extLst>
          </p:cNvPr>
          <p:cNvPicPr>
            <a:picLocks noChangeAspect="1"/>
          </p:cNvPicPr>
          <p:nvPr/>
        </p:nvPicPr>
        <p:blipFill rotWithShape="1">
          <a:blip r:embed="rId3">
            <a:extLst>
              <a:ext uri="{28A0092B-C50C-407E-A947-70E740481C1C}">
                <a14:useLocalDpi xmlns:a14="http://schemas.microsoft.com/office/drawing/2010/main" val="0"/>
              </a:ext>
            </a:extLst>
          </a:blip>
          <a:srcRect l="12888" r="16190" b="-1"/>
          <a:stretch/>
        </p:blipFill>
        <p:spPr>
          <a:xfrm>
            <a:off x="4965290" y="321732"/>
            <a:ext cx="3645088" cy="3674848"/>
          </a:xfrm>
          <a:prstGeom prst="rect">
            <a:avLst/>
          </a:prstGeom>
        </p:spPr>
      </p:pic>
      <p:sp>
        <p:nvSpPr>
          <p:cNvPr id="1401" name="Rectangle 1389">
            <a:extLst>
              <a:ext uri="{FF2B5EF4-FFF2-40B4-BE49-F238E27FC236}">
                <a16:creationId xmlns:a16="http://schemas.microsoft.com/office/drawing/2014/main" id="{7F1EADD1-6303-482C-9BBD-756F2BD7B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D2EE4AF-9B2E-5586-7F0E-B7F4A3765D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46" r="10111" b="2"/>
          <a:stretch/>
        </p:blipFill>
        <p:spPr bwMode="auto">
          <a:xfrm>
            <a:off x="8788410" y="2590800"/>
            <a:ext cx="3078579" cy="38358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417578-8599-E181-5282-CEA8329B02C8}"/>
              </a:ext>
            </a:extLst>
          </p:cNvPr>
          <p:cNvSpPr txBox="1"/>
          <p:nvPr/>
        </p:nvSpPr>
        <p:spPr>
          <a:xfrm>
            <a:off x="9327631" y="865990"/>
            <a:ext cx="2407169" cy="369332"/>
          </a:xfrm>
          <a:prstGeom prst="rect">
            <a:avLst/>
          </a:prstGeom>
          <a:noFill/>
        </p:spPr>
        <p:txBody>
          <a:bodyPr wrap="square">
            <a:spAutoFit/>
          </a:bodyPr>
          <a:lstStyle/>
          <a:p>
            <a:r>
              <a:rPr lang="en-US" sz="1800" b="1" dirty="0">
                <a:solidFill>
                  <a:srgbClr val="FFFFFF"/>
                </a:solidFill>
                <a:latin typeface="+mn-lt"/>
              </a:rPr>
              <a:t>FY24 </a:t>
            </a:r>
            <a:r>
              <a:rPr lang="en-US" b="1" dirty="0">
                <a:solidFill>
                  <a:srgbClr val="FFFFFF"/>
                </a:solidFill>
              </a:rPr>
              <a:t>INTERIM</a:t>
            </a:r>
            <a:r>
              <a:rPr lang="en-US" sz="1800" b="1" dirty="0">
                <a:solidFill>
                  <a:srgbClr val="FFFFFF"/>
                </a:solidFill>
                <a:latin typeface="+mn-lt"/>
              </a:rPr>
              <a:t> YEAR</a:t>
            </a:r>
          </a:p>
        </p:txBody>
      </p:sp>
      <p:pic>
        <p:nvPicPr>
          <p:cNvPr id="13" name="Picture 12" descr="A picture containing text, tree, outdoor, sky&#10;&#10;Description automatically generated">
            <a:extLst>
              <a:ext uri="{FF2B5EF4-FFF2-40B4-BE49-F238E27FC236}">
                <a16:creationId xmlns:a16="http://schemas.microsoft.com/office/drawing/2014/main" id="{D3D7B88D-4A90-6B19-9119-A33D7883C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948" y="4252404"/>
            <a:ext cx="2587567" cy="2405848"/>
          </a:xfrm>
          <a:prstGeom prst="rect">
            <a:avLst/>
          </a:prstGeom>
        </p:spPr>
      </p:pic>
      <p:sp>
        <p:nvSpPr>
          <p:cNvPr id="4" name="Slide Number Placeholder 3">
            <a:extLst>
              <a:ext uri="{FF2B5EF4-FFF2-40B4-BE49-F238E27FC236}">
                <a16:creationId xmlns:a16="http://schemas.microsoft.com/office/drawing/2014/main" id="{0ECFB896-FEE6-5B81-EF86-D33561A50506}"/>
              </a:ext>
            </a:extLst>
          </p:cNvPr>
          <p:cNvSpPr>
            <a:spLocks noGrp="1"/>
          </p:cNvSpPr>
          <p:nvPr>
            <p:ph type="sldNum" sz="quarter" idx="12"/>
          </p:nvPr>
        </p:nvSpPr>
        <p:spPr/>
        <p:txBody>
          <a:bodyPr/>
          <a:lstStyle/>
          <a:p>
            <a:fld id="{2456983B-8C9D-4869-9800-2E27DF195ED5}" type="slidenum">
              <a:rPr lang="en-US" smtClean="0"/>
              <a:t>1</a:t>
            </a:fld>
            <a:endParaRPr lang="en-US"/>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What is a Split Tax Rate?</a:t>
            </a:r>
            <a:endParaRPr lang="en-US"/>
          </a:p>
        </p:txBody>
      </p:sp>
      <p:graphicFrame>
        <p:nvGraphicFramePr>
          <p:cNvPr id="5" name="Content Placeholder 2">
            <a:extLst>
              <a:ext uri="{FF2B5EF4-FFF2-40B4-BE49-F238E27FC236}">
                <a16:creationId xmlns:a16="http://schemas.microsoft.com/office/drawing/2014/main" id="{EB1A9D7F-3F66-49A1-89B9-F7AB8790A8D3}"/>
              </a:ext>
            </a:extLst>
          </p:cNvPr>
          <p:cNvGraphicFramePr>
            <a:graphicFrameLocks noGrp="1"/>
          </p:cNvGraphicFramePr>
          <p:nvPr>
            <p:ph idx="1"/>
            <p:extLst>
              <p:ext uri="{D42A27DB-BD31-4B8C-83A1-F6EECF244321}">
                <p14:modId xmlns:p14="http://schemas.microsoft.com/office/powerpoint/2010/main" val="93038622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8778372-7FF0-EBD1-A900-C96711FDAAC0}"/>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41932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15D693E-23C3-7880-B855-5587CE3BB3ED}"/>
              </a:ext>
            </a:extLst>
          </p:cNvPr>
          <p:cNvSpPr>
            <a:spLocks noGrp="1"/>
          </p:cNvSpPr>
          <p:nvPr>
            <p:ph type="title"/>
          </p:nvPr>
        </p:nvSpPr>
        <p:spPr>
          <a:xfrm>
            <a:off x="492370" y="549926"/>
            <a:ext cx="3084844" cy="1101322"/>
          </a:xfrm>
        </p:spPr>
        <p:txBody>
          <a:bodyPr vert="horz" lIns="91440" tIns="45720" rIns="91440" bIns="45720" rtlCol="0">
            <a:normAutofit/>
          </a:bodyPr>
          <a:lstStyle/>
          <a:p>
            <a:r>
              <a:rPr lang="en-US" sz="3600" dirty="0">
                <a:solidFill>
                  <a:srgbClr val="FFFFFF"/>
                </a:solidFill>
              </a:rPr>
              <a:t>Tax Single and Split Rates</a:t>
            </a:r>
          </a:p>
        </p:txBody>
      </p:sp>
      <p:sp>
        <p:nvSpPr>
          <p:cNvPr id="26" name="Content Placeholder 25">
            <a:extLst>
              <a:ext uri="{FF2B5EF4-FFF2-40B4-BE49-F238E27FC236}">
                <a16:creationId xmlns:a16="http://schemas.microsoft.com/office/drawing/2014/main" id="{6017F49D-0889-99E0-B530-451CEF8B5ACC}"/>
              </a:ext>
            </a:extLst>
          </p:cNvPr>
          <p:cNvSpPr>
            <a:spLocks noGrp="1"/>
          </p:cNvSpPr>
          <p:nvPr>
            <p:ph idx="1"/>
          </p:nvPr>
        </p:nvSpPr>
        <p:spPr>
          <a:xfrm>
            <a:off x="482989" y="2023485"/>
            <a:ext cx="3084844" cy="3335519"/>
          </a:xfrm>
        </p:spPr>
        <p:txBody>
          <a:bodyPr vert="horz" lIns="0" tIns="45720" rIns="0" bIns="45720" rtlCol="0">
            <a:normAutofit/>
          </a:bodyPr>
          <a:lstStyle/>
          <a:p>
            <a:r>
              <a:rPr lang="en-US" sz="1500" dirty="0">
                <a:solidFill>
                  <a:srgbClr val="FFFFFF"/>
                </a:solidFill>
                <a:cs typeface="Calibri"/>
              </a:rPr>
              <a:t>ACTON-SINGLE</a:t>
            </a:r>
          </a:p>
          <a:p>
            <a:r>
              <a:rPr lang="en-US" sz="1500" dirty="0">
                <a:solidFill>
                  <a:srgbClr val="FFFFFF"/>
                </a:solidFill>
                <a:cs typeface="Calibri"/>
              </a:rPr>
              <a:t>BEDFORD-SPLIT</a:t>
            </a:r>
          </a:p>
          <a:p>
            <a:r>
              <a:rPr lang="en-US" sz="1500" dirty="0">
                <a:solidFill>
                  <a:srgbClr val="FFFFFF"/>
                </a:solidFill>
                <a:cs typeface="Calibri"/>
              </a:rPr>
              <a:t>CARLISLE-SINGLE</a:t>
            </a:r>
          </a:p>
          <a:p>
            <a:r>
              <a:rPr lang="en-US" sz="1500" dirty="0">
                <a:solidFill>
                  <a:srgbClr val="FFFFFF"/>
                </a:solidFill>
                <a:cs typeface="Calibri"/>
              </a:rPr>
              <a:t>CONCORD-SINGLE</a:t>
            </a:r>
          </a:p>
          <a:p>
            <a:r>
              <a:rPr lang="en-US" sz="1500" dirty="0">
                <a:solidFill>
                  <a:srgbClr val="FFFFFF"/>
                </a:solidFill>
                <a:cs typeface="Calibri"/>
              </a:rPr>
              <a:t>LEXINGTON-SPLIT</a:t>
            </a:r>
          </a:p>
          <a:p>
            <a:pPr marL="0" indent="0">
              <a:buNone/>
            </a:pPr>
            <a:endParaRPr lang="en-US" sz="1500" dirty="0">
              <a:solidFill>
                <a:srgbClr val="FFFFFF"/>
              </a:solidFill>
              <a:cs typeface="Calibri"/>
            </a:endParaRPr>
          </a:p>
          <a:p>
            <a:pPr marL="0" indent="0">
              <a:buNone/>
            </a:pPr>
            <a:r>
              <a:rPr lang="en-US" sz="2400" dirty="0">
                <a:solidFill>
                  <a:srgbClr val="FFFFFF"/>
                </a:solidFill>
                <a:cs typeface="Calibri"/>
              </a:rPr>
              <a:t>CIP SPLIT RATE SHIFTS LARGE BURDEN OF LEVY</a:t>
            </a:r>
          </a:p>
        </p:txBody>
      </p:sp>
      <p:sp>
        <p:nvSpPr>
          <p:cNvPr id="101" name="Rectangle 10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A4708419-AE20-1446-8284-C7C61E0BC645}"/>
              </a:ext>
            </a:extLst>
          </p:cNvPr>
          <p:cNvSpPr>
            <a:spLocks noGrp="1"/>
          </p:cNvSpPr>
          <p:nvPr>
            <p:ph type="sldNum" sz="quarter" idx="12"/>
          </p:nvPr>
        </p:nvSpPr>
        <p:spPr/>
        <p:txBody>
          <a:bodyPr/>
          <a:lstStyle/>
          <a:p>
            <a:fld id="{E31375A4-56A4-47D6-9801-1991572033F7}" type="slidenum">
              <a:rPr lang="en-US" smtClean="0"/>
              <a:t>11</a:t>
            </a:fld>
            <a:endParaRPr lang="en-US"/>
          </a:p>
        </p:txBody>
      </p:sp>
      <p:pic>
        <p:nvPicPr>
          <p:cNvPr id="5" name="Picture 4">
            <a:extLst>
              <a:ext uri="{FF2B5EF4-FFF2-40B4-BE49-F238E27FC236}">
                <a16:creationId xmlns:a16="http://schemas.microsoft.com/office/drawing/2014/main" id="{D9B18860-F809-8BC5-3D3A-6CAB79D78C92}"/>
              </a:ext>
            </a:extLst>
          </p:cNvPr>
          <p:cNvPicPr>
            <a:picLocks noChangeAspect="1"/>
          </p:cNvPicPr>
          <p:nvPr/>
        </p:nvPicPr>
        <p:blipFill>
          <a:blip r:embed="rId3"/>
          <a:stretch>
            <a:fillRect/>
          </a:stretch>
        </p:blipFill>
        <p:spPr>
          <a:xfrm>
            <a:off x="4325710" y="681037"/>
            <a:ext cx="7067550" cy="5495925"/>
          </a:xfrm>
          <a:prstGeom prst="rect">
            <a:avLst/>
          </a:prstGeom>
        </p:spPr>
      </p:pic>
    </p:spTree>
    <p:extLst>
      <p:ext uri="{BB962C8B-B14F-4D97-AF65-F5344CB8AC3E}">
        <p14:creationId xmlns:p14="http://schemas.microsoft.com/office/powerpoint/2010/main" val="175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C459-A9B4-8238-D6D9-869777B27568}"/>
              </a:ext>
            </a:extLst>
          </p:cNvPr>
          <p:cNvSpPr>
            <a:spLocks noGrp="1"/>
          </p:cNvSpPr>
          <p:nvPr>
            <p:ph type="title"/>
          </p:nvPr>
        </p:nvSpPr>
        <p:spPr/>
        <p:txBody>
          <a:bodyPr/>
          <a:lstStyle/>
          <a:p>
            <a:r>
              <a:rPr lang="en-US" dirty="0"/>
              <a:t>SHIFTING THE TAX RATE: OPTIONS</a:t>
            </a:r>
          </a:p>
        </p:txBody>
      </p:sp>
      <p:graphicFrame>
        <p:nvGraphicFramePr>
          <p:cNvPr id="6" name="Object 5">
            <a:extLst>
              <a:ext uri="{FF2B5EF4-FFF2-40B4-BE49-F238E27FC236}">
                <a16:creationId xmlns:a16="http://schemas.microsoft.com/office/drawing/2014/main" id="{1810CCB4-AAE3-BE0B-8EAE-F98F9439B631}"/>
              </a:ext>
            </a:extLst>
          </p:cNvPr>
          <p:cNvGraphicFramePr>
            <a:graphicFrameLocks noChangeAspect="1"/>
          </p:cNvGraphicFramePr>
          <p:nvPr>
            <p:extLst>
              <p:ext uri="{D42A27DB-BD31-4B8C-83A1-F6EECF244321}">
                <p14:modId xmlns:p14="http://schemas.microsoft.com/office/powerpoint/2010/main" val="1488560476"/>
              </p:ext>
            </p:extLst>
          </p:nvPr>
        </p:nvGraphicFramePr>
        <p:xfrm>
          <a:off x="166687" y="2662237"/>
          <a:ext cx="11858625" cy="1533525"/>
        </p:xfrm>
        <a:graphic>
          <a:graphicData uri="http://schemas.openxmlformats.org/presentationml/2006/ole">
            <mc:AlternateContent xmlns:mc="http://schemas.openxmlformats.org/markup-compatibility/2006">
              <mc:Choice xmlns:v="urn:schemas-microsoft-com:vml" Requires="v">
                <p:oleObj name="Worksheet" r:id="rId2" imgW="11858457" imgH="1533698" progId="Excel.Sheet.12">
                  <p:embed/>
                </p:oleObj>
              </mc:Choice>
              <mc:Fallback>
                <p:oleObj name="Worksheet" r:id="rId2" imgW="11858457" imgH="1533698" progId="Excel.Sheet.12">
                  <p:embed/>
                  <p:pic>
                    <p:nvPicPr>
                      <p:cNvPr id="6" name="Object 5">
                        <a:extLst>
                          <a:ext uri="{FF2B5EF4-FFF2-40B4-BE49-F238E27FC236}">
                            <a16:creationId xmlns:a16="http://schemas.microsoft.com/office/drawing/2014/main" id="{1810CCB4-AAE3-BE0B-8EAE-F98F9439B631}"/>
                          </a:ext>
                        </a:extLst>
                      </p:cNvPr>
                      <p:cNvPicPr/>
                      <p:nvPr/>
                    </p:nvPicPr>
                    <p:blipFill>
                      <a:blip r:embed="rId3"/>
                      <a:stretch>
                        <a:fillRect/>
                      </a:stretch>
                    </p:blipFill>
                    <p:spPr>
                      <a:xfrm>
                        <a:off x="166687" y="2662237"/>
                        <a:ext cx="11858625" cy="1533525"/>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6A96B1F-111E-D5B2-DF3A-6938AE679D59}"/>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38260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38D5BA-6CF7-342F-7AD3-9277F4BDC968}"/>
              </a:ext>
            </a:extLst>
          </p:cNvPr>
          <p:cNvPicPr>
            <a:picLocks noChangeAspect="1"/>
          </p:cNvPicPr>
          <p:nvPr/>
        </p:nvPicPr>
        <p:blipFill>
          <a:blip r:embed="rId2"/>
          <a:stretch>
            <a:fillRect/>
          </a:stretch>
        </p:blipFill>
        <p:spPr>
          <a:xfrm>
            <a:off x="943356" y="2680959"/>
            <a:ext cx="10337292" cy="2853065"/>
          </a:xfrm>
          <a:prstGeom prst="rect">
            <a:avLst/>
          </a:prstGeom>
        </p:spPr>
      </p:pic>
      <p:pic>
        <p:nvPicPr>
          <p:cNvPr id="7" name="Picture 6">
            <a:extLst>
              <a:ext uri="{FF2B5EF4-FFF2-40B4-BE49-F238E27FC236}">
                <a16:creationId xmlns:a16="http://schemas.microsoft.com/office/drawing/2014/main" id="{AE3483E0-E839-5E94-6B97-3B2B780EAAA1}"/>
              </a:ext>
            </a:extLst>
          </p:cNvPr>
          <p:cNvPicPr>
            <a:picLocks noChangeAspect="1"/>
          </p:cNvPicPr>
          <p:nvPr/>
        </p:nvPicPr>
        <p:blipFill>
          <a:blip r:embed="rId3"/>
          <a:stretch>
            <a:fillRect/>
          </a:stretch>
        </p:blipFill>
        <p:spPr>
          <a:xfrm>
            <a:off x="2970558" y="1545037"/>
            <a:ext cx="5444688" cy="333154"/>
          </a:xfrm>
          <a:prstGeom prst="rect">
            <a:avLst/>
          </a:prstGeom>
        </p:spPr>
      </p:pic>
      <p:sp>
        <p:nvSpPr>
          <p:cNvPr id="2" name="Slide Number Placeholder 1">
            <a:extLst>
              <a:ext uri="{FF2B5EF4-FFF2-40B4-BE49-F238E27FC236}">
                <a16:creationId xmlns:a16="http://schemas.microsoft.com/office/drawing/2014/main" id="{55CD0FD9-368A-7BCC-0829-6CC862116790}"/>
              </a:ext>
            </a:extLst>
          </p:cNvPr>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21086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965036" y="909638"/>
            <a:ext cx="7467600" cy="600075"/>
          </a:xfrm>
        </p:spPr>
        <p:txBody>
          <a:bodyPr>
            <a:normAutofit fontScale="90000"/>
          </a:bodyPr>
          <a:lstStyle/>
          <a:p>
            <a:pPr algn="ctr" eaLnBrk="1" hangingPunct="1">
              <a:defRPr/>
            </a:pPr>
            <a:r>
              <a:rPr lang="en-US">
                <a:solidFill>
                  <a:schemeClr val="accent1">
                    <a:lumMod val="75000"/>
                  </a:schemeClr>
                </a:solidFill>
              </a:rPr>
              <a:t>OPEN SPACE DISCOUNT</a:t>
            </a:r>
            <a:endParaRPr lang="en-US" dirty="0">
              <a:solidFill>
                <a:schemeClr val="accent1">
                  <a:lumMod val="75000"/>
                </a:schemeClr>
              </a:solidFill>
            </a:endParaRPr>
          </a:p>
        </p:txBody>
      </p:sp>
      <p:sp>
        <p:nvSpPr>
          <p:cNvPr id="6147" name="Rectangle 3"/>
          <p:cNvSpPr>
            <a:spLocks noGrp="1"/>
          </p:cNvSpPr>
          <p:nvPr>
            <p:ph idx="1"/>
          </p:nvPr>
        </p:nvSpPr>
        <p:spPr>
          <a:xfrm>
            <a:off x="1981200" y="1809750"/>
            <a:ext cx="8229600" cy="4819650"/>
          </a:xfrm>
        </p:spPr>
        <p:txBody>
          <a:bodyPr>
            <a:normAutofit fontScale="77500" lnSpcReduction="20000"/>
          </a:bodyPr>
          <a:lstStyle/>
          <a:p>
            <a:pPr marL="0" indent="0">
              <a:buNone/>
            </a:pPr>
            <a:r>
              <a:rPr lang="en-US" sz="1600" dirty="0"/>
              <a:t>     </a:t>
            </a:r>
            <a:r>
              <a:rPr lang="en-US" sz="2800" b="1" dirty="0"/>
              <a:t>During the State mandated Classification Hearing, the Select Board must vote on the following in order to establish a tax rate:</a:t>
            </a:r>
          </a:p>
          <a:p>
            <a:pPr marL="0" indent="0">
              <a:buNone/>
            </a:pPr>
            <a:r>
              <a:rPr lang="en-US" sz="1600" dirty="0"/>
              <a:t> </a:t>
            </a:r>
          </a:p>
          <a:p>
            <a:pPr marL="0" indent="0">
              <a:buNone/>
            </a:pPr>
            <a:r>
              <a:rPr lang="en-US" sz="1600" u="sng" dirty="0"/>
              <a:t>OPEN SPACE DISCOUNT</a:t>
            </a:r>
            <a:r>
              <a:rPr lang="en-US" sz="1600" dirty="0"/>
              <a:t>:</a:t>
            </a:r>
          </a:p>
          <a:p>
            <a:pPr marL="0" indent="0">
              <a:buNone/>
            </a:pPr>
            <a:r>
              <a:rPr lang="en-US" sz="1600" dirty="0"/>
              <a:t>Open space is land maintained in an open or natural condition which contributes significantly to the benefit and enjoyment of the public and which is not</a:t>
            </a:r>
          </a:p>
          <a:p>
            <a:pPr>
              <a:buClr>
                <a:schemeClr val="accent2"/>
              </a:buClr>
            </a:pPr>
            <a:r>
              <a:rPr lang="en-US" sz="1600" dirty="0"/>
              <a:t>Subject to a permanent conservation restriction;</a:t>
            </a:r>
          </a:p>
          <a:p>
            <a:pPr>
              <a:buClr>
                <a:schemeClr val="accent2"/>
              </a:buClr>
            </a:pPr>
            <a:r>
              <a:rPr lang="en-US" sz="1600" dirty="0"/>
              <a:t>Held for the production of income;</a:t>
            </a:r>
          </a:p>
          <a:p>
            <a:pPr>
              <a:buClr>
                <a:schemeClr val="accent2"/>
              </a:buClr>
            </a:pPr>
            <a:r>
              <a:rPr lang="en-US" sz="1600" dirty="0"/>
              <a:t>Taxable under the provisions of </a:t>
            </a:r>
          </a:p>
          <a:p>
            <a:pPr lvl="0">
              <a:buClr>
                <a:schemeClr val="accent2"/>
              </a:buClr>
              <a:buFont typeface="Wingdings" panose="05000000000000000000" pitchFamily="2" charset="2"/>
              <a:buChar char="q"/>
            </a:pPr>
            <a:r>
              <a:rPr lang="en-US" sz="1600" dirty="0"/>
              <a:t>            Chapter 61 (forest land)</a:t>
            </a:r>
          </a:p>
          <a:p>
            <a:pPr lvl="0">
              <a:buClr>
                <a:schemeClr val="accent2"/>
              </a:buClr>
              <a:buFont typeface="Wingdings" panose="05000000000000000000" pitchFamily="2" charset="2"/>
              <a:buChar char="q"/>
            </a:pPr>
            <a:r>
              <a:rPr lang="en-US" sz="1600" dirty="0"/>
              <a:t>            Chapter 61A (farm land)</a:t>
            </a:r>
          </a:p>
          <a:p>
            <a:pPr>
              <a:buClr>
                <a:schemeClr val="accent2"/>
              </a:buClr>
              <a:buFont typeface="Wingdings" panose="05000000000000000000" pitchFamily="2" charset="2"/>
              <a:buChar char="q"/>
            </a:pPr>
            <a:r>
              <a:rPr lang="en-US" sz="1600" dirty="0"/>
              <a:t>            Chapter 61B (recreation land).</a:t>
            </a:r>
          </a:p>
          <a:p>
            <a:pPr marL="0" indent="0">
              <a:buClr>
                <a:schemeClr val="accent2"/>
              </a:buClr>
              <a:buNone/>
            </a:pPr>
            <a:r>
              <a:rPr lang="en-US" sz="1600" dirty="0"/>
              <a:t> 	</a:t>
            </a:r>
          </a:p>
          <a:p>
            <a:pPr marL="0" indent="0">
              <a:buClr>
                <a:schemeClr val="accent2"/>
              </a:buClr>
              <a:buNone/>
            </a:pPr>
            <a:r>
              <a:rPr lang="en-US" sz="1600" dirty="0"/>
              <a:t>The Select Board may discount up to 25% of the Open Space share of taxes.</a:t>
            </a:r>
          </a:p>
          <a:p>
            <a:pPr marL="0" indent="0">
              <a:buClr>
                <a:schemeClr val="accent2"/>
              </a:buClr>
              <a:buNone/>
            </a:pPr>
            <a:r>
              <a:rPr lang="en-US" sz="1600" dirty="0"/>
              <a:t> </a:t>
            </a:r>
          </a:p>
          <a:p>
            <a:pPr marL="0" indent="0">
              <a:buNone/>
            </a:pPr>
            <a:r>
              <a:rPr lang="en-US" sz="1600" dirty="0"/>
              <a:t>	</a:t>
            </a:r>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marL="0" indent="0">
              <a:buNone/>
            </a:pPr>
            <a:endParaRPr lang="en-US" sz="1600" dirty="0"/>
          </a:p>
          <a:p>
            <a:pPr marL="615950" indent="-342900">
              <a:spcAft>
                <a:spcPts val="1200"/>
              </a:spcAft>
            </a:pPr>
            <a:endParaRPr lang="en-US" sz="1600" dirty="0"/>
          </a:p>
        </p:txBody>
      </p:sp>
      <p:sp>
        <p:nvSpPr>
          <p:cNvPr id="2" name="Slide Number Placeholder 1">
            <a:extLst>
              <a:ext uri="{FF2B5EF4-FFF2-40B4-BE49-F238E27FC236}">
                <a16:creationId xmlns:a16="http://schemas.microsoft.com/office/drawing/2014/main" id="{C643E5A5-D87A-72F0-2B3C-F46C31493EB7}"/>
              </a:ext>
            </a:extLst>
          </p:cNvPr>
          <p:cNvSpPr>
            <a:spLocks noGrp="1"/>
          </p:cNvSpPr>
          <p:nvPr>
            <p:ph type="sldNum" sz="quarter" idx="12"/>
          </p:nvPr>
        </p:nvSpPr>
        <p:spPr/>
        <p:txBody>
          <a:bodyPr/>
          <a:lstStyle/>
          <a:p>
            <a:fld id="{E31375A4-56A4-47D6-9801-1991572033F7}" type="slidenum">
              <a:rPr lang="en-US" smtClean="0"/>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F1DF9FD-E76A-4832-9A07-6F344020EB0D}"/>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a:solidFill>
                  <a:srgbClr val="FFFFFF"/>
                </a:solidFill>
              </a:rPr>
              <a:t>MGL c.59, sec. 5C</a:t>
            </a:r>
          </a:p>
        </p:txBody>
      </p:sp>
      <p:sp>
        <p:nvSpPr>
          <p:cNvPr id="26" name="Rectangle 2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2321946-3B59-4F9E-A07F-6CC0F39076B0}"/>
              </a:ext>
            </a:extLst>
          </p:cNvPr>
          <p:cNvSpPr>
            <a:spLocks noGrp="1"/>
          </p:cNvSpPr>
          <p:nvPr>
            <p:ph idx="4294967295"/>
          </p:nvPr>
        </p:nvSpPr>
        <p:spPr>
          <a:xfrm>
            <a:off x="4742016" y="605896"/>
            <a:ext cx="6413663" cy="5646208"/>
          </a:xfrm>
        </p:spPr>
        <p:txBody>
          <a:bodyPr vert="horz" lIns="0" tIns="45720" rIns="0" bIns="45720" rtlCol="0" anchor="ctr">
            <a:normAutofit/>
          </a:bodyPr>
          <a:lstStyle/>
          <a:p>
            <a:pPr marL="0" indent="0">
              <a:buFont typeface="Calibri" panose="020F0502020204030204" pitchFamily="34" charset="0"/>
              <a:buNone/>
            </a:pPr>
            <a:endParaRPr lang="en-US" dirty="0"/>
          </a:p>
          <a:p>
            <a:pPr marL="0" indent="0">
              <a:buFont typeface="Calibri" panose="020F0502020204030204" pitchFamily="34" charset="0"/>
              <a:buNone/>
            </a:pPr>
            <a:endParaRPr lang="en-US" dirty="0"/>
          </a:p>
          <a:p>
            <a:pPr marL="0" indent="0">
              <a:buFont typeface="Calibri" panose="020F0502020204030204" pitchFamily="34" charset="0"/>
              <a:buNone/>
            </a:pPr>
            <a:r>
              <a:rPr lang="en-US" dirty="0"/>
              <a:t>What Is It? </a:t>
            </a:r>
          </a:p>
          <a:p>
            <a:pPr marL="0" indent="0">
              <a:buFont typeface="Calibri" panose="020F0502020204030204" pitchFamily="34" charset="0"/>
              <a:buNone/>
            </a:pPr>
            <a:r>
              <a:rPr lang="en-US" dirty="0"/>
              <a:t>Enacted in 1979, the </a:t>
            </a:r>
            <a:r>
              <a:rPr lang="en-US" b="1" u="sng" dirty="0"/>
              <a:t>Residential Tax Exemption </a:t>
            </a:r>
            <a:r>
              <a:rPr lang="en-US" dirty="0"/>
              <a:t>is an option under property tax classification MGL c.59, sec. 5C that shifts the tax burden within the residential class from owners of moderately valued residential properties to the owners of vacation homes, higher valued homes and residential properties not occupied by the owner, including apartments and vacant land. </a:t>
            </a:r>
          </a:p>
          <a:p>
            <a:pPr marL="0" indent="0">
              <a:buFont typeface="Calibri" panose="020F0502020204030204" pitchFamily="34" charset="0"/>
              <a:buNone/>
            </a:pPr>
            <a:endParaRPr lang="en-US" dirty="0"/>
          </a:p>
          <a:p>
            <a:pPr marL="0" indent="0">
              <a:buFont typeface="Calibri" panose="020F0502020204030204" pitchFamily="34" charset="0"/>
              <a:buNone/>
            </a:pPr>
            <a:endParaRPr lang="en-US" dirty="0"/>
          </a:p>
          <a:p>
            <a:pPr marL="0" indent="0">
              <a:buFont typeface="Calibri" panose="020F0502020204030204" pitchFamily="34" charset="0"/>
              <a:buNone/>
            </a:pPr>
            <a:endParaRPr lang="en-US" dirty="0"/>
          </a:p>
          <a:p>
            <a:pPr marL="0" indent="0">
              <a:buFont typeface="Calibri" panose="020F0502020204030204" pitchFamily="34" charset="0"/>
              <a:buNone/>
            </a:pPr>
            <a:endParaRPr lang="en-US" dirty="0"/>
          </a:p>
          <a:p>
            <a:pPr marL="0" indent="0">
              <a:buFont typeface="Calibri" panose="020F0502020204030204" pitchFamily="34" charset="0"/>
              <a:buNone/>
            </a:pPr>
            <a:endParaRPr lang="en-US" dirty="0"/>
          </a:p>
        </p:txBody>
      </p:sp>
      <p:sp>
        <p:nvSpPr>
          <p:cNvPr id="4" name="Slide Number Placeholder 3">
            <a:extLst>
              <a:ext uri="{FF2B5EF4-FFF2-40B4-BE49-F238E27FC236}">
                <a16:creationId xmlns:a16="http://schemas.microsoft.com/office/drawing/2014/main" id="{94683B2A-FB0E-8B92-C80E-8080DEFB13D1}"/>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1705244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BB0CC85-AADF-6F43-B8FE-0B8A50A3F088}"/>
              </a:ext>
            </a:extLst>
          </p:cNvPr>
          <p:cNvGraphicFramePr>
            <a:graphicFrameLocks noGrp="1"/>
          </p:cNvGraphicFramePr>
          <p:nvPr>
            <p:extLst>
              <p:ext uri="{D42A27DB-BD31-4B8C-83A1-F6EECF244321}">
                <p14:modId xmlns:p14="http://schemas.microsoft.com/office/powerpoint/2010/main" val="2054253557"/>
              </p:ext>
            </p:extLst>
          </p:nvPr>
        </p:nvGraphicFramePr>
        <p:xfrm>
          <a:off x="9241654" y="115410"/>
          <a:ext cx="2287583" cy="6178604"/>
        </p:xfrm>
        <a:graphic>
          <a:graphicData uri="http://schemas.openxmlformats.org/drawingml/2006/table">
            <a:tbl>
              <a:tblPr firstRow="1" bandRow="1">
                <a:tableStyleId>{5C22544A-7EE6-4342-B048-85BDC9FD1C3A}</a:tableStyleId>
              </a:tblPr>
              <a:tblGrid>
                <a:gridCol w="1115730">
                  <a:extLst>
                    <a:ext uri="{9D8B030D-6E8A-4147-A177-3AD203B41FA5}">
                      <a16:colId xmlns:a16="http://schemas.microsoft.com/office/drawing/2014/main" val="1199894731"/>
                    </a:ext>
                  </a:extLst>
                </a:gridCol>
                <a:gridCol w="1171853">
                  <a:extLst>
                    <a:ext uri="{9D8B030D-6E8A-4147-A177-3AD203B41FA5}">
                      <a16:colId xmlns:a16="http://schemas.microsoft.com/office/drawing/2014/main" val="2055965717"/>
                    </a:ext>
                  </a:extLst>
                </a:gridCol>
              </a:tblGrid>
              <a:tr h="310376">
                <a:tc>
                  <a:txBody>
                    <a:bodyPr/>
                    <a:lstStyle/>
                    <a:p>
                      <a:r>
                        <a:rPr lang="en-US" sz="1200" dirty="0"/>
                        <a:t>Community</a:t>
                      </a:r>
                    </a:p>
                  </a:txBody>
                  <a:tcPr/>
                </a:tc>
                <a:tc>
                  <a:txBody>
                    <a:bodyPr/>
                    <a:lstStyle/>
                    <a:p>
                      <a:r>
                        <a:rPr lang="en-US" sz="1200" dirty="0"/>
                        <a:t>Percentage</a:t>
                      </a:r>
                    </a:p>
                  </a:txBody>
                  <a:tcPr/>
                </a:tc>
                <a:extLst>
                  <a:ext uri="{0D108BD9-81ED-4DB2-BD59-A6C34878D82A}">
                    <a16:rowId xmlns:a16="http://schemas.microsoft.com/office/drawing/2014/main" val="2315439227"/>
                  </a:ext>
                </a:extLst>
              </a:tr>
              <a:tr h="310376">
                <a:tc>
                  <a:txBody>
                    <a:bodyPr/>
                    <a:lstStyle/>
                    <a:p>
                      <a:r>
                        <a:rPr lang="en-US" sz="1200" b="1" dirty="0"/>
                        <a:t>Barnstable</a:t>
                      </a:r>
                    </a:p>
                  </a:txBody>
                  <a:tcPr/>
                </a:tc>
                <a:tc>
                  <a:txBody>
                    <a:bodyPr/>
                    <a:lstStyle/>
                    <a:p>
                      <a:pPr algn="r"/>
                      <a:r>
                        <a:rPr lang="en-US" sz="1200" b="1" dirty="0"/>
                        <a:t>20</a:t>
                      </a:r>
                    </a:p>
                  </a:txBody>
                  <a:tcPr/>
                </a:tc>
                <a:extLst>
                  <a:ext uri="{0D108BD9-81ED-4DB2-BD59-A6C34878D82A}">
                    <a16:rowId xmlns:a16="http://schemas.microsoft.com/office/drawing/2014/main" val="5715365"/>
                  </a:ext>
                </a:extLst>
              </a:tr>
              <a:tr h="310376">
                <a:tc>
                  <a:txBody>
                    <a:bodyPr/>
                    <a:lstStyle/>
                    <a:p>
                      <a:r>
                        <a:rPr lang="en-US" sz="1200" b="1" dirty="0"/>
                        <a:t>Boston</a:t>
                      </a:r>
                    </a:p>
                  </a:txBody>
                  <a:tcPr/>
                </a:tc>
                <a:tc>
                  <a:txBody>
                    <a:bodyPr/>
                    <a:lstStyle/>
                    <a:p>
                      <a:pPr algn="r"/>
                      <a:r>
                        <a:rPr lang="en-US" sz="1200" b="1" dirty="0"/>
                        <a:t>            35</a:t>
                      </a:r>
                    </a:p>
                  </a:txBody>
                  <a:tcPr/>
                </a:tc>
                <a:extLst>
                  <a:ext uri="{0D108BD9-81ED-4DB2-BD59-A6C34878D82A}">
                    <a16:rowId xmlns:a16="http://schemas.microsoft.com/office/drawing/2014/main" val="465019679"/>
                  </a:ext>
                </a:extLst>
              </a:tr>
              <a:tr h="310376">
                <a:tc>
                  <a:txBody>
                    <a:bodyPr/>
                    <a:lstStyle/>
                    <a:p>
                      <a:r>
                        <a:rPr lang="en-US" sz="1200" b="1" dirty="0"/>
                        <a:t>Brookline</a:t>
                      </a:r>
                    </a:p>
                  </a:txBody>
                  <a:tcPr/>
                </a:tc>
                <a:tc>
                  <a:txBody>
                    <a:bodyPr/>
                    <a:lstStyle/>
                    <a:p>
                      <a:pPr algn="r"/>
                      <a:r>
                        <a:rPr lang="en-US" sz="1200" b="1" dirty="0"/>
                        <a:t>20          </a:t>
                      </a:r>
                    </a:p>
                  </a:txBody>
                  <a:tcPr/>
                </a:tc>
                <a:extLst>
                  <a:ext uri="{0D108BD9-81ED-4DB2-BD59-A6C34878D82A}">
                    <a16:rowId xmlns:a16="http://schemas.microsoft.com/office/drawing/2014/main" val="146905377"/>
                  </a:ext>
                </a:extLst>
              </a:tr>
              <a:tr h="310376">
                <a:tc>
                  <a:txBody>
                    <a:bodyPr/>
                    <a:lstStyle/>
                    <a:p>
                      <a:r>
                        <a:rPr lang="en-US" sz="1200" b="1" dirty="0"/>
                        <a:t>Cambridge</a:t>
                      </a:r>
                    </a:p>
                  </a:txBody>
                  <a:tcPr/>
                </a:tc>
                <a:tc>
                  <a:txBody>
                    <a:bodyPr/>
                    <a:lstStyle/>
                    <a:p>
                      <a:pPr algn="r"/>
                      <a:r>
                        <a:rPr lang="en-US" sz="1200" b="1" dirty="0"/>
                        <a:t>           30</a:t>
                      </a:r>
                    </a:p>
                  </a:txBody>
                  <a:tcPr/>
                </a:tc>
                <a:extLst>
                  <a:ext uri="{0D108BD9-81ED-4DB2-BD59-A6C34878D82A}">
                    <a16:rowId xmlns:a16="http://schemas.microsoft.com/office/drawing/2014/main" val="1581679486"/>
                  </a:ext>
                </a:extLst>
              </a:tr>
              <a:tr h="310376">
                <a:tc>
                  <a:txBody>
                    <a:bodyPr/>
                    <a:lstStyle/>
                    <a:p>
                      <a:r>
                        <a:rPr lang="en-US" sz="1200" b="1" dirty="0"/>
                        <a:t>Chelsea</a:t>
                      </a:r>
                    </a:p>
                  </a:txBody>
                  <a:tcPr/>
                </a:tc>
                <a:tc>
                  <a:txBody>
                    <a:bodyPr/>
                    <a:lstStyle/>
                    <a:p>
                      <a:pPr algn="r"/>
                      <a:r>
                        <a:rPr lang="en-US" sz="1200" b="1" dirty="0"/>
                        <a:t>35</a:t>
                      </a:r>
                    </a:p>
                  </a:txBody>
                  <a:tcPr/>
                </a:tc>
                <a:extLst>
                  <a:ext uri="{0D108BD9-81ED-4DB2-BD59-A6C34878D82A}">
                    <a16:rowId xmlns:a16="http://schemas.microsoft.com/office/drawing/2014/main" val="2177326143"/>
                  </a:ext>
                </a:extLst>
              </a:tr>
              <a:tr h="466380">
                <a:tc>
                  <a:txBody>
                    <a:bodyPr/>
                    <a:lstStyle/>
                    <a:p>
                      <a:r>
                        <a:rPr lang="en-US" sz="1200" b="1" dirty="0"/>
                        <a:t>Concord (NEW)</a:t>
                      </a:r>
                    </a:p>
                  </a:txBody>
                  <a:tcPr/>
                </a:tc>
                <a:tc>
                  <a:txBody>
                    <a:bodyPr/>
                    <a:lstStyle/>
                    <a:p>
                      <a:pPr algn="r"/>
                      <a:r>
                        <a:rPr lang="en-US" sz="1200" b="1" dirty="0"/>
                        <a:t>10</a:t>
                      </a:r>
                    </a:p>
                  </a:txBody>
                  <a:tcPr/>
                </a:tc>
                <a:extLst>
                  <a:ext uri="{0D108BD9-81ED-4DB2-BD59-A6C34878D82A}">
                    <a16:rowId xmlns:a16="http://schemas.microsoft.com/office/drawing/2014/main" val="3146781821"/>
                  </a:ext>
                </a:extLst>
              </a:tr>
              <a:tr h="310376">
                <a:tc>
                  <a:txBody>
                    <a:bodyPr/>
                    <a:lstStyle/>
                    <a:p>
                      <a:r>
                        <a:rPr lang="en-US" sz="1200" b="1" dirty="0"/>
                        <a:t>Everett</a:t>
                      </a:r>
                    </a:p>
                  </a:txBody>
                  <a:tcPr/>
                </a:tc>
                <a:tc>
                  <a:txBody>
                    <a:bodyPr/>
                    <a:lstStyle/>
                    <a:p>
                      <a:pPr algn="r"/>
                      <a:r>
                        <a:rPr lang="en-US" sz="1200" b="1" dirty="0"/>
                        <a:t>25</a:t>
                      </a:r>
                    </a:p>
                  </a:txBody>
                  <a:tcPr/>
                </a:tc>
                <a:extLst>
                  <a:ext uri="{0D108BD9-81ED-4DB2-BD59-A6C34878D82A}">
                    <a16:rowId xmlns:a16="http://schemas.microsoft.com/office/drawing/2014/main" val="135877617"/>
                  </a:ext>
                </a:extLst>
              </a:tr>
              <a:tr h="310376">
                <a:tc>
                  <a:txBody>
                    <a:bodyPr/>
                    <a:lstStyle/>
                    <a:p>
                      <a:r>
                        <a:rPr lang="en-US" sz="1200" b="1" dirty="0"/>
                        <a:t>Malden</a:t>
                      </a:r>
                    </a:p>
                  </a:txBody>
                  <a:tcPr/>
                </a:tc>
                <a:tc>
                  <a:txBody>
                    <a:bodyPr/>
                    <a:lstStyle/>
                    <a:p>
                      <a:pPr algn="r"/>
                      <a:r>
                        <a:rPr lang="en-US" sz="1200" b="1" dirty="0"/>
                        <a:t>30</a:t>
                      </a:r>
                    </a:p>
                  </a:txBody>
                  <a:tcPr/>
                </a:tc>
                <a:extLst>
                  <a:ext uri="{0D108BD9-81ED-4DB2-BD59-A6C34878D82A}">
                    <a16:rowId xmlns:a16="http://schemas.microsoft.com/office/drawing/2014/main" val="722944496"/>
                  </a:ext>
                </a:extLst>
              </a:tr>
              <a:tr h="466380">
                <a:tc>
                  <a:txBody>
                    <a:bodyPr/>
                    <a:lstStyle/>
                    <a:p>
                      <a:r>
                        <a:rPr lang="en-US" sz="1200" b="1" dirty="0"/>
                        <a:t>Mashpee </a:t>
                      </a:r>
                    </a:p>
                    <a:p>
                      <a:r>
                        <a:rPr lang="en-US" sz="1200" b="1" dirty="0"/>
                        <a:t>(New FY23)</a:t>
                      </a:r>
                    </a:p>
                  </a:txBody>
                  <a:tcPr/>
                </a:tc>
                <a:tc>
                  <a:txBody>
                    <a:bodyPr/>
                    <a:lstStyle/>
                    <a:p>
                      <a:pPr algn="r"/>
                      <a:r>
                        <a:rPr lang="en-US" sz="1200" b="1" dirty="0"/>
                        <a:t>5</a:t>
                      </a:r>
                    </a:p>
                  </a:txBody>
                  <a:tcPr/>
                </a:tc>
                <a:extLst>
                  <a:ext uri="{0D108BD9-81ED-4DB2-BD59-A6C34878D82A}">
                    <a16:rowId xmlns:a16="http://schemas.microsoft.com/office/drawing/2014/main" val="2451652679"/>
                  </a:ext>
                </a:extLst>
              </a:tr>
              <a:tr h="310376">
                <a:tc>
                  <a:txBody>
                    <a:bodyPr/>
                    <a:lstStyle/>
                    <a:p>
                      <a:r>
                        <a:rPr lang="en-US" sz="1200" b="1" dirty="0"/>
                        <a:t>Nantucket</a:t>
                      </a:r>
                    </a:p>
                  </a:txBody>
                  <a:tcPr/>
                </a:tc>
                <a:tc>
                  <a:txBody>
                    <a:bodyPr/>
                    <a:lstStyle/>
                    <a:p>
                      <a:pPr algn="r"/>
                      <a:r>
                        <a:rPr lang="en-US" sz="1200" b="1" dirty="0"/>
                        <a:t>25</a:t>
                      </a:r>
                    </a:p>
                  </a:txBody>
                  <a:tcPr/>
                </a:tc>
                <a:extLst>
                  <a:ext uri="{0D108BD9-81ED-4DB2-BD59-A6C34878D82A}">
                    <a16:rowId xmlns:a16="http://schemas.microsoft.com/office/drawing/2014/main" val="1913203104"/>
                  </a:ext>
                </a:extLst>
              </a:tr>
              <a:tr h="310376">
                <a:tc>
                  <a:txBody>
                    <a:bodyPr/>
                    <a:lstStyle/>
                    <a:p>
                      <a:r>
                        <a:rPr lang="en-US" sz="1200" b="1" dirty="0"/>
                        <a:t>Oaks Bluffs</a:t>
                      </a:r>
                    </a:p>
                  </a:txBody>
                  <a:tcPr/>
                </a:tc>
                <a:tc>
                  <a:txBody>
                    <a:bodyPr/>
                    <a:lstStyle/>
                    <a:p>
                      <a:pPr algn="r"/>
                      <a:r>
                        <a:rPr lang="en-US" sz="1200" b="1" dirty="0"/>
                        <a:t>8</a:t>
                      </a:r>
                    </a:p>
                  </a:txBody>
                  <a:tcPr/>
                </a:tc>
                <a:extLst>
                  <a:ext uri="{0D108BD9-81ED-4DB2-BD59-A6C34878D82A}">
                    <a16:rowId xmlns:a16="http://schemas.microsoft.com/office/drawing/2014/main" val="1243438855"/>
                  </a:ext>
                </a:extLst>
              </a:tr>
              <a:tr h="310376">
                <a:tc>
                  <a:txBody>
                    <a:bodyPr/>
                    <a:lstStyle/>
                    <a:p>
                      <a:r>
                        <a:rPr lang="en-US" sz="1200" b="1" dirty="0"/>
                        <a:t>Provincetown</a:t>
                      </a:r>
                    </a:p>
                  </a:txBody>
                  <a:tcPr/>
                </a:tc>
                <a:tc>
                  <a:txBody>
                    <a:bodyPr/>
                    <a:lstStyle/>
                    <a:p>
                      <a:pPr algn="r"/>
                      <a:r>
                        <a:rPr lang="en-US" sz="1200" b="1" dirty="0"/>
                        <a:t>35</a:t>
                      </a:r>
                    </a:p>
                  </a:txBody>
                  <a:tcPr/>
                </a:tc>
                <a:extLst>
                  <a:ext uri="{0D108BD9-81ED-4DB2-BD59-A6C34878D82A}">
                    <a16:rowId xmlns:a16="http://schemas.microsoft.com/office/drawing/2014/main" val="97347759"/>
                  </a:ext>
                </a:extLst>
              </a:tr>
              <a:tr h="310376">
                <a:tc>
                  <a:txBody>
                    <a:bodyPr/>
                    <a:lstStyle/>
                    <a:p>
                      <a:r>
                        <a:rPr lang="en-US" sz="1200" b="1" dirty="0"/>
                        <a:t>Somerville</a:t>
                      </a:r>
                    </a:p>
                  </a:txBody>
                  <a:tcPr/>
                </a:tc>
                <a:tc>
                  <a:txBody>
                    <a:bodyPr/>
                    <a:lstStyle/>
                    <a:p>
                      <a:pPr algn="r"/>
                      <a:r>
                        <a:rPr lang="en-US" sz="1200" b="1" dirty="0"/>
                        <a:t>35</a:t>
                      </a:r>
                    </a:p>
                  </a:txBody>
                  <a:tcPr/>
                </a:tc>
                <a:extLst>
                  <a:ext uri="{0D108BD9-81ED-4DB2-BD59-A6C34878D82A}">
                    <a16:rowId xmlns:a16="http://schemas.microsoft.com/office/drawing/2014/main" val="3924263040"/>
                  </a:ext>
                </a:extLst>
              </a:tr>
              <a:tr h="279828">
                <a:tc>
                  <a:txBody>
                    <a:bodyPr/>
                    <a:lstStyle/>
                    <a:p>
                      <a:r>
                        <a:rPr lang="en-US" sz="1200" b="1" dirty="0"/>
                        <a:t>Tisbury</a:t>
                      </a:r>
                    </a:p>
                  </a:txBody>
                  <a:tcPr/>
                </a:tc>
                <a:tc>
                  <a:txBody>
                    <a:bodyPr/>
                    <a:lstStyle/>
                    <a:p>
                      <a:pPr algn="r"/>
                      <a:r>
                        <a:rPr lang="en-US" sz="1200" b="1" dirty="0"/>
                        <a:t>22</a:t>
                      </a:r>
                    </a:p>
                  </a:txBody>
                  <a:tcPr/>
                </a:tc>
                <a:extLst>
                  <a:ext uri="{0D108BD9-81ED-4DB2-BD59-A6C34878D82A}">
                    <a16:rowId xmlns:a16="http://schemas.microsoft.com/office/drawing/2014/main" val="1740310420"/>
                  </a:ext>
                </a:extLst>
              </a:tr>
              <a:tr h="310376">
                <a:tc>
                  <a:txBody>
                    <a:bodyPr/>
                    <a:lstStyle/>
                    <a:p>
                      <a:r>
                        <a:rPr lang="en-US" sz="1200" b="1" dirty="0"/>
                        <a:t>Truro</a:t>
                      </a:r>
                    </a:p>
                  </a:txBody>
                  <a:tcPr/>
                </a:tc>
                <a:tc>
                  <a:txBody>
                    <a:bodyPr/>
                    <a:lstStyle/>
                    <a:p>
                      <a:pPr algn="r"/>
                      <a:r>
                        <a:rPr lang="en-US" sz="1200" b="1" dirty="0"/>
                        <a:t>25</a:t>
                      </a:r>
                    </a:p>
                  </a:txBody>
                  <a:tcPr/>
                </a:tc>
                <a:extLst>
                  <a:ext uri="{0D108BD9-81ED-4DB2-BD59-A6C34878D82A}">
                    <a16:rowId xmlns:a16="http://schemas.microsoft.com/office/drawing/2014/main" val="848400020"/>
                  </a:ext>
                </a:extLst>
              </a:tr>
              <a:tr h="310376">
                <a:tc>
                  <a:txBody>
                    <a:bodyPr/>
                    <a:lstStyle/>
                    <a:p>
                      <a:r>
                        <a:rPr lang="en-US" sz="1200" b="1" dirty="0"/>
                        <a:t>Waltham</a:t>
                      </a:r>
                    </a:p>
                  </a:txBody>
                  <a:tcPr/>
                </a:tc>
                <a:tc>
                  <a:txBody>
                    <a:bodyPr/>
                    <a:lstStyle/>
                    <a:p>
                      <a:pPr algn="r"/>
                      <a:r>
                        <a:rPr lang="en-US" sz="1200" b="1" dirty="0"/>
                        <a:t>35</a:t>
                      </a:r>
                    </a:p>
                  </a:txBody>
                  <a:tcPr/>
                </a:tc>
                <a:extLst>
                  <a:ext uri="{0D108BD9-81ED-4DB2-BD59-A6C34878D82A}">
                    <a16:rowId xmlns:a16="http://schemas.microsoft.com/office/drawing/2014/main" val="307148635"/>
                  </a:ext>
                </a:extLst>
              </a:tr>
              <a:tr h="310376">
                <a:tc>
                  <a:txBody>
                    <a:bodyPr/>
                    <a:lstStyle/>
                    <a:p>
                      <a:r>
                        <a:rPr lang="en-US" sz="1200" b="1" dirty="0"/>
                        <a:t>Watertown</a:t>
                      </a:r>
                    </a:p>
                  </a:txBody>
                  <a:tcPr/>
                </a:tc>
                <a:tc>
                  <a:txBody>
                    <a:bodyPr/>
                    <a:lstStyle/>
                    <a:p>
                      <a:pPr algn="r"/>
                      <a:r>
                        <a:rPr lang="en-US" sz="1200" b="1" dirty="0"/>
                        <a:t>33</a:t>
                      </a:r>
                    </a:p>
                  </a:txBody>
                  <a:tcPr/>
                </a:tc>
                <a:extLst>
                  <a:ext uri="{0D108BD9-81ED-4DB2-BD59-A6C34878D82A}">
                    <a16:rowId xmlns:a16="http://schemas.microsoft.com/office/drawing/2014/main" val="4212715392"/>
                  </a:ext>
                </a:extLst>
              </a:tr>
              <a:tr h="310376">
                <a:tc>
                  <a:txBody>
                    <a:bodyPr/>
                    <a:lstStyle/>
                    <a:p>
                      <a:r>
                        <a:rPr lang="en-US" sz="1200" b="1" dirty="0"/>
                        <a:t>Wellfleet</a:t>
                      </a:r>
                    </a:p>
                  </a:txBody>
                  <a:tcPr/>
                </a:tc>
                <a:tc>
                  <a:txBody>
                    <a:bodyPr/>
                    <a:lstStyle/>
                    <a:p>
                      <a:pPr algn="r"/>
                      <a:r>
                        <a:rPr lang="en-US" sz="1200" b="1" dirty="0"/>
                        <a:t>25</a:t>
                      </a:r>
                    </a:p>
                  </a:txBody>
                  <a:tcPr/>
                </a:tc>
                <a:extLst>
                  <a:ext uri="{0D108BD9-81ED-4DB2-BD59-A6C34878D82A}">
                    <a16:rowId xmlns:a16="http://schemas.microsoft.com/office/drawing/2014/main" val="3047101558"/>
                  </a:ext>
                </a:extLst>
              </a:tr>
            </a:tbl>
          </a:graphicData>
        </a:graphic>
      </p:graphicFrame>
      <p:sp>
        <p:nvSpPr>
          <p:cNvPr id="10" name="TextBox 9">
            <a:extLst>
              <a:ext uri="{FF2B5EF4-FFF2-40B4-BE49-F238E27FC236}">
                <a16:creationId xmlns:a16="http://schemas.microsoft.com/office/drawing/2014/main" id="{37ABFE6A-65D0-1F1F-0B8C-C55865998AD2}"/>
              </a:ext>
            </a:extLst>
          </p:cNvPr>
          <p:cNvSpPr txBox="1"/>
          <p:nvPr/>
        </p:nvSpPr>
        <p:spPr>
          <a:xfrm>
            <a:off x="3242568" y="233901"/>
            <a:ext cx="2503503" cy="369332"/>
          </a:xfrm>
          <a:prstGeom prst="rect">
            <a:avLst/>
          </a:prstGeom>
          <a:noFill/>
        </p:spPr>
        <p:txBody>
          <a:bodyPr wrap="square">
            <a:spAutoFit/>
          </a:bodyPr>
          <a:lstStyle/>
          <a:p>
            <a:r>
              <a:rPr lang="en-US" dirty="0"/>
              <a:t>Residential Exemption </a:t>
            </a:r>
          </a:p>
        </p:txBody>
      </p:sp>
      <p:sp>
        <p:nvSpPr>
          <p:cNvPr id="12" name="TextBox 11">
            <a:extLst>
              <a:ext uri="{FF2B5EF4-FFF2-40B4-BE49-F238E27FC236}">
                <a16:creationId xmlns:a16="http://schemas.microsoft.com/office/drawing/2014/main" id="{4A2262C5-886E-009B-2664-12D29E5E16A4}"/>
              </a:ext>
            </a:extLst>
          </p:cNvPr>
          <p:cNvSpPr txBox="1"/>
          <p:nvPr/>
        </p:nvSpPr>
        <p:spPr>
          <a:xfrm>
            <a:off x="556971" y="739520"/>
            <a:ext cx="2195847" cy="4801314"/>
          </a:xfrm>
          <a:prstGeom prst="rect">
            <a:avLst/>
          </a:prstGeom>
          <a:noFill/>
        </p:spPr>
        <p:txBody>
          <a:bodyPr wrap="square">
            <a:spAutoFit/>
          </a:bodyPr>
          <a:lstStyle/>
          <a:p>
            <a:r>
              <a:rPr lang="en-US" dirty="0"/>
              <a:t>• </a:t>
            </a:r>
            <a:r>
              <a:rPr lang="en-US" sz="1600" dirty="0"/>
              <a:t>The Residential exemption applied is 1% up to 35% of the total </a:t>
            </a:r>
            <a:r>
              <a:rPr lang="en-US" sz="1600" b="1" dirty="0"/>
              <a:t>average</a:t>
            </a:r>
            <a:r>
              <a:rPr lang="en-US" sz="1600" dirty="0"/>
              <a:t> residential parcel value.</a:t>
            </a:r>
          </a:p>
          <a:p>
            <a:r>
              <a:rPr lang="en-US" sz="1600" dirty="0"/>
              <a:t> • The property must be the "primary domicile" of the owner as used for income tax purposes. </a:t>
            </a:r>
          </a:p>
          <a:p>
            <a:r>
              <a:rPr lang="en-US" sz="1600" dirty="0"/>
              <a:t>• This option exempts value </a:t>
            </a:r>
            <a:r>
              <a:rPr lang="en-US" sz="1600" b="1" u="sng" dirty="0"/>
              <a:t>only within </a:t>
            </a:r>
            <a:r>
              <a:rPr lang="en-US" sz="1600" dirty="0"/>
              <a:t>the residential class of taxpayers &amp; </a:t>
            </a:r>
            <a:r>
              <a:rPr lang="en-US" sz="1600" b="1" u="sng" dirty="0"/>
              <a:t>does not </a:t>
            </a:r>
            <a:r>
              <a:rPr lang="en-US" sz="1600" b="1" dirty="0"/>
              <a:t>change the levy amount itself or impact Commercial Industrial or Personal (CIP) property owners</a:t>
            </a:r>
          </a:p>
        </p:txBody>
      </p:sp>
      <p:sp>
        <p:nvSpPr>
          <p:cNvPr id="14" name="TextBox 13">
            <a:extLst>
              <a:ext uri="{FF2B5EF4-FFF2-40B4-BE49-F238E27FC236}">
                <a16:creationId xmlns:a16="http://schemas.microsoft.com/office/drawing/2014/main" id="{3610C638-9EA2-BA98-ECDA-C6CA3ECC04FC}"/>
              </a:ext>
            </a:extLst>
          </p:cNvPr>
          <p:cNvSpPr txBox="1"/>
          <p:nvPr/>
        </p:nvSpPr>
        <p:spPr>
          <a:xfrm>
            <a:off x="3344662" y="888636"/>
            <a:ext cx="6094520" cy="646331"/>
          </a:xfrm>
          <a:prstGeom prst="rect">
            <a:avLst/>
          </a:prstGeom>
          <a:noFill/>
        </p:spPr>
        <p:txBody>
          <a:bodyPr wrap="square">
            <a:spAutoFit/>
          </a:bodyPr>
          <a:lstStyle/>
          <a:p>
            <a:r>
              <a:rPr lang="en-US" dirty="0"/>
              <a:t>• The Select Board can authorize up to a 35% residential exemption</a:t>
            </a:r>
          </a:p>
        </p:txBody>
      </p:sp>
      <p:sp>
        <p:nvSpPr>
          <p:cNvPr id="16" name="TextBox 15">
            <a:extLst>
              <a:ext uri="{FF2B5EF4-FFF2-40B4-BE49-F238E27FC236}">
                <a16:creationId xmlns:a16="http://schemas.microsoft.com/office/drawing/2014/main" id="{6815308B-8E10-282E-BEE9-D961FEF33C58}"/>
              </a:ext>
            </a:extLst>
          </p:cNvPr>
          <p:cNvSpPr txBox="1"/>
          <p:nvPr/>
        </p:nvSpPr>
        <p:spPr>
          <a:xfrm>
            <a:off x="3386832" y="2105773"/>
            <a:ext cx="5710560" cy="646331"/>
          </a:xfrm>
          <a:prstGeom prst="rect">
            <a:avLst/>
          </a:prstGeom>
          <a:noFill/>
        </p:spPr>
        <p:txBody>
          <a:bodyPr wrap="square">
            <a:spAutoFit/>
          </a:bodyPr>
          <a:lstStyle/>
          <a:p>
            <a:pPr marL="285750" indent="-285750">
              <a:buFont typeface="Arial" panose="020B0604020202020204" pitchFamily="34" charset="0"/>
              <a:buChar char="•"/>
            </a:pPr>
            <a:r>
              <a:rPr lang="en-US" dirty="0"/>
              <a:t>17 communities, out of 351 in MA, chose to adopt in FY23-FY24.</a:t>
            </a:r>
          </a:p>
        </p:txBody>
      </p:sp>
      <p:sp>
        <p:nvSpPr>
          <p:cNvPr id="18" name="TextBox 17">
            <a:extLst>
              <a:ext uri="{FF2B5EF4-FFF2-40B4-BE49-F238E27FC236}">
                <a16:creationId xmlns:a16="http://schemas.microsoft.com/office/drawing/2014/main" id="{3731B512-E920-EAFC-5BB3-F5A9CFCB9F60}"/>
              </a:ext>
            </a:extLst>
          </p:cNvPr>
          <p:cNvSpPr txBox="1"/>
          <p:nvPr/>
        </p:nvSpPr>
        <p:spPr>
          <a:xfrm>
            <a:off x="3242568" y="3108054"/>
            <a:ext cx="5899211" cy="923330"/>
          </a:xfrm>
          <a:prstGeom prst="rect">
            <a:avLst/>
          </a:prstGeom>
          <a:noFill/>
        </p:spPr>
        <p:txBody>
          <a:bodyPr wrap="square">
            <a:spAutoFit/>
          </a:bodyPr>
          <a:lstStyle/>
          <a:p>
            <a:pPr marL="285750" indent="-285750">
              <a:buFont typeface="Arial" panose="020B0604020202020204" pitchFamily="34" charset="0"/>
              <a:buChar char="•"/>
            </a:pPr>
            <a:r>
              <a:rPr lang="en-US" dirty="0"/>
              <a:t>Concord has 4000 qualified properties for FY24 and the result of the adoption would be a higher tax rate for all residential properties.</a:t>
            </a:r>
          </a:p>
        </p:txBody>
      </p:sp>
      <p:sp>
        <p:nvSpPr>
          <p:cNvPr id="20" name="TextBox 19">
            <a:extLst>
              <a:ext uri="{FF2B5EF4-FFF2-40B4-BE49-F238E27FC236}">
                <a16:creationId xmlns:a16="http://schemas.microsoft.com/office/drawing/2014/main" id="{D4BF5ED9-415A-6027-E24D-66D2D63AD452}"/>
              </a:ext>
            </a:extLst>
          </p:cNvPr>
          <p:cNvSpPr txBox="1"/>
          <p:nvPr/>
        </p:nvSpPr>
        <p:spPr>
          <a:xfrm>
            <a:off x="3352430" y="4387334"/>
            <a:ext cx="5617345" cy="1200329"/>
          </a:xfrm>
          <a:prstGeom prst="rect">
            <a:avLst/>
          </a:prstGeom>
          <a:noFill/>
        </p:spPr>
        <p:txBody>
          <a:bodyPr wrap="square">
            <a:spAutoFit/>
          </a:bodyPr>
          <a:lstStyle/>
          <a:p>
            <a:r>
              <a:rPr lang="en-US" sz="2400" b="1" dirty="0"/>
              <a:t>NOTE: Not all residents who make Concord their primary domicile elect to apply and receive the exemption.</a:t>
            </a:r>
          </a:p>
        </p:txBody>
      </p:sp>
      <p:sp>
        <p:nvSpPr>
          <p:cNvPr id="2" name="Slide Number Placeholder 1">
            <a:extLst>
              <a:ext uri="{FF2B5EF4-FFF2-40B4-BE49-F238E27FC236}">
                <a16:creationId xmlns:a16="http://schemas.microsoft.com/office/drawing/2014/main" id="{4D62DA9C-9532-F5AA-E50B-53B8C1A0DF51}"/>
              </a:ext>
            </a:extLst>
          </p:cNvPr>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40682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7FEFB-DF21-484C-80A6-B1532FD992BA}"/>
              </a:ext>
            </a:extLst>
          </p:cNvPr>
          <p:cNvSpPr>
            <a:spLocks noGrp="1"/>
          </p:cNvSpPr>
          <p:nvPr>
            <p:ph type="title"/>
          </p:nvPr>
        </p:nvSpPr>
        <p:spPr>
          <a:xfrm>
            <a:off x="5181601" y="634946"/>
            <a:ext cx="6368142" cy="1450757"/>
          </a:xfrm>
        </p:spPr>
        <p:txBody>
          <a:bodyPr>
            <a:normAutofit/>
          </a:bodyPr>
          <a:lstStyle/>
          <a:p>
            <a:r>
              <a:rPr lang="en-US" dirty="0"/>
              <a:t>How Is It Calculated?</a:t>
            </a:r>
          </a:p>
        </p:txBody>
      </p:sp>
      <p:pic>
        <p:nvPicPr>
          <p:cNvPr id="5" name="Picture 4" descr="Blurred aqua blue lights">
            <a:extLst>
              <a:ext uri="{FF2B5EF4-FFF2-40B4-BE49-F238E27FC236}">
                <a16:creationId xmlns:a16="http://schemas.microsoft.com/office/drawing/2014/main" id="{08A9E789-2AEE-4622-8972-07278970EE83}"/>
              </a:ext>
            </a:extLst>
          </p:cNvPr>
          <p:cNvPicPr>
            <a:picLocks noChangeAspect="1"/>
          </p:cNvPicPr>
          <p:nvPr/>
        </p:nvPicPr>
        <p:blipFill rotWithShape="1">
          <a:blip r:embed="rId2"/>
          <a:srcRect l="21528" r="33252"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0D0F86-D4F6-4A18-B751-32E7FA030A52}"/>
              </a:ext>
            </a:extLst>
          </p:cNvPr>
          <p:cNvSpPr>
            <a:spLocks noGrp="1"/>
          </p:cNvSpPr>
          <p:nvPr>
            <p:ph idx="1"/>
          </p:nvPr>
        </p:nvSpPr>
        <p:spPr>
          <a:xfrm>
            <a:off x="5181601" y="2198914"/>
            <a:ext cx="6368142" cy="3670180"/>
          </a:xfrm>
        </p:spPr>
        <p:txBody>
          <a:bodyPr vert="horz" lIns="91440" tIns="45720" rIns="91440" bIns="45720" rtlCol="0">
            <a:normAutofit/>
          </a:bodyPr>
          <a:lstStyle/>
          <a:p>
            <a:r>
              <a:rPr lang="en-US" dirty="0"/>
              <a:t>A = Total Residential Value  = $8,583,989,514.00</a:t>
            </a:r>
          </a:p>
          <a:p>
            <a:r>
              <a:rPr lang="en-US" dirty="0"/>
              <a:t>B = Total Residential Parcel Count = 6004</a:t>
            </a:r>
            <a:endParaRPr lang="en-US" dirty="0">
              <a:cs typeface="Calibri"/>
            </a:endParaRPr>
          </a:p>
          <a:p>
            <a:r>
              <a:rPr lang="en-US" dirty="0"/>
              <a:t>C = Average Residential Value  = $1,429,712</a:t>
            </a:r>
          </a:p>
          <a:p>
            <a:r>
              <a:rPr lang="en-US" dirty="0"/>
              <a:t>D = Selected Residential Exemption % = 10%</a:t>
            </a:r>
            <a:endParaRPr lang="en-US" dirty="0">
              <a:cs typeface="Calibri"/>
            </a:endParaRPr>
          </a:p>
          <a:p>
            <a:r>
              <a:rPr lang="en-US" dirty="0"/>
              <a:t>E = Residential Exemption  = $142,971</a:t>
            </a:r>
            <a:endParaRPr lang="en-US" dirty="0">
              <a:cs typeface="Calibri"/>
            </a:endParaRPr>
          </a:p>
          <a:p>
            <a:r>
              <a:rPr lang="en-US" dirty="0"/>
              <a:t>F = Number of qualifying Residential Parcels  = 4,000					          G = Total Residential Exemption Value  = $571,884,000</a:t>
            </a:r>
            <a:endParaRPr lang="en-US" dirty="0">
              <a:cs typeface="Calibri" panose="020F0502020204030204"/>
            </a:endParaRPr>
          </a:p>
          <a:p>
            <a:r>
              <a:rPr lang="en-US" dirty="0"/>
              <a:t>H = Total Residential Value - Exemption =$8,012,105,514</a:t>
            </a: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8D8C4604-56AC-9F33-FEF3-ABA40B430F83}"/>
              </a:ext>
            </a:extLst>
          </p:cNvPr>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19701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39111E0B-5FFC-7BBA-75A8-FB7D0EBA5529}"/>
              </a:ext>
            </a:extLst>
          </p:cNvPr>
          <p:cNvGraphicFramePr>
            <a:graphicFrameLocks noGrp="1"/>
          </p:cNvGraphicFramePr>
          <p:nvPr>
            <p:extLst>
              <p:ext uri="{D42A27DB-BD31-4B8C-83A1-F6EECF244321}">
                <p14:modId xmlns:p14="http://schemas.microsoft.com/office/powerpoint/2010/main" val="613586770"/>
              </p:ext>
            </p:extLst>
          </p:nvPr>
        </p:nvGraphicFramePr>
        <p:xfrm>
          <a:off x="9017000" y="-8165"/>
          <a:ext cx="3175000" cy="493931"/>
        </p:xfrm>
        <a:graphic>
          <a:graphicData uri="http://schemas.openxmlformats.org/drawingml/2006/table">
            <a:tbl>
              <a:tblPr>
                <a:tableStyleId>{B301B821-A1FF-4177-AEE7-76D212191A09}</a:tableStyleId>
              </a:tblPr>
              <a:tblGrid>
                <a:gridCol w="3175000">
                  <a:extLst>
                    <a:ext uri="{9D8B030D-6E8A-4147-A177-3AD203B41FA5}">
                      <a16:colId xmlns:a16="http://schemas.microsoft.com/office/drawing/2014/main" val="1820235092"/>
                    </a:ext>
                  </a:extLst>
                </a:gridCol>
              </a:tblGrid>
              <a:tr h="166003">
                <a:tc>
                  <a:txBody>
                    <a:bodyPr/>
                    <a:lstStyle/>
                    <a:p>
                      <a:pPr algn="l" fontAlgn="b"/>
                      <a:r>
                        <a:rPr lang="en-US" sz="1000" u="none" strike="noStrike">
                          <a:effectLst/>
                        </a:rPr>
                        <a:t>FY2024 Tax Rate w/out Exemption $12.24 per $1000</a:t>
                      </a:r>
                      <a:endParaRPr lang="en-US" sz="1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013748"/>
                  </a:ext>
                </a:extLst>
              </a:tr>
              <a:tr h="166003">
                <a:tc>
                  <a:txBody>
                    <a:bodyPr/>
                    <a:lstStyle/>
                    <a:p>
                      <a:pPr algn="l" fontAlgn="b"/>
                      <a:r>
                        <a:rPr lang="en-US" sz="1000" u="none" strike="noStrike" dirty="0">
                          <a:effectLst/>
                        </a:rPr>
                        <a:t>FY2024 Tax Rate w/10% Exemption $13.12 per $1000</a:t>
                      </a:r>
                      <a:endParaRPr lang="en-US" sz="1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3596563"/>
                  </a:ext>
                </a:extLst>
              </a:tr>
              <a:tr h="0">
                <a:tc>
                  <a:txBody>
                    <a:bodyPr/>
                    <a:lstStyle/>
                    <a:p>
                      <a:pPr algn="l" fontAlgn="b"/>
                      <a:r>
                        <a:rPr lang="en-US" sz="1000" u="none" strike="noStrike" dirty="0">
                          <a:effectLst/>
                        </a:rPr>
                        <a:t>FY2023 Tax Rate $12.96 per $1000</a:t>
                      </a:r>
                      <a:endParaRPr lang="en-US" sz="1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4539930"/>
                  </a:ext>
                </a:extLst>
              </a:tr>
            </a:tbl>
          </a:graphicData>
        </a:graphic>
      </p:graphicFrame>
      <p:sp>
        <p:nvSpPr>
          <p:cNvPr id="2" name="Slide Number Placeholder 1">
            <a:extLst>
              <a:ext uri="{FF2B5EF4-FFF2-40B4-BE49-F238E27FC236}">
                <a16:creationId xmlns:a16="http://schemas.microsoft.com/office/drawing/2014/main" id="{D0117AB3-5DEA-25F8-BDB6-C9384353B60C}"/>
              </a:ext>
            </a:extLst>
          </p:cNvPr>
          <p:cNvSpPr>
            <a:spLocks noGrp="1"/>
          </p:cNvSpPr>
          <p:nvPr>
            <p:ph type="sldNum" sz="quarter" idx="12"/>
          </p:nvPr>
        </p:nvSpPr>
        <p:spPr/>
        <p:txBody>
          <a:bodyPr/>
          <a:lstStyle/>
          <a:p>
            <a:fld id="{E31375A4-56A4-47D6-9801-1991572033F7}" type="slidenum">
              <a:rPr lang="en-US" smtClean="0"/>
              <a:t>18</a:t>
            </a:fld>
            <a:endParaRPr lang="en-US"/>
          </a:p>
        </p:txBody>
      </p:sp>
      <p:graphicFrame>
        <p:nvGraphicFramePr>
          <p:cNvPr id="4" name="Object 3">
            <a:extLst>
              <a:ext uri="{FF2B5EF4-FFF2-40B4-BE49-F238E27FC236}">
                <a16:creationId xmlns:a16="http://schemas.microsoft.com/office/drawing/2014/main" id="{3839C2A5-7579-984B-B5D8-B9B6AC17BA89}"/>
              </a:ext>
            </a:extLst>
          </p:cNvPr>
          <p:cNvGraphicFramePr>
            <a:graphicFrameLocks noChangeAspect="1"/>
          </p:cNvGraphicFramePr>
          <p:nvPr>
            <p:extLst>
              <p:ext uri="{D42A27DB-BD31-4B8C-83A1-F6EECF244321}">
                <p14:modId xmlns:p14="http://schemas.microsoft.com/office/powerpoint/2010/main" val="2798083186"/>
              </p:ext>
            </p:extLst>
          </p:nvPr>
        </p:nvGraphicFramePr>
        <p:xfrm>
          <a:off x="477013" y="493931"/>
          <a:ext cx="11237976" cy="5884009"/>
        </p:xfrm>
        <a:graphic>
          <a:graphicData uri="http://schemas.openxmlformats.org/presentationml/2006/ole">
            <mc:AlternateContent xmlns:mc="http://schemas.openxmlformats.org/markup-compatibility/2006">
              <mc:Choice xmlns:v="urn:schemas-microsoft-com:vml" Requires="v">
                <p:oleObj name="Worksheet" r:id="rId3" imgW="11696775" imgH="7058105" progId="Excel.Sheet.12">
                  <p:embed/>
                </p:oleObj>
              </mc:Choice>
              <mc:Fallback>
                <p:oleObj name="Worksheet" r:id="rId3" imgW="11696775" imgH="7058105" progId="Excel.Sheet.12">
                  <p:embed/>
                  <p:pic>
                    <p:nvPicPr>
                      <p:cNvPr id="4" name="Object 3">
                        <a:extLst>
                          <a:ext uri="{FF2B5EF4-FFF2-40B4-BE49-F238E27FC236}">
                            <a16:creationId xmlns:a16="http://schemas.microsoft.com/office/drawing/2014/main" id="{3839C2A5-7579-984B-B5D8-B9B6AC17BA89}"/>
                          </a:ext>
                        </a:extLst>
                      </p:cNvPr>
                      <p:cNvPicPr/>
                      <p:nvPr/>
                    </p:nvPicPr>
                    <p:blipFill>
                      <a:blip r:embed="rId4"/>
                      <a:stretch>
                        <a:fillRect/>
                      </a:stretch>
                    </p:blipFill>
                    <p:spPr>
                      <a:xfrm>
                        <a:off x="477013" y="493931"/>
                        <a:ext cx="11237976" cy="5884009"/>
                      </a:xfrm>
                      <a:prstGeom prst="rect">
                        <a:avLst/>
                      </a:prstGeom>
                    </p:spPr>
                  </p:pic>
                </p:oleObj>
              </mc:Fallback>
            </mc:AlternateContent>
          </a:graphicData>
        </a:graphic>
      </p:graphicFrame>
    </p:spTree>
    <p:extLst>
      <p:ext uri="{BB962C8B-B14F-4D97-AF65-F5344CB8AC3E}">
        <p14:creationId xmlns:p14="http://schemas.microsoft.com/office/powerpoint/2010/main" val="70352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2AABE3-FE37-3DC9-1CA9-9732C4AF4AC9}"/>
              </a:ext>
            </a:extLst>
          </p:cNvPr>
          <p:cNvPicPr>
            <a:picLocks noChangeAspect="1"/>
          </p:cNvPicPr>
          <p:nvPr/>
        </p:nvPicPr>
        <p:blipFill>
          <a:blip r:embed="rId2"/>
          <a:stretch>
            <a:fillRect/>
          </a:stretch>
        </p:blipFill>
        <p:spPr>
          <a:xfrm>
            <a:off x="7929538" y="655807"/>
            <a:ext cx="1952650" cy="1338588"/>
          </a:xfrm>
          <a:prstGeom prst="rect">
            <a:avLst/>
          </a:prstGeom>
        </p:spPr>
      </p:pic>
      <p:pic>
        <p:nvPicPr>
          <p:cNvPr id="3" name="Picture 2">
            <a:extLst>
              <a:ext uri="{FF2B5EF4-FFF2-40B4-BE49-F238E27FC236}">
                <a16:creationId xmlns:a16="http://schemas.microsoft.com/office/drawing/2014/main" id="{734EAC1E-A6D1-D83E-C609-83DF4CCEE7A1}"/>
              </a:ext>
            </a:extLst>
          </p:cNvPr>
          <p:cNvPicPr>
            <a:picLocks noChangeAspect="1"/>
          </p:cNvPicPr>
          <p:nvPr/>
        </p:nvPicPr>
        <p:blipFill>
          <a:blip r:embed="rId3"/>
          <a:stretch>
            <a:fillRect/>
          </a:stretch>
        </p:blipFill>
        <p:spPr>
          <a:xfrm>
            <a:off x="537992" y="4832535"/>
            <a:ext cx="1935163" cy="1339496"/>
          </a:xfrm>
          <a:prstGeom prst="rect">
            <a:avLst/>
          </a:prstGeom>
        </p:spPr>
      </p:pic>
      <p:pic>
        <p:nvPicPr>
          <p:cNvPr id="4" name="Picture 3">
            <a:extLst>
              <a:ext uri="{FF2B5EF4-FFF2-40B4-BE49-F238E27FC236}">
                <a16:creationId xmlns:a16="http://schemas.microsoft.com/office/drawing/2014/main" id="{FDB09947-8588-C1C9-D713-36CCC676F36E}"/>
              </a:ext>
            </a:extLst>
          </p:cNvPr>
          <p:cNvPicPr>
            <a:picLocks noChangeAspect="1"/>
          </p:cNvPicPr>
          <p:nvPr/>
        </p:nvPicPr>
        <p:blipFill>
          <a:blip r:embed="rId4"/>
          <a:stretch>
            <a:fillRect/>
          </a:stretch>
        </p:blipFill>
        <p:spPr>
          <a:xfrm>
            <a:off x="7932737" y="2062303"/>
            <a:ext cx="1957388" cy="1327007"/>
          </a:xfrm>
          <a:prstGeom prst="rect">
            <a:avLst/>
          </a:prstGeom>
        </p:spPr>
      </p:pic>
      <p:pic>
        <p:nvPicPr>
          <p:cNvPr id="5" name="Picture 4">
            <a:extLst>
              <a:ext uri="{FF2B5EF4-FFF2-40B4-BE49-F238E27FC236}">
                <a16:creationId xmlns:a16="http://schemas.microsoft.com/office/drawing/2014/main" id="{1236F89D-D0B0-2A7C-1B96-9DFA8AB9139C}"/>
              </a:ext>
            </a:extLst>
          </p:cNvPr>
          <p:cNvPicPr>
            <a:picLocks noChangeAspect="1"/>
          </p:cNvPicPr>
          <p:nvPr/>
        </p:nvPicPr>
        <p:blipFill>
          <a:blip r:embed="rId5"/>
          <a:stretch>
            <a:fillRect/>
          </a:stretch>
        </p:blipFill>
        <p:spPr>
          <a:xfrm>
            <a:off x="528467" y="3466249"/>
            <a:ext cx="1944688" cy="1339496"/>
          </a:xfrm>
          <a:prstGeom prst="rect">
            <a:avLst/>
          </a:prstGeom>
        </p:spPr>
      </p:pic>
      <p:sp>
        <p:nvSpPr>
          <p:cNvPr id="6" name="TextBox 5">
            <a:extLst>
              <a:ext uri="{FF2B5EF4-FFF2-40B4-BE49-F238E27FC236}">
                <a16:creationId xmlns:a16="http://schemas.microsoft.com/office/drawing/2014/main" id="{747C6A91-E423-4815-7457-4F30C9012E0B}"/>
              </a:ext>
            </a:extLst>
          </p:cNvPr>
          <p:cNvSpPr txBox="1"/>
          <p:nvPr/>
        </p:nvSpPr>
        <p:spPr>
          <a:xfrm>
            <a:off x="642938" y="205387"/>
            <a:ext cx="7649737" cy="369332"/>
          </a:xfrm>
          <a:prstGeom prst="rect">
            <a:avLst/>
          </a:prstGeom>
          <a:noFill/>
        </p:spPr>
        <p:txBody>
          <a:bodyPr wrap="square" rtlCol="0">
            <a:spAutoFit/>
          </a:bodyPr>
          <a:lstStyle/>
          <a:p>
            <a:r>
              <a:rPr lang="en-US" dirty="0"/>
              <a:t>Residential Exemption: What </a:t>
            </a:r>
            <a:r>
              <a:rPr lang="en-US"/>
              <a:t>if Scenarios</a:t>
            </a:r>
            <a:endParaRPr lang="en-US" dirty="0"/>
          </a:p>
        </p:txBody>
      </p:sp>
      <p:sp>
        <p:nvSpPr>
          <p:cNvPr id="11" name="Slide Number Placeholder 10">
            <a:extLst>
              <a:ext uri="{FF2B5EF4-FFF2-40B4-BE49-F238E27FC236}">
                <a16:creationId xmlns:a16="http://schemas.microsoft.com/office/drawing/2014/main" id="{973C129C-1FE7-7E1D-F0E8-063A0716069C}"/>
              </a:ext>
            </a:extLst>
          </p:cNvPr>
          <p:cNvSpPr>
            <a:spLocks noGrp="1"/>
          </p:cNvSpPr>
          <p:nvPr>
            <p:ph type="sldNum" sz="quarter" idx="12"/>
          </p:nvPr>
        </p:nvSpPr>
        <p:spPr/>
        <p:txBody>
          <a:bodyPr/>
          <a:lstStyle/>
          <a:p>
            <a:fld id="{E31375A4-56A4-47D6-9801-1991572033F7}" type="slidenum">
              <a:rPr lang="en-US" smtClean="0"/>
              <a:t>19</a:t>
            </a:fld>
            <a:endParaRPr lang="en-US"/>
          </a:p>
        </p:txBody>
      </p:sp>
      <p:pic>
        <p:nvPicPr>
          <p:cNvPr id="8" name="Picture 7">
            <a:extLst>
              <a:ext uri="{FF2B5EF4-FFF2-40B4-BE49-F238E27FC236}">
                <a16:creationId xmlns:a16="http://schemas.microsoft.com/office/drawing/2014/main" id="{4F49B2E7-BDC5-6385-EA5A-743A253326A9}"/>
              </a:ext>
            </a:extLst>
          </p:cNvPr>
          <p:cNvPicPr>
            <a:picLocks noChangeAspect="1"/>
          </p:cNvPicPr>
          <p:nvPr/>
        </p:nvPicPr>
        <p:blipFill>
          <a:blip r:embed="rId6"/>
          <a:stretch>
            <a:fillRect/>
          </a:stretch>
        </p:blipFill>
        <p:spPr>
          <a:xfrm>
            <a:off x="528467" y="648826"/>
            <a:ext cx="7381875" cy="1352550"/>
          </a:xfrm>
          <a:prstGeom prst="rect">
            <a:avLst/>
          </a:prstGeom>
        </p:spPr>
      </p:pic>
      <p:graphicFrame>
        <p:nvGraphicFramePr>
          <p:cNvPr id="9" name="Object 8">
            <a:extLst>
              <a:ext uri="{FF2B5EF4-FFF2-40B4-BE49-F238E27FC236}">
                <a16:creationId xmlns:a16="http://schemas.microsoft.com/office/drawing/2014/main" id="{FE494F8D-4B45-B467-0F07-CB075306013B}"/>
              </a:ext>
            </a:extLst>
          </p:cNvPr>
          <p:cNvGraphicFramePr>
            <a:graphicFrameLocks noChangeAspect="1"/>
          </p:cNvGraphicFramePr>
          <p:nvPr>
            <p:extLst>
              <p:ext uri="{D42A27DB-BD31-4B8C-83A1-F6EECF244321}">
                <p14:modId xmlns:p14="http://schemas.microsoft.com/office/powerpoint/2010/main" val="1334947445"/>
              </p:ext>
            </p:extLst>
          </p:nvPr>
        </p:nvGraphicFramePr>
        <p:xfrm>
          <a:off x="537992" y="2062303"/>
          <a:ext cx="7372350" cy="1343025"/>
        </p:xfrm>
        <a:graphic>
          <a:graphicData uri="http://schemas.openxmlformats.org/presentationml/2006/ole">
            <mc:AlternateContent xmlns:mc="http://schemas.openxmlformats.org/markup-compatibility/2006">
              <mc:Choice xmlns:v="urn:schemas-microsoft-com:vml" Requires="v">
                <p:oleObj name="Worksheet" r:id="rId7" imgW="7372328" imgH="1343065" progId="Excel.Sheet.12">
                  <p:embed/>
                </p:oleObj>
              </mc:Choice>
              <mc:Fallback>
                <p:oleObj name="Worksheet" r:id="rId7" imgW="7372328" imgH="1343065" progId="Excel.Sheet.12">
                  <p:embed/>
                  <p:pic>
                    <p:nvPicPr>
                      <p:cNvPr id="9" name="Object 8">
                        <a:extLst>
                          <a:ext uri="{FF2B5EF4-FFF2-40B4-BE49-F238E27FC236}">
                            <a16:creationId xmlns:a16="http://schemas.microsoft.com/office/drawing/2014/main" id="{FE494F8D-4B45-B467-0F07-CB075306013B}"/>
                          </a:ext>
                        </a:extLst>
                      </p:cNvPr>
                      <p:cNvPicPr/>
                      <p:nvPr/>
                    </p:nvPicPr>
                    <p:blipFill>
                      <a:blip r:embed="rId8"/>
                      <a:stretch>
                        <a:fillRect/>
                      </a:stretch>
                    </p:blipFill>
                    <p:spPr>
                      <a:xfrm>
                        <a:off x="537992" y="2062303"/>
                        <a:ext cx="7372350" cy="13430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807CEFF-D635-DFDD-9449-9858E894DE21}"/>
              </a:ext>
            </a:extLst>
          </p:cNvPr>
          <p:cNvGraphicFramePr>
            <a:graphicFrameLocks noChangeAspect="1"/>
          </p:cNvGraphicFramePr>
          <p:nvPr>
            <p:extLst>
              <p:ext uri="{D42A27DB-BD31-4B8C-83A1-F6EECF244321}">
                <p14:modId xmlns:p14="http://schemas.microsoft.com/office/powerpoint/2010/main" val="1519779332"/>
              </p:ext>
            </p:extLst>
          </p:nvPr>
        </p:nvGraphicFramePr>
        <p:xfrm>
          <a:off x="2528108" y="3464485"/>
          <a:ext cx="7372350" cy="1343025"/>
        </p:xfrm>
        <a:graphic>
          <a:graphicData uri="http://schemas.openxmlformats.org/presentationml/2006/ole">
            <mc:AlternateContent xmlns:mc="http://schemas.openxmlformats.org/markup-compatibility/2006">
              <mc:Choice xmlns:v="urn:schemas-microsoft-com:vml" Requires="v">
                <p:oleObj name="Worksheet" r:id="rId9" imgW="7372328" imgH="1343065" progId="Excel.Sheet.12">
                  <p:embed/>
                </p:oleObj>
              </mc:Choice>
              <mc:Fallback>
                <p:oleObj name="Worksheet" r:id="rId9" imgW="7372328" imgH="1343065" progId="Excel.Sheet.12">
                  <p:embed/>
                  <p:pic>
                    <p:nvPicPr>
                      <p:cNvPr id="12" name="Object 11">
                        <a:extLst>
                          <a:ext uri="{FF2B5EF4-FFF2-40B4-BE49-F238E27FC236}">
                            <a16:creationId xmlns:a16="http://schemas.microsoft.com/office/drawing/2014/main" id="{0807CEFF-D635-DFDD-9449-9858E894DE21}"/>
                          </a:ext>
                        </a:extLst>
                      </p:cNvPr>
                      <p:cNvPicPr/>
                      <p:nvPr/>
                    </p:nvPicPr>
                    <p:blipFill>
                      <a:blip r:embed="rId10"/>
                      <a:stretch>
                        <a:fillRect/>
                      </a:stretch>
                    </p:blipFill>
                    <p:spPr>
                      <a:xfrm>
                        <a:off x="2528108" y="3464485"/>
                        <a:ext cx="7372350" cy="13430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0E6912A-7152-707A-D73E-83357C3DD0B3}"/>
              </a:ext>
            </a:extLst>
          </p:cNvPr>
          <p:cNvGraphicFramePr>
            <a:graphicFrameLocks noChangeAspect="1"/>
          </p:cNvGraphicFramePr>
          <p:nvPr>
            <p:extLst>
              <p:ext uri="{D42A27DB-BD31-4B8C-83A1-F6EECF244321}">
                <p14:modId xmlns:p14="http://schemas.microsoft.com/office/powerpoint/2010/main" val="1162679680"/>
              </p:ext>
            </p:extLst>
          </p:nvPr>
        </p:nvGraphicFramePr>
        <p:xfrm>
          <a:off x="2517775" y="4832535"/>
          <a:ext cx="7372350" cy="1343025"/>
        </p:xfrm>
        <a:graphic>
          <a:graphicData uri="http://schemas.openxmlformats.org/presentationml/2006/ole">
            <mc:AlternateContent xmlns:mc="http://schemas.openxmlformats.org/markup-compatibility/2006">
              <mc:Choice xmlns:v="urn:schemas-microsoft-com:vml" Requires="v">
                <p:oleObj name="Worksheet" r:id="rId11" imgW="7372328" imgH="1343065" progId="Excel.Sheet.12">
                  <p:embed/>
                </p:oleObj>
              </mc:Choice>
              <mc:Fallback>
                <p:oleObj name="Worksheet" r:id="rId11" imgW="7372328" imgH="1343065" progId="Excel.Sheet.12">
                  <p:embed/>
                  <p:pic>
                    <p:nvPicPr>
                      <p:cNvPr id="17" name="Object 16">
                        <a:extLst>
                          <a:ext uri="{FF2B5EF4-FFF2-40B4-BE49-F238E27FC236}">
                            <a16:creationId xmlns:a16="http://schemas.microsoft.com/office/drawing/2014/main" id="{F0E6912A-7152-707A-D73E-83357C3DD0B3}"/>
                          </a:ext>
                        </a:extLst>
                      </p:cNvPr>
                      <p:cNvPicPr/>
                      <p:nvPr/>
                    </p:nvPicPr>
                    <p:blipFill>
                      <a:blip r:embed="rId12"/>
                      <a:stretch>
                        <a:fillRect/>
                      </a:stretch>
                    </p:blipFill>
                    <p:spPr>
                      <a:xfrm>
                        <a:off x="2517775" y="4832535"/>
                        <a:ext cx="7372350" cy="1343025"/>
                      </a:xfrm>
                      <a:prstGeom prst="rect">
                        <a:avLst/>
                      </a:prstGeom>
                    </p:spPr>
                  </p:pic>
                </p:oleObj>
              </mc:Fallback>
            </mc:AlternateContent>
          </a:graphicData>
        </a:graphic>
      </p:graphicFrame>
    </p:spTree>
    <p:extLst>
      <p:ext uri="{BB962C8B-B14F-4D97-AF65-F5344CB8AC3E}">
        <p14:creationId xmlns:p14="http://schemas.microsoft.com/office/powerpoint/2010/main" val="293095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A65EA9-420C-3BBC-9933-300BD7388657}"/>
              </a:ext>
            </a:extLst>
          </p:cNvPr>
          <p:cNvPicPr>
            <a:picLocks noChangeAspect="1"/>
          </p:cNvPicPr>
          <p:nvPr/>
        </p:nvPicPr>
        <p:blipFill>
          <a:blip r:embed="rId3"/>
          <a:stretch>
            <a:fillRect/>
          </a:stretch>
        </p:blipFill>
        <p:spPr>
          <a:xfrm>
            <a:off x="2796391" y="905933"/>
            <a:ext cx="6631221" cy="5039728"/>
          </a:xfrm>
          <a:prstGeom prst="rect">
            <a:avLst/>
          </a:prstGeom>
        </p:spPr>
      </p:pic>
      <p:sp>
        <p:nvSpPr>
          <p:cNvPr id="2" name="Slide Number Placeholder 1">
            <a:extLst>
              <a:ext uri="{FF2B5EF4-FFF2-40B4-BE49-F238E27FC236}">
                <a16:creationId xmlns:a16="http://schemas.microsoft.com/office/drawing/2014/main" id="{6AE65E92-DB3B-AA3C-0FE1-4E822C2C28E6}"/>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70813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B79E-1DD0-45B9-9DC3-8229709246A5}"/>
              </a:ext>
            </a:extLst>
          </p:cNvPr>
          <p:cNvSpPr>
            <a:spLocks noGrp="1"/>
          </p:cNvSpPr>
          <p:nvPr>
            <p:ph type="title"/>
          </p:nvPr>
        </p:nvSpPr>
        <p:spPr>
          <a:xfrm>
            <a:off x="1096964" y="286605"/>
            <a:ext cx="10058400" cy="1450757"/>
          </a:xfrm>
        </p:spPr>
        <p:txBody>
          <a:bodyPr>
            <a:normAutofit/>
          </a:bodyPr>
          <a:lstStyle/>
          <a:p>
            <a:r>
              <a:rPr lang="en-US" sz="2400" dirty="0"/>
              <a:t>Who Benefits?</a:t>
            </a:r>
            <a:br>
              <a:rPr lang="en-US" sz="2400" dirty="0"/>
            </a:br>
            <a:r>
              <a:rPr lang="en-US" sz="2400" dirty="0"/>
              <a:t>For Owner-Occupied Properties:</a:t>
            </a:r>
            <a:r>
              <a:rPr lang="en-US" dirty="0"/>
              <a:t> </a:t>
            </a:r>
            <a:endParaRPr lang="en-US" sz="1800" dirty="0"/>
          </a:p>
        </p:txBody>
      </p:sp>
      <p:graphicFrame>
        <p:nvGraphicFramePr>
          <p:cNvPr id="8" name="Content Placeholder 7">
            <a:extLst>
              <a:ext uri="{FF2B5EF4-FFF2-40B4-BE49-F238E27FC236}">
                <a16:creationId xmlns:a16="http://schemas.microsoft.com/office/drawing/2014/main" id="{D6EEE4D7-8734-4BDF-B465-8E0CF14FC50C}"/>
              </a:ext>
            </a:extLst>
          </p:cNvPr>
          <p:cNvGraphicFramePr>
            <a:graphicFrameLocks noGrp="1"/>
          </p:cNvGraphicFramePr>
          <p:nvPr>
            <p:ph idx="1"/>
            <p:extLst>
              <p:ext uri="{D42A27DB-BD31-4B8C-83A1-F6EECF244321}">
                <p14:modId xmlns:p14="http://schemas.microsoft.com/office/powerpoint/2010/main" val="1176738419"/>
              </p:ext>
            </p:extLst>
          </p:nvPr>
        </p:nvGraphicFramePr>
        <p:xfrm>
          <a:off x="1871398" y="1846555"/>
          <a:ext cx="8509532" cy="4018663"/>
        </p:xfrm>
        <a:graphic>
          <a:graphicData uri="http://schemas.openxmlformats.org/drawingml/2006/table">
            <a:tbl>
              <a:tblPr>
                <a:tableStyleId>{5C22544A-7EE6-4342-B048-85BDC9FD1C3A}</a:tableStyleId>
              </a:tblPr>
              <a:tblGrid>
                <a:gridCol w="1358792">
                  <a:extLst>
                    <a:ext uri="{9D8B030D-6E8A-4147-A177-3AD203B41FA5}">
                      <a16:colId xmlns:a16="http://schemas.microsoft.com/office/drawing/2014/main" val="949872781"/>
                    </a:ext>
                  </a:extLst>
                </a:gridCol>
                <a:gridCol w="1191790">
                  <a:extLst>
                    <a:ext uri="{9D8B030D-6E8A-4147-A177-3AD203B41FA5}">
                      <a16:colId xmlns:a16="http://schemas.microsoft.com/office/drawing/2014/main" val="534304730"/>
                    </a:ext>
                  </a:extLst>
                </a:gridCol>
                <a:gridCol w="1191790">
                  <a:extLst>
                    <a:ext uri="{9D8B030D-6E8A-4147-A177-3AD203B41FA5}">
                      <a16:colId xmlns:a16="http://schemas.microsoft.com/office/drawing/2014/main" val="3522110181"/>
                    </a:ext>
                  </a:extLst>
                </a:gridCol>
                <a:gridCol w="1191790">
                  <a:extLst>
                    <a:ext uri="{9D8B030D-6E8A-4147-A177-3AD203B41FA5}">
                      <a16:colId xmlns:a16="http://schemas.microsoft.com/office/drawing/2014/main" val="3883435522"/>
                    </a:ext>
                  </a:extLst>
                </a:gridCol>
                <a:gridCol w="1191790">
                  <a:extLst>
                    <a:ext uri="{9D8B030D-6E8A-4147-A177-3AD203B41FA5}">
                      <a16:colId xmlns:a16="http://schemas.microsoft.com/office/drawing/2014/main" val="1149670160"/>
                    </a:ext>
                  </a:extLst>
                </a:gridCol>
                <a:gridCol w="1191790">
                  <a:extLst>
                    <a:ext uri="{9D8B030D-6E8A-4147-A177-3AD203B41FA5}">
                      <a16:colId xmlns:a16="http://schemas.microsoft.com/office/drawing/2014/main" val="3847129477"/>
                    </a:ext>
                  </a:extLst>
                </a:gridCol>
                <a:gridCol w="1191790">
                  <a:extLst>
                    <a:ext uri="{9D8B030D-6E8A-4147-A177-3AD203B41FA5}">
                      <a16:colId xmlns:a16="http://schemas.microsoft.com/office/drawing/2014/main" val="973593828"/>
                    </a:ext>
                  </a:extLst>
                </a:gridCol>
              </a:tblGrid>
              <a:tr h="236939">
                <a:tc gridSpan="7">
                  <a:txBody>
                    <a:bodyPr/>
                    <a:lstStyle/>
                    <a:p>
                      <a:pPr algn="ctr" fontAlgn="b"/>
                      <a:r>
                        <a:rPr lang="en-US" sz="1500" b="1" u="none" strike="noStrike" dirty="0">
                          <a:effectLst/>
                        </a:rPr>
                        <a:t>With No Residential Exemption Program</a:t>
                      </a:r>
                      <a:endParaRPr lang="en-US" sz="1500" b="1" i="0" u="none" strike="noStrike" dirty="0">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77230"/>
                  </a:ext>
                </a:extLst>
              </a:tr>
              <a:tr h="182056">
                <a:tc>
                  <a:txBody>
                    <a:bodyPr/>
                    <a:lstStyle/>
                    <a:p>
                      <a:pPr algn="ctr" fontAlgn="b"/>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100" b="1" u="none" strike="noStrike">
                          <a:effectLst/>
                        </a:rPr>
                        <a:t>Property #1</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Property #2</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Property #3</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Property #4</a:t>
                      </a:r>
                      <a:endParaRPr lang="en-US" sz="1100" b="1" i="0" u="none" strike="noStrike" dirty="0">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Property #5</a:t>
                      </a: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Property #6</a:t>
                      </a:r>
                    </a:p>
                  </a:txBody>
                  <a:tcPr marL="8986" marR="8986" marT="89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640697"/>
                  </a:ext>
                </a:extLst>
              </a:tr>
              <a:tr h="182056">
                <a:tc>
                  <a:txBody>
                    <a:bodyPr/>
                    <a:lstStyle/>
                    <a:p>
                      <a:pPr algn="ctr" fontAlgn="b"/>
                      <a:r>
                        <a:rPr lang="en-US" sz="1100" b="1" u="none" strike="noStrike">
                          <a:effectLst/>
                        </a:rPr>
                        <a:t>Assessed Value</a:t>
                      </a:r>
                      <a:endParaRPr lang="en-US" sz="1100" b="1"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$400,000.00</a:t>
                      </a:r>
                      <a:endParaRPr lang="en-US" sz="1100" b="0"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$1,303,250</a:t>
                      </a:r>
                      <a:endParaRPr lang="en-US" sz="1100" b="0"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$1,554,227</a:t>
                      </a:r>
                      <a:endParaRPr lang="en-US" sz="1100" b="0"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dirty="0"/>
                        <a:t>$2,145,997</a:t>
                      </a:r>
                      <a:endParaRPr lang="en-US" sz="1100" b="0" i="0" u="none" strike="noStrike" dirty="0">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mn-lt"/>
                        </a:rPr>
                        <a:t>$2,500,000</a:t>
                      </a:r>
                      <a:endParaRPr lang="en-US" sz="1100" b="0" i="0" u="none" strike="noStrike" dirty="0">
                        <a:solidFill>
                          <a:srgbClr val="000000"/>
                        </a:solidFill>
                        <a:effectLst/>
                        <a:latin typeface="Calibri"/>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Calibri"/>
                        </a:rPr>
                        <a:t>$5,500,000</a:t>
                      </a:r>
                    </a:p>
                  </a:txBody>
                  <a:tcPr marL="8986" marR="8986" marT="89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52182961"/>
                  </a:ext>
                </a:extLst>
              </a:tr>
              <a:tr h="510512">
                <a:tc>
                  <a:txBody>
                    <a:bodyPr/>
                    <a:lstStyle/>
                    <a:p>
                      <a:pPr algn="ctr" fontAlgn="b"/>
                      <a:r>
                        <a:rPr lang="en-US" sz="1100" b="1" u="none" strike="noStrike" dirty="0">
                          <a:effectLst/>
                        </a:rPr>
                        <a:t>Tax Bill With No Program Tax Rate $12.24</a:t>
                      </a:r>
                      <a:endParaRPr lang="en-US" sz="1100" b="1" i="0" u="none" strike="noStrike" dirty="0">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$4,896</a:t>
                      </a:r>
                      <a:endParaRPr lang="en-US" sz="1100" b="1" i="0" u="none" strike="noStrike">
                        <a:solidFill>
                          <a:srgbClr val="00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$15,952</a:t>
                      </a:r>
                      <a:endParaRPr lang="en-US" sz="1100" b="1" i="0" u="none" strike="noStrike">
                        <a:solidFill>
                          <a:srgbClr val="00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$19,024</a:t>
                      </a:r>
                      <a:endParaRPr lang="en-US" sz="1100" b="1" i="0" u="none" strike="noStrike" dirty="0">
                        <a:solidFill>
                          <a:srgbClr val="00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$26,275</a:t>
                      </a:r>
                      <a:endParaRPr lang="en-US" sz="1100" b="1" i="0" u="none" strike="noStrike" dirty="0">
                        <a:solidFill>
                          <a:srgbClr val="00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$30,600</a:t>
                      </a:r>
                      <a:endParaRPr lang="en-US" sz="1100" b="1" i="0" u="none" strike="noStrike" dirty="0">
                        <a:solidFill>
                          <a:srgbClr val="00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$67,320</a:t>
                      </a:r>
                    </a:p>
                  </a:txBody>
                  <a:tcPr marL="8986" marR="8986" marT="89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422313"/>
                  </a:ext>
                </a:extLst>
              </a:tr>
              <a:tr h="236939">
                <a:tc gridSpan="7">
                  <a:txBody>
                    <a:bodyPr/>
                    <a:lstStyle/>
                    <a:p>
                      <a:pPr algn="ctr" fontAlgn="b"/>
                      <a:r>
                        <a:rPr lang="en-US" sz="1500" b="1" u="none" strike="noStrike" dirty="0">
                          <a:effectLst/>
                        </a:rPr>
                        <a:t>Eligible Properties- With Exemption Program</a:t>
                      </a:r>
                      <a:endParaRPr lang="en-US" sz="1500" b="1" i="0" u="none" strike="noStrike" dirty="0">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284363"/>
                  </a:ext>
                </a:extLst>
              </a:tr>
              <a:tr h="182056">
                <a:tc>
                  <a:txBody>
                    <a:bodyPr/>
                    <a:lstStyle/>
                    <a:p>
                      <a:pPr algn="ctr" fontAlgn="b"/>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100" b="1" u="none" strike="noStrike">
                          <a:effectLst/>
                        </a:rPr>
                        <a:t>Property #1</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Property #2</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Property #3</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Property #4</a:t>
                      </a:r>
                      <a:endParaRPr lang="en-US" sz="1100" b="1" i="0" u="none" strike="noStrike" dirty="0">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Property #5</a:t>
                      </a: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Property #6</a:t>
                      </a:r>
                    </a:p>
                  </a:txBody>
                  <a:tcPr marL="8986" marR="8986" marT="89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154848"/>
                  </a:ext>
                </a:extLst>
              </a:tr>
              <a:tr h="343328">
                <a:tc>
                  <a:txBody>
                    <a:bodyPr/>
                    <a:lstStyle/>
                    <a:p>
                      <a:pPr algn="ctr" fontAlgn="b"/>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100" b="1" u="none" strike="noStrike">
                          <a:effectLst/>
                        </a:rPr>
                        <a:t>Below Break Even</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Median Value</a:t>
                      </a:r>
                      <a:endParaRPr lang="en-US" sz="1100" b="1"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Average Value</a:t>
                      </a: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Break Even Point</a:t>
                      </a: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Above Break Even</a:t>
                      </a:r>
                    </a:p>
                  </a:txBody>
                  <a:tcPr marL="8986" marR="8986" marT="89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Well Above Break Even</a:t>
                      </a:r>
                    </a:p>
                  </a:txBody>
                  <a:tcPr marL="8986" marR="8986" marT="89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378085"/>
                  </a:ext>
                </a:extLst>
              </a:tr>
              <a:tr h="182056">
                <a:tc>
                  <a:txBody>
                    <a:bodyPr/>
                    <a:lstStyle/>
                    <a:p>
                      <a:pPr algn="ctr" fontAlgn="b"/>
                      <a:r>
                        <a:rPr lang="en-US" sz="1100" b="1" u="none" strike="noStrike">
                          <a:effectLst/>
                        </a:rPr>
                        <a:t>Assessed Value</a:t>
                      </a:r>
                      <a:endParaRPr lang="en-US" sz="1100" b="1"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$400,000.00</a:t>
                      </a:r>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$1,303,250</a:t>
                      </a:r>
                      <a:endParaRPr lang="en-US" sz="1100" b="0"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$1,554,227</a:t>
                      </a:r>
                      <a:endParaRPr lang="en-US" sz="1100" b="0" i="0" u="none" strike="noStrike">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dirty="0"/>
                        <a:t>$2,145,997</a:t>
                      </a:r>
                      <a:endParaRPr lang="en-US" sz="1100" b="0" i="0" u="none" strike="noStrike" dirty="0">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$2,500,000</a:t>
                      </a:r>
                      <a:endParaRPr lang="en-US" sz="1100" b="0" i="0" u="none" strike="noStrike" dirty="0">
                        <a:solidFill>
                          <a:srgbClr val="000000"/>
                        </a:solidFill>
                        <a:effectLst/>
                        <a:latin typeface="Calibri" panose="020F0502020204030204" pitchFamily="34" charset="0"/>
                      </a:endParaRPr>
                    </a:p>
                  </a:txBody>
                  <a:tcPr marL="8986" marR="8986" marT="8986" marB="0" anchor="ctr">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Calibri" panose="020F0502020204030204" pitchFamily="34" charset="0"/>
                        </a:rPr>
                        <a:t>$5,500,000</a:t>
                      </a:r>
                    </a:p>
                  </a:txBody>
                  <a:tcPr marL="8986" marR="8986" marT="89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9039733"/>
                  </a:ext>
                </a:extLst>
              </a:tr>
              <a:tr h="182056">
                <a:tc>
                  <a:txBody>
                    <a:bodyPr/>
                    <a:lstStyle/>
                    <a:p>
                      <a:pPr algn="ctr" fontAlgn="b"/>
                      <a:r>
                        <a:rPr lang="en-US" sz="1100" b="1" u="none" strike="noStrike">
                          <a:effectLst/>
                        </a:rPr>
                        <a:t>Exemption</a:t>
                      </a:r>
                      <a:endParaRPr lang="en-US" sz="1100" b="1"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100" u="none" strike="noStrike">
                          <a:effectLst/>
                        </a:rPr>
                        <a:t>$142,971</a:t>
                      </a:r>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rPr>
                        <a:t>$142,971</a:t>
                      </a:r>
                      <a:endParaRPr lang="en-US" sz="1100" b="0" i="0" u="none" strike="noStrike">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u="none" strike="noStrike">
                          <a:effectLst/>
                        </a:rPr>
                        <a:t>$142,971</a:t>
                      </a:r>
                      <a:endParaRPr lang="en-US" sz="1100" b="0" i="0" u="none" strike="noStrike">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u="none" strike="noStrike" dirty="0">
                          <a:effectLst/>
                        </a:rPr>
                        <a:t>$142,971</a:t>
                      </a:r>
                      <a:endParaRPr lang="en-US" sz="1100" b="0" i="0" u="none" strike="noStrike" dirty="0">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b="0" i="0" u="none" strike="noStrike" dirty="0">
                          <a:solidFill>
                            <a:srgbClr val="000000"/>
                          </a:solidFill>
                          <a:effectLst/>
                          <a:latin typeface="Calibri" panose="020F0502020204030204" pitchFamily="34" charset="0"/>
                        </a:rPr>
                        <a:t>$142,971</a:t>
                      </a:r>
                    </a:p>
                  </a:txBody>
                  <a:tcPr marL="8986" marR="8986" marT="89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4509371"/>
                  </a:ext>
                </a:extLst>
              </a:tr>
              <a:tr h="182056">
                <a:tc>
                  <a:txBody>
                    <a:bodyPr/>
                    <a:lstStyle/>
                    <a:p>
                      <a:pPr algn="ctr" fontAlgn="b"/>
                      <a:r>
                        <a:rPr lang="en-US" sz="1100" b="1" u="none" strike="noStrike">
                          <a:effectLst/>
                        </a:rPr>
                        <a:t>Net Value</a:t>
                      </a:r>
                      <a:endParaRPr lang="en-US" sz="1100" b="1"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100" u="none" strike="noStrike">
                          <a:effectLst/>
                        </a:rPr>
                        <a:t>$257,029</a:t>
                      </a:r>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rPr>
                        <a:t>$1,160,279</a:t>
                      </a:r>
                      <a:endParaRPr lang="en-US" sz="1100" b="0" i="0" u="none" strike="noStrike">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u="none" strike="noStrike" dirty="0">
                          <a:effectLst/>
                        </a:rPr>
                        <a:t>$1,411,256</a:t>
                      </a:r>
                      <a:endParaRPr lang="en-US" sz="1100" b="0" i="0" u="none" strike="noStrike" dirty="0">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u="none" strike="noStrike" dirty="0">
                          <a:effectLst/>
                        </a:rPr>
                        <a:t>$2,003,026</a:t>
                      </a:r>
                    </a:p>
                  </a:txBody>
                  <a:tcPr marL="8986" marR="8986" marT="8986" marB="0" anchor="ctr"/>
                </a:tc>
                <a:tc>
                  <a:txBody>
                    <a:bodyPr/>
                    <a:lstStyle/>
                    <a:p>
                      <a:pPr algn="ctr" fontAlgn="b"/>
                      <a:r>
                        <a:rPr lang="en-US" sz="1100" u="none" strike="noStrike" dirty="0">
                          <a:effectLst/>
                        </a:rPr>
                        <a:t>$2,357,029</a:t>
                      </a:r>
                    </a:p>
                  </a:txBody>
                  <a:tcPr marL="8986" marR="8986" marT="8986" marB="0" anchor="ctr"/>
                </a:tc>
                <a:tc>
                  <a:txBody>
                    <a:bodyPr/>
                    <a:lstStyle/>
                    <a:p>
                      <a:pPr algn="ctr" fontAlgn="b"/>
                      <a:r>
                        <a:rPr lang="en-US" sz="1100" u="none" strike="noStrike" dirty="0">
                          <a:effectLst/>
                        </a:rPr>
                        <a:t>$5,357,029</a:t>
                      </a:r>
                    </a:p>
                  </a:txBody>
                  <a:tcPr marL="8986" marR="8986" marT="89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9377718"/>
                  </a:ext>
                </a:extLst>
              </a:tr>
              <a:tr h="510512">
                <a:tc>
                  <a:txBody>
                    <a:bodyPr/>
                    <a:lstStyle/>
                    <a:p>
                      <a:pPr algn="ctr" fontAlgn="b"/>
                      <a:r>
                        <a:rPr lang="en-US" sz="1100" b="1" u="none" strike="noStrike" dirty="0">
                          <a:effectLst/>
                        </a:rPr>
                        <a:t>Tax Bill with 10% Exemption Tax Rate $13.12</a:t>
                      </a:r>
                      <a:endParaRPr lang="en-US" sz="1100" b="1" i="0" u="none" strike="noStrike" dirty="0">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100" b="1" u="none" strike="noStrike" dirty="0">
                          <a:effectLst/>
                        </a:rPr>
                        <a:t>$3,372</a:t>
                      </a:r>
                      <a:endParaRPr lang="en-US" sz="1100" b="1" i="0" u="none" strike="noStrike" dirty="0">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tcPr>
                </a:tc>
                <a:tc>
                  <a:txBody>
                    <a:bodyPr/>
                    <a:lstStyle/>
                    <a:p>
                      <a:pPr algn="ctr" fontAlgn="b"/>
                      <a:r>
                        <a:rPr lang="en-US" sz="1100" b="1" u="none" strike="noStrike" dirty="0">
                          <a:effectLst/>
                        </a:rPr>
                        <a:t>$15,223</a:t>
                      </a:r>
                      <a:endParaRPr lang="en-US" sz="1100" b="1" i="0" u="none" strike="noStrike" dirty="0">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b="1" u="none" strike="noStrike" dirty="0">
                          <a:effectLst/>
                        </a:rPr>
                        <a:t>$18,516</a:t>
                      </a:r>
                      <a:endParaRPr lang="en-US" sz="1100" b="1" i="0" u="none" strike="noStrike" dirty="0">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b="1" i="0" u="none" strike="noStrike" dirty="0">
                          <a:solidFill>
                            <a:srgbClr val="000000"/>
                          </a:solidFill>
                          <a:effectLst/>
                          <a:latin typeface="Calibri" panose="020F0502020204030204" pitchFamily="34" charset="0"/>
                        </a:rPr>
                        <a:t>$26,275</a:t>
                      </a:r>
                    </a:p>
                  </a:txBody>
                  <a:tcPr marL="8986" marR="8986" marT="8986" marB="0" anchor="ctr"/>
                </a:tc>
                <a:tc>
                  <a:txBody>
                    <a:bodyPr/>
                    <a:lstStyle/>
                    <a:p>
                      <a:pPr algn="ctr" fontAlgn="b"/>
                      <a:r>
                        <a:rPr lang="en-US" sz="1100" b="1" u="none" strike="noStrike" dirty="0">
                          <a:effectLst/>
                        </a:rPr>
                        <a:t>$31,372</a:t>
                      </a:r>
                      <a:endParaRPr lang="en-US" sz="1100" b="1" i="0" u="none" strike="noStrike" dirty="0">
                        <a:solidFill>
                          <a:srgbClr val="000000"/>
                        </a:solidFill>
                        <a:effectLst/>
                        <a:latin typeface="Calibri" panose="020F0502020204030204" pitchFamily="34" charset="0"/>
                      </a:endParaRPr>
                    </a:p>
                  </a:txBody>
                  <a:tcPr marL="8986" marR="8986" marT="8986" marB="0" anchor="ctr"/>
                </a:tc>
                <a:tc>
                  <a:txBody>
                    <a:bodyPr/>
                    <a:lstStyle/>
                    <a:p>
                      <a:pPr algn="ctr" fontAlgn="b"/>
                      <a:r>
                        <a:rPr lang="en-US" sz="1100" b="1" i="0" u="none" strike="noStrike" dirty="0">
                          <a:solidFill>
                            <a:srgbClr val="000000"/>
                          </a:solidFill>
                          <a:effectLst/>
                          <a:latin typeface="Calibri" panose="020F0502020204030204" pitchFamily="34" charset="0"/>
                        </a:rPr>
                        <a:t>$70,284</a:t>
                      </a:r>
                    </a:p>
                  </a:txBody>
                  <a:tcPr marL="8986" marR="8986" marT="89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4924617"/>
                  </a:ext>
                </a:extLst>
              </a:tr>
              <a:tr h="343328">
                <a:tc>
                  <a:txBody>
                    <a:bodyPr/>
                    <a:lstStyle/>
                    <a:p>
                      <a:pPr algn="ctr" fontAlgn="b"/>
                      <a:r>
                        <a:rPr lang="en-US" sz="1100" b="1" u="none" strike="noStrike" dirty="0">
                          <a:effectLst/>
                        </a:rPr>
                        <a:t>Actual Savings with Exemption</a:t>
                      </a:r>
                      <a:endParaRPr lang="en-US" sz="1100" b="1" i="0" u="none" strike="noStrike" dirty="0">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100" b="1" u="none" strike="noStrike" dirty="0">
                          <a:solidFill>
                            <a:srgbClr val="00B050"/>
                          </a:solidFill>
                          <a:effectLst/>
                        </a:rPr>
                        <a:t>$1,524</a:t>
                      </a:r>
                      <a:endParaRPr lang="en-US" sz="1100" b="1" i="0" u="none" strike="noStrike" dirty="0">
                        <a:solidFill>
                          <a:srgbClr val="00B05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tcPr>
                </a:tc>
                <a:tc>
                  <a:txBody>
                    <a:bodyPr/>
                    <a:lstStyle/>
                    <a:p>
                      <a:pPr algn="ctr" fontAlgn="b"/>
                      <a:r>
                        <a:rPr lang="en-US" sz="1100" b="1" u="none" strike="noStrike" dirty="0">
                          <a:solidFill>
                            <a:srgbClr val="00B050"/>
                          </a:solidFill>
                          <a:effectLst/>
                        </a:rPr>
                        <a:t>$729</a:t>
                      </a:r>
                      <a:endParaRPr lang="en-US" sz="1100" b="1" i="0" u="none" strike="noStrike" dirty="0">
                        <a:solidFill>
                          <a:srgbClr val="00B050"/>
                        </a:solidFill>
                        <a:effectLst/>
                        <a:latin typeface="Calibri" panose="020F0502020204030204" pitchFamily="34" charset="0"/>
                      </a:endParaRPr>
                    </a:p>
                  </a:txBody>
                  <a:tcPr marL="8986" marR="8986" marT="8986" marB="0" anchor="ctr"/>
                </a:tc>
                <a:tc>
                  <a:txBody>
                    <a:bodyPr/>
                    <a:lstStyle/>
                    <a:p>
                      <a:pPr algn="ctr" fontAlgn="b"/>
                      <a:r>
                        <a:rPr lang="en-US" sz="1100" b="1" u="none" strike="noStrike" kern="1200" dirty="0">
                          <a:solidFill>
                            <a:srgbClr val="00B050"/>
                          </a:solidFill>
                          <a:effectLst/>
                          <a:latin typeface="+mn-lt"/>
                          <a:ea typeface="+mn-ea"/>
                          <a:cs typeface="+mn-cs"/>
                        </a:rPr>
                        <a:t>$240</a:t>
                      </a:r>
                    </a:p>
                  </a:txBody>
                  <a:tcPr marL="8986" marR="8986" marT="8986" marB="0" anchor="ctr">
                    <a:solidFill>
                      <a:schemeClr val="tx2">
                        <a:lumMod val="20000"/>
                        <a:lumOff val="80000"/>
                      </a:schemeClr>
                    </a:solidFill>
                  </a:tcPr>
                </a:tc>
                <a:tc>
                  <a:txBody>
                    <a:bodyPr/>
                    <a:lstStyle/>
                    <a:p>
                      <a:pPr algn="ctr" fontAlgn="b"/>
                      <a:r>
                        <a:rPr lang="en-US" sz="1100" b="1" u="none" strike="noStrike" kern="1200" dirty="0">
                          <a:solidFill>
                            <a:srgbClr val="00B050"/>
                          </a:solidFill>
                          <a:effectLst/>
                          <a:latin typeface="+mn-lt"/>
                          <a:ea typeface="+mn-ea"/>
                          <a:cs typeface="+mn-cs"/>
                        </a:rPr>
                        <a:t>0</a:t>
                      </a:r>
                    </a:p>
                  </a:txBody>
                  <a:tcPr marL="8986" marR="8986" marT="8986" marB="0" anchor="ctr">
                    <a:solidFill>
                      <a:schemeClr val="accent1">
                        <a:lumMod val="20000"/>
                        <a:lumOff val="8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8986" marR="8986" marT="8986" marB="0" anchor="ctr">
                    <a:solidFill>
                      <a:schemeClr val="bg2">
                        <a:lumMod val="5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8986" marR="8986" marT="8986" marB="0" anchor="ctr">
                    <a:lnR w="12700" cap="flat" cmpd="sng" algn="ctr">
                      <a:solidFill>
                        <a:schemeClr val="tx1"/>
                      </a:solidFill>
                      <a:prstDash val="solid"/>
                      <a:round/>
                      <a:headEnd type="none" w="med" len="med"/>
                      <a:tailEnd type="none" w="med" len="med"/>
                    </a:lnR>
                    <a:solidFill>
                      <a:schemeClr val="bg2">
                        <a:lumMod val="50000"/>
                      </a:schemeClr>
                    </a:solidFill>
                  </a:tcPr>
                </a:tc>
                <a:extLst>
                  <a:ext uri="{0D108BD9-81ED-4DB2-BD59-A6C34878D82A}">
                    <a16:rowId xmlns:a16="http://schemas.microsoft.com/office/drawing/2014/main" val="2957669470"/>
                  </a:ext>
                </a:extLst>
              </a:tr>
              <a:tr h="738811">
                <a:tc>
                  <a:txBody>
                    <a:bodyPr/>
                    <a:lstStyle/>
                    <a:p>
                      <a:pPr algn="ctr" fontAlgn="b"/>
                      <a:r>
                        <a:rPr lang="en-US" sz="1100" b="1" u="none" strike="noStrike">
                          <a:effectLst/>
                        </a:rPr>
                        <a:t>Extra Cost of Exemption</a:t>
                      </a:r>
                      <a:endParaRPr lang="en-US" sz="1100" b="1"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86" marR="8986" marT="898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endParaRPr lang="en-US" sz="1100" b="1" i="0" u="none" strike="noStrike" dirty="0">
                        <a:solidFill>
                          <a:srgbClr val="92D05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b"/>
                      <a:r>
                        <a:rPr lang="en-US" sz="1100" b="1" i="0" u="none" strike="noStrike" dirty="0">
                          <a:solidFill>
                            <a:srgbClr val="FF0000"/>
                          </a:solidFill>
                          <a:effectLst/>
                          <a:latin typeface="Calibri" panose="020F0502020204030204" pitchFamily="34" charset="0"/>
                        </a:rPr>
                        <a:t>0</a:t>
                      </a:r>
                    </a:p>
                  </a:txBody>
                  <a:tcPr marL="8986" marR="8986" marT="8986"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rgbClr val="FF0000"/>
                          </a:solidFill>
                          <a:effectLst/>
                        </a:rPr>
                        <a:t>$772</a:t>
                      </a:r>
                      <a:endParaRPr lang="en-US" sz="1100" b="1" i="0" u="none" strike="noStrike" dirty="0">
                        <a:solidFill>
                          <a:srgbClr val="FF0000"/>
                        </a:solidFill>
                        <a:effectLst/>
                        <a:latin typeface="Calibri" panose="020F0502020204030204" pitchFamily="34" charset="0"/>
                      </a:endParaRPr>
                    </a:p>
                  </a:txBody>
                  <a:tcPr marL="8986" marR="8986" marT="8986"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0000"/>
                          </a:solidFill>
                          <a:effectLst/>
                          <a:latin typeface="Calibri" panose="020F0502020204030204" pitchFamily="34" charset="0"/>
                        </a:rPr>
                        <a:t>$2,964</a:t>
                      </a:r>
                    </a:p>
                    <a:p>
                      <a:pPr algn="ctr" fontAlgn="b"/>
                      <a:endParaRPr lang="en-US" sz="1100" b="1" i="0" u="none" strike="noStrike" dirty="0">
                        <a:solidFill>
                          <a:srgbClr val="FF0000"/>
                        </a:solidFill>
                        <a:effectLst/>
                        <a:latin typeface="Calibri" panose="020F0502020204030204" pitchFamily="34" charset="0"/>
                      </a:endParaRPr>
                    </a:p>
                  </a:txBody>
                  <a:tcPr marL="8986" marR="8986" marT="89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775635"/>
                  </a:ext>
                </a:extLst>
              </a:tr>
            </a:tbl>
          </a:graphicData>
        </a:graphic>
      </p:graphicFrame>
      <p:sp>
        <p:nvSpPr>
          <p:cNvPr id="3" name="Slide Number Placeholder 2">
            <a:extLst>
              <a:ext uri="{FF2B5EF4-FFF2-40B4-BE49-F238E27FC236}">
                <a16:creationId xmlns:a16="http://schemas.microsoft.com/office/drawing/2014/main" id="{245BFFCB-DC47-B443-A77D-DC15A4E87081}"/>
              </a:ext>
            </a:extLst>
          </p:cNvPr>
          <p:cNvSpPr>
            <a:spLocks noGrp="1"/>
          </p:cNvSpPr>
          <p:nvPr>
            <p:ph type="sldNum" sz="quarter" idx="12"/>
          </p:nvPr>
        </p:nvSpPr>
        <p:spPr/>
        <p:txBody>
          <a:bodyPr/>
          <a:lstStyle/>
          <a:p>
            <a:fld id="{E31375A4-56A4-47D6-9801-1991572033F7}" type="slidenum">
              <a:rPr lang="en-US" smtClean="0"/>
              <a:t>20</a:t>
            </a:fld>
            <a:endParaRPr lang="en-US"/>
          </a:p>
        </p:txBody>
      </p:sp>
    </p:spTree>
    <p:extLst>
      <p:ext uri="{BB962C8B-B14F-4D97-AF65-F5344CB8AC3E}">
        <p14:creationId xmlns:p14="http://schemas.microsoft.com/office/powerpoint/2010/main" val="259886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1" name="Rectangle 14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2" name="Straight Connector 141">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3" name="Rectangle 142">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Title 25">
            <a:extLst>
              <a:ext uri="{FF2B5EF4-FFF2-40B4-BE49-F238E27FC236}">
                <a16:creationId xmlns:a16="http://schemas.microsoft.com/office/drawing/2014/main" id="{CA2B88B7-0A8E-AE70-75D6-78FFB0151654}"/>
              </a:ext>
            </a:extLst>
          </p:cNvPr>
          <p:cNvSpPr>
            <a:spLocks noGrp="1"/>
          </p:cNvSpPr>
          <p:nvPr>
            <p:ph type="title"/>
          </p:nvPr>
        </p:nvSpPr>
        <p:spPr>
          <a:xfrm>
            <a:off x="1065197" y="5120639"/>
            <a:ext cx="10058400" cy="1165581"/>
          </a:xfrm>
        </p:spPr>
        <p:txBody>
          <a:bodyPr vert="horz" lIns="91440" tIns="45720" rIns="91440" bIns="45720" rtlCol="0" anchor="b">
            <a:normAutofit fontScale="90000"/>
          </a:bodyPr>
          <a:lstStyle/>
          <a:p>
            <a:pPr algn="ctr"/>
            <a:r>
              <a:rPr lang="en-US" sz="3600" dirty="0">
                <a:solidFill>
                  <a:srgbClr val="FFFFFF"/>
                </a:solidFill>
              </a:rPr>
              <a:t>                 </a:t>
            </a:r>
            <a:br>
              <a:rPr lang="en-US" sz="3600" dirty="0">
                <a:solidFill>
                  <a:srgbClr val="FFFFFF"/>
                </a:solidFill>
              </a:rPr>
            </a:br>
            <a:br>
              <a:rPr lang="en-US" sz="3600" dirty="0">
                <a:solidFill>
                  <a:srgbClr val="FFFFFF"/>
                </a:solidFill>
              </a:rPr>
            </a:br>
            <a:r>
              <a:rPr lang="en-US" sz="3600" dirty="0">
                <a:solidFill>
                  <a:srgbClr val="FFFFFF"/>
                </a:solidFill>
              </a:rPr>
              <a:t> Options for Residential Exemption</a:t>
            </a:r>
            <a:br>
              <a:rPr lang="en-US" sz="3600" dirty="0">
                <a:solidFill>
                  <a:srgbClr val="FFFFFF"/>
                </a:solidFill>
              </a:rPr>
            </a:br>
            <a:r>
              <a:rPr lang="en-US" sz="3600" dirty="0">
                <a:solidFill>
                  <a:srgbClr val="FFFFFF"/>
                </a:solidFill>
              </a:rPr>
              <a:t> Example Calculation </a:t>
            </a:r>
            <a:r>
              <a:rPr lang="en-US" sz="3600">
                <a:solidFill>
                  <a:srgbClr val="FFFFFF"/>
                </a:solidFill>
              </a:rPr>
              <a:t>of 10%</a:t>
            </a:r>
            <a:endParaRPr lang="en-US" sz="3600" dirty="0">
              <a:solidFill>
                <a:srgbClr val="FFFFFF"/>
              </a:solidFill>
            </a:endParaRPr>
          </a:p>
        </p:txBody>
      </p:sp>
      <p:sp>
        <p:nvSpPr>
          <p:cNvPr id="145" name="Rectangle 144">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5A28E00E-AE10-1667-BFED-8B3458B85547}"/>
              </a:ext>
            </a:extLst>
          </p:cNvPr>
          <p:cNvSpPr>
            <a:spLocks noGrp="1"/>
          </p:cNvSpPr>
          <p:nvPr>
            <p:ph type="sldNum" sz="quarter" idx="12"/>
          </p:nvPr>
        </p:nvSpPr>
        <p:spPr/>
        <p:txBody>
          <a:bodyPr/>
          <a:lstStyle/>
          <a:p>
            <a:fld id="{E31375A4-56A4-47D6-9801-1991572033F7}" type="slidenum">
              <a:rPr lang="en-US" smtClean="0"/>
              <a:t>21</a:t>
            </a:fld>
            <a:endParaRPr lang="en-US"/>
          </a:p>
        </p:txBody>
      </p:sp>
      <p:sp>
        <p:nvSpPr>
          <p:cNvPr id="5" name="Content Placeholder 2">
            <a:extLst>
              <a:ext uri="{FF2B5EF4-FFF2-40B4-BE49-F238E27FC236}">
                <a16:creationId xmlns:a16="http://schemas.microsoft.com/office/drawing/2014/main" id="{0D4AAFB7-2735-F8B2-FA40-37D67902719F}"/>
              </a:ext>
            </a:extLst>
          </p:cNvPr>
          <p:cNvSpPr txBox="1">
            <a:spLocks/>
          </p:cNvSpPr>
          <p:nvPr/>
        </p:nvSpPr>
        <p:spPr bwMode="auto">
          <a:xfrm>
            <a:off x="6178438" y="781241"/>
            <a:ext cx="6028832" cy="344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4" tIns="46033" rIns="92064" bIns="46033" numCol="1" anchor="t" anchorCtr="0" compatLnSpc="1">
            <a:prstTxWarp prst="textNoShape">
              <a:avLst/>
            </a:prstTxWarp>
          </a:bodyPr>
          <a:lstStyle>
            <a:lvl1pPr marL="342900" indent="-342900" algn="l" rtl="0" eaLnBrk="0" fontAlgn="base" hangingPunct="0">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0" fontAlgn="base" hangingPunct="0">
              <a:lnSpc>
                <a:spcPct val="90000"/>
              </a:lnSpc>
              <a:spcBef>
                <a:spcPct val="25000"/>
              </a:spcBef>
              <a:spcAft>
                <a:spcPct val="0"/>
              </a:spcAft>
              <a:buSzPct val="100000"/>
              <a:buChar char="–"/>
              <a:defRPr b="1">
                <a:solidFill>
                  <a:schemeClr val="tx1"/>
                </a:solidFill>
                <a:latin typeface="+mn-lt"/>
              </a:defRPr>
            </a:lvl2pPr>
            <a:lvl3pPr marL="1204913" indent="-228600" algn="l" rtl="0" eaLnBrk="0" fontAlgn="base" hangingPunct="0">
              <a:lnSpc>
                <a:spcPct val="90000"/>
              </a:lnSpc>
              <a:spcBef>
                <a:spcPct val="25000"/>
              </a:spcBef>
              <a:spcAft>
                <a:spcPct val="0"/>
              </a:spcAft>
              <a:buSzPct val="100000"/>
              <a:buChar char=" "/>
              <a:defRPr sz="1600" b="1">
                <a:solidFill>
                  <a:schemeClr val="tx1"/>
                </a:solidFill>
                <a:latin typeface="+mn-lt"/>
              </a:defRPr>
            </a:lvl3pPr>
            <a:lvl4pPr marL="1546225" indent="-119063" algn="l" rtl="0" eaLnBrk="0" fontAlgn="base" hangingPunct="0">
              <a:lnSpc>
                <a:spcPct val="90000"/>
              </a:lnSpc>
              <a:spcBef>
                <a:spcPct val="25000"/>
              </a:spcBef>
              <a:spcAft>
                <a:spcPct val="0"/>
              </a:spcAft>
              <a:buSzPct val="100000"/>
              <a:buChar char=" "/>
              <a:defRPr sz="1400" b="1">
                <a:solidFill>
                  <a:schemeClr val="tx1"/>
                </a:solidFill>
                <a:latin typeface="+mn-lt"/>
              </a:defRPr>
            </a:lvl4pPr>
            <a:lvl5pPr marL="1828800" algn="l" rtl="0" eaLnBrk="0" fontAlgn="base" hangingPunct="0">
              <a:lnSpc>
                <a:spcPct val="90000"/>
              </a:lnSpc>
              <a:spcBef>
                <a:spcPct val="25000"/>
              </a:spcBef>
              <a:spcAft>
                <a:spcPct val="0"/>
              </a:spcAft>
              <a:buSzPct val="100000"/>
              <a:buChar char=" "/>
              <a:defRPr sz="1400" b="1">
                <a:solidFill>
                  <a:schemeClr val="tx1"/>
                </a:solidFill>
                <a:latin typeface="+mn-lt"/>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defRPr>
            </a:lvl9pPr>
          </a:lstStyle>
          <a:p>
            <a:pPr marL="342900" marR="0" lvl="0" indent="-342900" algn="ctr" defTabSz="914400" rtl="0" eaLnBrk="0" fontAlgn="base" latinLnBrk="0" hangingPunct="0">
              <a:lnSpc>
                <a:spcPct val="90000"/>
              </a:lnSpc>
              <a:spcBef>
                <a:spcPct val="25000"/>
              </a:spcBef>
              <a:spcAft>
                <a:spcPct val="0"/>
              </a:spcAft>
              <a:buClrTx/>
              <a:buSzPct val="125000"/>
              <a:buFontTx/>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Exemption 1% to 35% of the Average Residential Value</a:t>
            </a:r>
          </a:p>
          <a:p>
            <a:pPr marL="342900" marR="0" lvl="0" indent="-342900" algn="ctr" defTabSz="914400" rtl="0" eaLnBrk="0" fontAlgn="base" latinLnBrk="0" hangingPunct="0">
              <a:lnSpc>
                <a:spcPct val="90000"/>
              </a:lnSpc>
              <a:spcBef>
                <a:spcPct val="25000"/>
              </a:spcBef>
              <a:spcAft>
                <a:spcPct val="0"/>
              </a:spcAft>
              <a:buClrTx/>
              <a:buSzPct val="125000"/>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5%   * $</a:t>
            </a:r>
            <a:r>
              <a:rPr lang="en-US" kern="0" dirty="0">
                <a:solidFill>
                  <a:srgbClr val="000000"/>
                </a:solidFill>
                <a:latin typeface="Arial"/>
              </a:rPr>
              <a:t>1,429,712</a:t>
            </a:r>
            <a:r>
              <a:rPr kumimoji="0" lang="en-US" sz="2000" b="1" i="0" u="none" strike="noStrike" kern="0" cap="none" spc="0" normalizeH="0" baseline="0" noProof="0" dirty="0">
                <a:ln>
                  <a:noFill/>
                </a:ln>
                <a:solidFill>
                  <a:srgbClr val="000000"/>
                </a:solidFill>
                <a:effectLst/>
                <a:uLnTx/>
                <a:uFillTx/>
                <a:latin typeface="Arial"/>
                <a:ea typeface="+mn-ea"/>
                <a:cs typeface="+mn-cs"/>
              </a:rPr>
              <a:t> = $71,486	Tax Rate $12.67</a:t>
            </a: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10% * $</a:t>
            </a:r>
            <a:r>
              <a:rPr lang="en-US" kern="0" dirty="0">
                <a:solidFill>
                  <a:srgbClr val="000000"/>
                </a:solidFill>
                <a:latin typeface="Arial"/>
              </a:rPr>
              <a:t>1,429,712</a:t>
            </a:r>
            <a:r>
              <a:rPr kumimoji="0" lang="en-US" sz="2000" b="1" i="0" u="none" strike="noStrike" kern="0" cap="none" spc="0" normalizeH="0" baseline="0" noProof="0" dirty="0">
                <a:ln>
                  <a:noFill/>
                </a:ln>
                <a:solidFill>
                  <a:srgbClr val="000000"/>
                </a:solidFill>
                <a:effectLst/>
                <a:uLnTx/>
                <a:uFillTx/>
                <a:latin typeface="Arial"/>
                <a:ea typeface="+mn-ea"/>
                <a:cs typeface="+mn-cs"/>
              </a:rPr>
              <a:t> = $142,971	Tax Rate $13.12</a:t>
            </a: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15% * $</a:t>
            </a:r>
            <a:r>
              <a:rPr lang="en-US" kern="0" dirty="0">
                <a:solidFill>
                  <a:srgbClr val="000000"/>
                </a:solidFill>
                <a:latin typeface="Arial"/>
              </a:rPr>
              <a:t>1,429,712</a:t>
            </a:r>
            <a:r>
              <a:rPr kumimoji="0" lang="en-US" sz="2000" b="1" i="0" u="none" strike="noStrike" kern="0" cap="none" spc="0" normalizeH="0" baseline="0" noProof="0" dirty="0">
                <a:ln>
                  <a:noFill/>
                </a:ln>
                <a:solidFill>
                  <a:srgbClr val="000000"/>
                </a:solidFill>
                <a:effectLst/>
                <a:uLnTx/>
                <a:uFillTx/>
                <a:latin typeface="Arial"/>
                <a:ea typeface="+mn-ea"/>
                <a:cs typeface="+mn-cs"/>
              </a:rPr>
              <a:t> = $214,457	Tax Rate $13.60</a:t>
            </a: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20% * $</a:t>
            </a:r>
            <a:r>
              <a:rPr lang="en-US" kern="0" dirty="0">
                <a:solidFill>
                  <a:srgbClr val="000000"/>
                </a:solidFill>
                <a:latin typeface="Arial"/>
              </a:rPr>
              <a:t>1,429,712 </a:t>
            </a:r>
            <a:r>
              <a:rPr kumimoji="0" lang="en-US" sz="2000" b="1" i="0" u="none" strike="noStrike" kern="0" cap="none" spc="0" normalizeH="0" baseline="0" noProof="0" dirty="0">
                <a:ln>
                  <a:noFill/>
                </a:ln>
                <a:solidFill>
                  <a:srgbClr val="000000"/>
                </a:solidFill>
                <a:effectLst/>
                <a:uLnTx/>
                <a:uFillTx/>
                <a:latin typeface="Arial"/>
                <a:ea typeface="+mn-ea"/>
                <a:cs typeface="+mn-cs"/>
              </a:rPr>
              <a:t>= $285,942	Tax Rate $14.13</a:t>
            </a: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25% * $</a:t>
            </a:r>
            <a:r>
              <a:rPr lang="en-US" kern="0" dirty="0">
                <a:solidFill>
                  <a:srgbClr val="000000"/>
                </a:solidFill>
                <a:latin typeface="Arial"/>
              </a:rPr>
              <a:t>1,429,712</a:t>
            </a:r>
            <a:r>
              <a:rPr kumimoji="0" lang="en-US" sz="2000" b="1" i="0" u="none" strike="noStrike" kern="0" cap="none" spc="0" normalizeH="0" baseline="0" noProof="0" dirty="0">
                <a:ln>
                  <a:noFill/>
                </a:ln>
                <a:solidFill>
                  <a:srgbClr val="000000"/>
                </a:solidFill>
                <a:effectLst/>
                <a:uLnTx/>
                <a:uFillTx/>
                <a:latin typeface="Arial"/>
                <a:ea typeface="+mn-ea"/>
                <a:cs typeface="+mn-cs"/>
              </a:rPr>
              <a:t> = $357,428	Tax Rate $14.69</a:t>
            </a: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30% * $</a:t>
            </a:r>
            <a:r>
              <a:rPr lang="en-US" kern="0" dirty="0">
                <a:solidFill>
                  <a:srgbClr val="000000"/>
                </a:solidFill>
                <a:latin typeface="Arial"/>
              </a:rPr>
              <a:t>1,429,712</a:t>
            </a:r>
            <a:r>
              <a:rPr kumimoji="0" lang="en-US" sz="2000" b="1" i="0" u="none" strike="noStrike" kern="0" cap="none" spc="0" normalizeH="0" baseline="0" noProof="0" dirty="0">
                <a:ln>
                  <a:noFill/>
                </a:ln>
                <a:solidFill>
                  <a:srgbClr val="000000"/>
                </a:solidFill>
                <a:effectLst/>
                <a:uLnTx/>
                <a:uFillTx/>
                <a:latin typeface="Arial"/>
                <a:ea typeface="+mn-ea"/>
                <a:cs typeface="+mn-cs"/>
              </a:rPr>
              <a:t> = $428,914	Tax Rate $15.30</a:t>
            </a:r>
          </a:p>
          <a:p>
            <a:pPr marL="0" marR="0" lvl="0" indent="0" algn="ctr" defTabSz="914400" rtl="0" eaLnBrk="0" fontAlgn="base" latinLnBrk="0" hangingPunct="0">
              <a:lnSpc>
                <a:spcPct val="90000"/>
              </a:lnSpc>
              <a:spcBef>
                <a:spcPct val="25000"/>
              </a:spcBef>
              <a:spcAft>
                <a:spcPct val="0"/>
              </a:spcAft>
              <a:buClrTx/>
              <a:buSzPct val="125000"/>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35% * $</a:t>
            </a:r>
            <a:r>
              <a:rPr lang="en-US" kern="0" dirty="0">
                <a:solidFill>
                  <a:srgbClr val="000000"/>
                </a:solidFill>
                <a:latin typeface="Arial"/>
              </a:rPr>
              <a:t>1,429,712</a:t>
            </a:r>
            <a:r>
              <a:rPr kumimoji="0" lang="en-US" sz="2000" b="1" i="0" u="none" strike="noStrike" kern="0" cap="none" spc="0" normalizeH="0" baseline="0" noProof="0" dirty="0">
                <a:ln>
                  <a:noFill/>
                </a:ln>
                <a:solidFill>
                  <a:srgbClr val="000000"/>
                </a:solidFill>
                <a:effectLst/>
                <a:uLnTx/>
                <a:uFillTx/>
                <a:latin typeface="Arial"/>
                <a:ea typeface="+mn-ea"/>
                <a:cs typeface="+mn-cs"/>
              </a:rPr>
              <a:t> = $500,399	Tax Rate $15.97</a:t>
            </a:r>
          </a:p>
          <a:p>
            <a:pPr marL="342900" marR="0" lvl="0" indent="-342900" algn="ctr" defTabSz="914400" rtl="0" eaLnBrk="0" fontAlgn="base" latinLnBrk="0" hangingPunct="0">
              <a:lnSpc>
                <a:spcPct val="90000"/>
              </a:lnSpc>
              <a:spcBef>
                <a:spcPct val="25000"/>
              </a:spcBef>
              <a:spcAft>
                <a:spcPct val="0"/>
              </a:spcAft>
              <a:buClrTx/>
              <a:buSzPct val="125000"/>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0" fontAlgn="base" latinLnBrk="0" hangingPunct="0">
              <a:lnSpc>
                <a:spcPct val="90000"/>
              </a:lnSpc>
              <a:spcBef>
                <a:spcPct val="25000"/>
              </a:spcBef>
              <a:spcAft>
                <a:spcPct val="0"/>
              </a:spcAft>
              <a:buClrTx/>
              <a:buSzPct val="125000"/>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78877D4A-286A-172F-E8DC-811B1F8FA07D}"/>
              </a:ext>
            </a:extLst>
          </p:cNvPr>
          <p:cNvPicPr>
            <a:picLocks noChangeAspect="1"/>
          </p:cNvPicPr>
          <p:nvPr/>
        </p:nvPicPr>
        <p:blipFill>
          <a:blip r:embed="rId2"/>
          <a:stretch>
            <a:fillRect/>
          </a:stretch>
        </p:blipFill>
        <p:spPr>
          <a:xfrm>
            <a:off x="539826" y="1019005"/>
            <a:ext cx="5352485" cy="3205105"/>
          </a:xfrm>
          <a:prstGeom prst="rect">
            <a:avLst/>
          </a:prstGeom>
        </p:spPr>
      </p:pic>
    </p:spTree>
    <p:extLst>
      <p:ext uri="{BB962C8B-B14F-4D97-AF65-F5344CB8AC3E}">
        <p14:creationId xmlns:p14="http://schemas.microsoft.com/office/powerpoint/2010/main" val="39412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23136-51CC-9D41-7FFC-A6CDC8E64E5F}"/>
              </a:ext>
            </a:extLst>
          </p:cNvPr>
          <p:cNvPicPr>
            <a:picLocks noChangeAspect="1"/>
          </p:cNvPicPr>
          <p:nvPr/>
        </p:nvPicPr>
        <p:blipFill>
          <a:blip r:embed="rId3"/>
          <a:stretch>
            <a:fillRect/>
          </a:stretch>
        </p:blipFill>
        <p:spPr>
          <a:xfrm>
            <a:off x="2119312" y="79899"/>
            <a:ext cx="7953375" cy="1029810"/>
          </a:xfrm>
          <a:prstGeom prst="rect">
            <a:avLst/>
          </a:prstGeom>
        </p:spPr>
      </p:pic>
      <p:sp>
        <p:nvSpPr>
          <p:cNvPr id="7" name="TextBox 6">
            <a:extLst>
              <a:ext uri="{FF2B5EF4-FFF2-40B4-BE49-F238E27FC236}">
                <a16:creationId xmlns:a16="http://schemas.microsoft.com/office/drawing/2014/main" id="{8FD22B83-0244-D894-8BF0-79F48EF16EA5}"/>
              </a:ext>
            </a:extLst>
          </p:cNvPr>
          <p:cNvSpPr txBox="1"/>
          <p:nvPr/>
        </p:nvSpPr>
        <p:spPr>
          <a:xfrm>
            <a:off x="3048739" y="5199641"/>
            <a:ext cx="6094520" cy="369332"/>
          </a:xfrm>
          <a:prstGeom prst="rect">
            <a:avLst/>
          </a:prstGeom>
          <a:noFill/>
        </p:spPr>
        <p:txBody>
          <a:bodyPr wrap="square">
            <a:spAutoFit/>
          </a:bodyPr>
          <a:lstStyle/>
          <a:p>
            <a:r>
              <a:rPr lang="en-US" sz="1800" b="1" dirty="0"/>
              <a:t>Concord has not historically adopted this exemption</a:t>
            </a:r>
          </a:p>
        </p:txBody>
      </p:sp>
      <p:sp>
        <p:nvSpPr>
          <p:cNvPr id="2" name="Slide Number Placeholder 1">
            <a:extLst>
              <a:ext uri="{FF2B5EF4-FFF2-40B4-BE49-F238E27FC236}">
                <a16:creationId xmlns:a16="http://schemas.microsoft.com/office/drawing/2014/main" id="{8FB2D2D7-924C-A895-836D-15D08141CCEA}"/>
              </a:ext>
            </a:extLst>
          </p:cNvPr>
          <p:cNvSpPr>
            <a:spLocks noGrp="1"/>
          </p:cNvSpPr>
          <p:nvPr>
            <p:ph type="sldNum" sz="quarter" idx="12"/>
          </p:nvPr>
        </p:nvSpPr>
        <p:spPr/>
        <p:txBody>
          <a:bodyPr/>
          <a:lstStyle/>
          <a:p>
            <a:fld id="{E31375A4-56A4-47D6-9801-1991572033F7}" type="slidenum">
              <a:rPr lang="en-US" smtClean="0"/>
              <a:t>22</a:t>
            </a:fld>
            <a:endParaRPr lang="en-US"/>
          </a:p>
        </p:txBody>
      </p:sp>
      <p:sp>
        <p:nvSpPr>
          <p:cNvPr id="4" name="TextBox 3">
            <a:extLst>
              <a:ext uri="{FF2B5EF4-FFF2-40B4-BE49-F238E27FC236}">
                <a16:creationId xmlns:a16="http://schemas.microsoft.com/office/drawing/2014/main" id="{F4D6031A-9FCC-2938-810E-AC222A261543}"/>
              </a:ext>
            </a:extLst>
          </p:cNvPr>
          <p:cNvSpPr txBox="1"/>
          <p:nvPr/>
        </p:nvSpPr>
        <p:spPr>
          <a:xfrm>
            <a:off x="2119312" y="1289027"/>
            <a:ext cx="7483135" cy="3970318"/>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Select Board could adopt an exemption that reduces the taxable valuation by up to 10% of eligible Commercial parcels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Eligible businesses must have an average annual employment of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not more than 10 people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during the previous calendar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Assessed value of the parcel occupied by eligible business must be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 million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commercial parcel to qualify, every business occupying the parcel must also qualify for the exemption.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exemption shifts the tax burden within the CIP Classes from small commercial properties to larger commercial and industrial parcels.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Increases the Commercial/Industrial/Personal Property Tax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exemption goes to the building owner, not the business owner, so depending on lease agreements, a small business owner may or may not benefit.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40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algn="ctr"/>
            <a:r>
              <a:rPr lang="en-US" b="1"/>
              <a:t>Select Board’s Role</a:t>
            </a:r>
          </a:p>
        </p:txBody>
      </p:sp>
      <p:graphicFrame>
        <p:nvGraphicFramePr>
          <p:cNvPr id="5" name="Content Placeholder 2">
            <a:extLst>
              <a:ext uri="{FF2B5EF4-FFF2-40B4-BE49-F238E27FC236}">
                <a16:creationId xmlns:a16="http://schemas.microsoft.com/office/drawing/2014/main" id="{E989BADB-BA4D-68CB-4977-62FB162AEB95}"/>
              </a:ext>
            </a:extLst>
          </p:cNvPr>
          <p:cNvGraphicFramePr>
            <a:graphicFrameLocks noGrp="1"/>
          </p:cNvGraphicFramePr>
          <p:nvPr>
            <p:ph idx="1"/>
            <p:extLst>
              <p:ext uri="{D42A27DB-BD31-4B8C-83A1-F6EECF244321}">
                <p14:modId xmlns:p14="http://schemas.microsoft.com/office/powerpoint/2010/main" val="694034381"/>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8A36313-5CE2-230A-3373-3441A339DA77}"/>
              </a:ext>
            </a:extLst>
          </p:cNvPr>
          <p:cNvSpPr>
            <a:spLocks noGrp="1"/>
          </p:cNvSpPr>
          <p:nvPr>
            <p:ph type="sldNum" sz="quarter" idx="12"/>
          </p:nvPr>
        </p:nvSpPr>
        <p:spPr/>
        <p:txBody>
          <a:bodyPr/>
          <a:lstStyle/>
          <a:p>
            <a:fld id="{E31375A4-56A4-47D6-9801-1991572033F7}" type="slidenum">
              <a:rPr lang="en-US" smtClean="0"/>
              <a:t>23</a:t>
            </a:fld>
            <a:endParaRPr lang="en-US"/>
          </a:p>
        </p:txBody>
      </p:sp>
      <p:sp>
        <p:nvSpPr>
          <p:cNvPr id="7" name="TextBox 6">
            <a:extLst>
              <a:ext uri="{FF2B5EF4-FFF2-40B4-BE49-F238E27FC236}">
                <a16:creationId xmlns:a16="http://schemas.microsoft.com/office/drawing/2014/main" id="{CC67544F-C8D1-0671-807E-99A952F9E47A}"/>
              </a:ext>
            </a:extLst>
          </p:cNvPr>
          <p:cNvSpPr txBox="1"/>
          <p:nvPr/>
        </p:nvSpPr>
        <p:spPr>
          <a:xfrm>
            <a:off x="8431034" y="2274838"/>
            <a:ext cx="2663687" cy="2308324"/>
          </a:xfrm>
          <a:prstGeom prst="rect">
            <a:avLst/>
          </a:prstGeom>
          <a:noFill/>
        </p:spPr>
        <p:txBody>
          <a:bodyPr wrap="square">
            <a:spAutoFit/>
          </a:bodyPr>
          <a:lstStyle/>
          <a:p>
            <a:r>
              <a:rPr lang="en-US" dirty="0">
                <a:solidFill>
                  <a:srgbClr val="111111"/>
                </a:solidFill>
                <a:latin typeface="Roboto" panose="02000000000000000000" pitchFamily="2" charset="0"/>
              </a:rPr>
              <a:t>T</a:t>
            </a:r>
            <a:r>
              <a:rPr lang="en-US" b="0" i="0" dirty="0">
                <a:solidFill>
                  <a:srgbClr val="111111"/>
                </a:solidFill>
                <a:effectLst/>
                <a:latin typeface="Roboto" panose="02000000000000000000" pitchFamily="2" charset="0"/>
              </a:rPr>
              <a:t>he Select Board hold a public hearing to </a:t>
            </a:r>
            <a:r>
              <a:rPr lang="en-US" b="1" i="0" dirty="0">
                <a:solidFill>
                  <a:srgbClr val="111111"/>
                </a:solidFill>
                <a:effectLst/>
                <a:latin typeface="Roboto" panose="02000000000000000000" pitchFamily="2" charset="0"/>
              </a:rPr>
              <a:t>determine the percentage of the Town’s property tax levy to be borne by each major property class</a:t>
            </a:r>
            <a:r>
              <a:rPr lang="en-US" b="0" i="0" dirty="0">
                <a:solidFill>
                  <a:srgbClr val="111111"/>
                </a:solidFill>
                <a:effectLst/>
                <a:latin typeface="Roboto" panose="02000000000000000000" pitchFamily="2" charset="0"/>
              </a:rPr>
              <a:t>.</a:t>
            </a:r>
            <a:endParaRPr lang="en-US" dirty="0"/>
          </a:p>
        </p:txBody>
      </p:sp>
    </p:spTree>
    <p:extLst>
      <p:ext uri="{BB962C8B-B14F-4D97-AF65-F5344CB8AC3E}">
        <p14:creationId xmlns:p14="http://schemas.microsoft.com/office/powerpoint/2010/main" val="22966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- 5</a:t>
            </a:r>
          </a:p>
        </p:txBody>
      </p:sp>
      <p:sp>
        <p:nvSpPr>
          <p:cNvPr id="3" name="Picture Placeholder 2" descr="An empty placeholder to add an image. Click on the placeholder and select the image that you wish to add"/>
          <p:cNvSpPr>
            <a:spLocks noGrp="1"/>
          </p:cNvSpPr>
          <p:nvPr>
            <p:ph type="pic"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8FEA1273-CC78-9998-FC5D-D2F7110208E1}"/>
              </a:ext>
            </a:extLst>
          </p:cNvPr>
          <p:cNvPicPr>
            <a:picLocks noChangeAspect="1"/>
          </p:cNvPicPr>
          <p:nvPr/>
        </p:nvPicPr>
        <p:blipFill>
          <a:blip r:embed="rId2"/>
          <a:stretch>
            <a:fillRect/>
          </a:stretch>
        </p:blipFill>
        <p:spPr>
          <a:xfrm>
            <a:off x="38100" y="0"/>
            <a:ext cx="12115800" cy="6791325"/>
          </a:xfrm>
          <a:prstGeom prst="rect">
            <a:avLst/>
          </a:prstGeom>
        </p:spPr>
      </p:pic>
      <p:sp>
        <p:nvSpPr>
          <p:cNvPr id="5" name="Slide Number Placeholder 4">
            <a:extLst>
              <a:ext uri="{FF2B5EF4-FFF2-40B4-BE49-F238E27FC236}">
                <a16:creationId xmlns:a16="http://schemas.microsoft.com/office/drawing/2014/main" id="{14C77AD4-9994-83DA-FC6C-B63BADC62FDF}"/>
              </a:ext>
            </a:extLst>
          </p:cNvPr>
          <p:cNvSpPr>
            <a:spLocks noGrp="1"/>
          </p:cNvSpPr>
          <p:nvPr>
            <p:ph type="sldNum" sz="quarter" idx="12"/>
          </p:nvPr>
        </p:nvSpPr>
        <p:spPr/>
        <p:txBody>
          <a:bodyPr/>
          <a:lstStyle/>
          <a:p>
            <a:fld id="{E31375A4-56A4-47D6-9801-1991572033F7}" type="slidenum">
              <a:rPr lang="en-US" smtClean="0"/>
              <a:t>24</a:t>
            </a:fld>
            <a:endParaRPr lang="en-US"/>
          </a:p>
        </p:txBody>
      </p:sp>
    </p:spTree>
    <p:extLst>
      <p:ext uri="{BB962C8B-B14F-4D97-AF65-F5344CB8AC3E}">
        <p14:creationId xmlns:p14="http://schemas.microsoft.com/office/powerpoint/2010/main" val="3392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Rectangle 1073">
            <a:extLst>
              <a:ext uri="{FF2B5EF4-FFF2-40B4-BE49-F238E27FC236}">
                <a16:creationId xmlns:a16="http://schemas.microsoft.com/office/drawing/2014/main" id="{841A8DFB-611A-4AAF-9195-84B09E4F7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76" name="Rectangle 1075">
            <a:extLst>
              <a:ext uri="{FF2B5EF4-FFF2-40B4-BE49-F238E27FC236}">
                <a16:creationId xmlns:a16="http://schemas.microsoft.com/office/drawing/2014/main" id="{6A3951CE-6985-48B0-8C07-92C55A1A1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78" name="Straight Connector 1077">
            <a:extLst>
              <a:ext uri="{FF2B5EF4-FFF2-40B4-BE49-F238E27FC236}">
                <a16:creationId xmlns:a16="http://schemas.microsoft.com/office/drawing/2014/main" id="{A97EF53E-8C19-478C-B271-F78844347C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80" name="Rectangle 1079">
            <a:extLst>
              <a:ext uri="{FF2B5EF4-FFF2-40B4-BE49-F238E27FC236}">
                <a16:creationId xmlns:a16="http://schemas.microsoft.com/office/drawing/2014/main" id="{0D3048CC-BFEE-499F-968D-9681FE25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a:extLst>
              <a:ext uri="{FF2B5EF4-FFF2-40B4-BE49-F238E27FC236}">
                <a16:creationId xmlns:a16="http://schemas.microsoft.com/office/drawing/2014/main" id="{C7594BB7-E215-A873-1435-10DE6836C7AE}"/>
              </a:ext>
            </a:extLst>
          </p:cNvPr>
          <p:cNvSpPr>
            <a:spLocks noGrp="1"/>
          </p:cNvSpPr>
          <p:nvPr>
            <p:ph type="title"/>
          </p:nvPr>
        </p:nvSpPr>
        <p:spPr>
          <a:xfrm>
            <a:off x="6620933" y="634946"/>
            <a:ext cx="4928809" cy="1450757"/>
          </a:xfrm>
        </p:spPr>
        <p:txBody>
          <a:bodyPr vert="horz" lIns="91440" tIns="45720" rIns="91440" bIns="45720" rtlCol="0" anchor="b">
            <a:normAutofit/>
          </a:bodyPr>
          <a:lstStyle/>
          <a:p>
            <a:r>
              <a:rPr lang="en-US" sz="4800">
                <a:solidFill>
                  <a:schemeClr val="tx1">
                    <a:lumMod val="75000"/>
                    <a:lumOff val="25000"/>
                  </a:schemeClr>
                </a:solidFill>
              </a:rPr>
              <a:t>Town of Concord Massachusetts</a:t>
            </a:r>
          </a:p>
        </p:txBody>
      </p:sp>
      <p:sp>
        <p:nvSpPr>
          <p:cNvPr id="1082" name="Rectangle 1081">
            <a:extLst>
              <a:ext uri="{FF2B5EF4-FFF2-40B4-BE49-F238E27FC236}">
                <a16:creationId xmlns:a16="http://schemas.microsoft.com/office/drawing/2014/main" id="{2AF095ED-34C6-4B6B-BF2F-B18C3C6CD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snow, person, group&#10;&#10;Description automatically generated">
            <a:extLst>
              <a:ext uri="{FF2B5EF4-FFF2-40B4-BE49-F238E27FC236}">
                <a16:creationId xmlns:a16="http://schemas.microsoft.com/office/drawing/2014/main" id="{89AB8453-026E-35E1-4C13-06A29C6D9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36" y="981589"/>
            <a:ext cx="2784700" cy="2088525"/>
          </a:xfrm>
          <a:prstGeom prst="rect">
            <a:avLst/>
          </a:prstGeom>
        </p:spPr>
      </p:pic>
      <p:sp>
        <p:nvSpPr>
          <p:cNvPr id="1084" name="Rectangle 1083">
            <a:extLst>
              <a:ext uri="{FF2B5EF4-FFF2-40B4-BE49-F238E27FC236}">
                <a16:creationId xmlns:a16="http://schemas.microsoft.com/office/drawing/2014/main" id="{E80E2106-26D1-4CFC-9F58-A3D915C7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ECBBD0E-0BDC-4EE7-1C9D-2E8DE93661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71" r="18619" b="-2"/>
          <a:stretch/>
        </p:blipFill>
        <p:spPr bwMode="auto">
          <a:xfrm>
            <a:off x="3937431" y="473902"/>
            <a:ext cx="1749726" cy="1626575"/>
          </a:xfrm>
          <a:prstGeom prst="rect">
            <a:avLst/>
          </a:prstGeom>
          <a:noFill/>
          <a:extLst>
            <a:ext uri="{909E8E84-426E-40DD-AFC4-6F175D3DCCD1}">
              <a14:hiddenFill xmlns:a14="http://schemas.microsoft.com/office/drawing/2010/main">
                <a:solidFill>
                  <a:srgbClr val="FFFFFF"/>
                </a:solidFill>
              </a14:hiddenFill>
            </a:ext>
          </a:extLst>
        </p:spPr>
      </p:pic>
      <p:cxnSp>
        <p:nvCxnSpPr>
          <p:cNvPr id="1086" name="Straight Connector 1085">
            <a:extLst>
              <a:ext uri="{FF2B5EF4-FFF2-40B4-BE49-F238E27FC236}">
                <a16:creationId xmlns:a16="http://schemas.microsoft.com/office/drawing/2014/main" id="{9E02610F-7D0E-44AD-ADE2-F343EC06F7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695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88" name="Rectangle 1087">
            <a:extLst>
              <a:ext uri="{FF2B5EF4-FFF2-40B4-BE49-F238E27FC236}">
                <a16:creationId xmlns:a16="http://schemas.microsoft.com/office/drawing/2014/main" id="{82C98A42-D33B-4523-A0B2-4904C32B7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ree, outdoor, sky, mountain&#10;&#10;Description automatically generated">
            <a:extLst>
              <a:ext uri="{FF2B5EF4-FFF2-40B4-BE49-F238E27FC236}">
                <a16:creationId xmlns:a16="http://schemas.microsoft.com/office/drawing/2014/main" id="{05A215B6-4F98-F80E-81A6-CCCE1D12F068}"/>
              </a:ext>
            </a:extLst>
          </p:cNvPr>
          <p:cNvPicPr>
            <a:picLocks noGrp="1" noChangeAspect="1"/>
          </p:cNvPicPr>
          <p:nvPr>
            <p:ph type="pic" idx="1"/>
          </p:nvPr>
        </p:nvPicPr>
        <p:blipFill rotWithShape="1">
          <a:blip r:embed="rId5" cstate="print">
            <a:extLst>
              <a:ext uri="{28A0092B-C50C-407E-A947-70E740481C1C}">
                <a14:useLocalDpi xmlns:a14="http://schemas.microsoft.com/office/drawing/2010/main" val="0"/>
              </a:ext>
            </a:extLst>
          </a:blip>
          <a:srcRect t="14001" r="-2" b="5160"/>
          <a:stretch/>
        </p:blipFill>
        <p:spPr>
          <a:xfrm>
            <a:off x="458337" y="4290147"/>
            <a:ext cx="2784700" cy="1266231"/>
          </a:xfrm>
          <a:prstGeom prst="rect">
            <a:avLst/>
          </a:prstGeom>
        </p:spPr>
      </p:pic>
      <p:sp>
        <p:nvSpPr>
          <p:cNvPr id="1090" name="Rectangle 1089">
            <a:extLst>
              <a:ext uri="{FF2B5EF4-FFF2-40B4-BE49-F238E27FC236}">
                <a16:creationId xmlns:a16="http://schemas.microsoft.com/office/drawing/2014/main" id="{B314DF03-4B84-4C63-9500-DC80BCA1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lage of a person&#10;&#10;Description automatically generated with medium confidence">
            <a:extLst>
              <a:ext uri="{FF2B5EF4-FFF2-40B4-BE49-F238E27FC236}">
                <a16:creationId xmlns:a16="http://schemas.microsoft.com/office/drawing/2014/main" id="{92CC946F-E497-8722-520C-B535265F15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910" y="2601842"/>
            <a:ext cx="2156765" cy="3231109"/>
          </a:xfrm>
          <a:prstGeom prst="rect">
            <a:avLst/>
          </a:prstGeom>
        </p:spPr>
      </p:pic>
      <p:sp>
        <p:nvSpPr>
          <p:cNvPr id="75" name="Text Placeholder 3">
            <a:extLst>
              <a:ext uri="{FF2B5EF4-FFF2-40B4-BE49-F238E27FC236}">
                <a16:creationId xmlns:a16="http://schemas.microsoft.com/office/drawing/2014/main" id="{F2BE3C75-F87C-5622-0CBE-AEF9AF4A7080}"/>
              </a:ext>
            </a:extLst>
          </p:cNvPr>
          <p:cNvSpPr>
            <a:spLocks noGrp="1"/>
          </p:cNvSpPr>
          <p:nvPr>
            <p:ph type="body" sz="half" idx="2"/>
          </p:nvPr>
        </p:nvSpPr>
        <p:spPr>
          <a:xfrm>
            <a:off x="6680653" y="2168586"/>
            <a:ext cx="4928809" cy="3670180"/>
          </a:xfrm>
        </p:spPr>
        <p:txBody>
          <a:bodyPr vert="horz" lIns="0" tIns="45720" rIns="0" bIns="45720" rtlCol="0">
            <a:normAutofit fontScale="55000" lnSpcReduction="20000"/>
          </a:bodyPr>
          <a:lstStyle/>
          <a:p>
            <a:r>
              <a:rPr lang="en-US" sz="2000" dirty="0">
                <a:solidFill>
                  <a:schemeClr val="tx1">
                    <a:lumMod val="75000"/>
                    <a:lumOff val="25000"/>
                  </a:schemeClr>
                </a:solidFill>
              </a:rPr>
              <a:t>Classification Hearing</a:t>
            </a:r>
          </a:p>
          <a:p>
            <a:endParaRPr lang="en-US" sz="2500" dirty="0">
              <a:solidFill>
                <a:schemeClr val="tx1">
                  <a:lumMod val="75000"/>
                  <a:lumOff val="25000"/>
                </a:schemeClr>
              </a:solidFill>
            </a:endParaRPr>
          </a:p>
          <a:p>
            <a:r>
              <a:rPr lang="en-US" sz="2500" dirty="0">
                <a:solidFill>
                  <a:schemeClr val="tx1">
                    <a:lumMod val="75000"/>
                    <a:lumOff val="25000"/>
                  </a:schemeClr>
                </a:solidFill>
              </a:rPr>
              <a:t>FY24 Interim</a:t>
            </a:r>
          </a:p>
          <a:p>
            <a:endParaRPr lang="en-US" sz="2000" dirty="0">
              <a:solidFill>
                <a:schemeClr val="tx1">
                  <a:lumMod val="75000"/>
                  <a:lumOff val="25000"/>
                </a:schemeClr>
              </a:solidFill>
            </a:endParaRPr>
          </a:p>
          <a:p>
            <a:r>
              <a:rPr lang="en-US" sz="2000" u="sng" dirty="0">
                <a:solidFill>
                  <a:schemeClr val="tx1">
                    <a:lumMod val="75000"/>
                    <a:lumOff val="25000"/>
                  </a:schemeClr>
                </a:solidFill>
              </a:rPr>
              <a:t>Board of Assessors</a:t>
            </a:r>
          </a:p>
          <a:p>
            <a:r>
              <a:rPr lang="en-US" sz="1800" dirty="0">
                <a:solidFill>
                  <a:schemeClr val="tx1">
                    <a:lumMod val="75000"/>
                    <a:lumOff val="25000"/>
                  </a:schemeClr>
                </a:solidFill>
              </a:rPr>
              <a:t>Brendan O’Neill Kemeza ,Chair</a:t>
            </a:r>
          </a:p>
          <a:p>
            <a:r>
              <a:rPr lang="en-US" sz="1800" dirty="0">
                <a:solidFill>
                  <a:schemeClr val="tx1">
                    <a:lumMod val="75000"/>
                    <a:lumOff val="25000"/>
                  </a:schemeClr>
                </a:solidFill>
              </a:rPr>
              <a:t>Mera Krishnan Tilley, Vice-Chair</a:t>
            </a:r>
          </a:p>
          <a:p>
            <a:r>
              <a:rPr lang="en-US" sz="1800" dirty="0">
                <a:solidFill>
                  <a:schemeClr val="tx1">
                    <a:lumMod val="75000"/>
                    <a:lumOff val="25000"/>
                  </a:schemeClr>
                </a:solidFill>
              </a:rPr>
              <a:t>David Karr</a:t>
            </a:r>
          </a:p>
          <a:p>
            <a:r>
              <a:rPr lang="en-US" sz="1800" dirty="0">
                <a:solidFill>
                  <a:schemeClr val="tx1">
                    <a:lumMod val="75000"/>
                    <a:lumOff val="25000"/>
                  </a:schemeClr>
                </a:solidFill>
              </a:rPr>
              <a:t>Yanni </a:t>
            </a:r>
            <a:r>
              <a:rPr lang="en-US" sz="1800" dirty="0" err="1">
                <a:solidFill>
                  <a:schemeClr val="tx1">
                    <a:lumMod val="75000"/>
                    <a:lumOff val="25000"/>
                  </a:schemeClr>
                </a:solidFill>
              </a:rPr>
              <a:t>Tsitsas</a:t>
            </a:r>
            <a:endParaRPr lang="en-US" sz="1800" dirty="0">
              <a:solidFill>
                <a:schemeClr val="tx1">
                  <a:lumMod val="75000"/>
                  <a:lumOff val="25000"/>
                </a:schemeClr>
              </a:solidFill>
            </a:endParaRPr>
          </a:p>
          <a:p>
            <a:r>
              <a:rPr lang="en-US" sz="1800" dirty="0">
                <a:solidFill>
                  <a:schemeClr val="tx1">
                    <a:lumMod val="75000"/>
                    <a:lumOff val="25000"/>
                  </a:schemeClr>
                </a:solidFill>
              </a:rPr>
              <a:t>Arry Charles</a:t>
            </a:r>
          </a:p>
          <a:p>
            <a:endParaRPr lang="en-US" sz="1800" dirty="0">
              <a:solidFill>
                <a:schemeClr val="tx1">
                  <a:lumMod val="75000"/>
                  <a:lumOff val="25000"/>
                </a:schemeClr>
              </a:solidFill>
            </a:endParaRPr>
          </a:p>
          <a:p>
            <a:r>
              <a:rPr lang="en-US" sz="1800" u="sng" dirty="0">
                <a:solidFill>
                  <a:schemeClr val="tx1">
                    <a:lumMod val="75000"/>
                    <a:lumOff val="25000"/>
                  </a:schemeClr>
                </a:solidFill>
              </a:rPr>
              <a:t>Office Staff</a:t>
            </a:r>
          </a:p>
          <a:p>
            <a:r>
              <a:rPr lang="en-US" sz="1800" dirty="0">
                <a:solidFill>
                  <a:schemeClr val="tx1">
                    <a:lumMod val="75000"/>
                    <a:lumOff val="25000"/>
                  </a:schemeClr>
                </a:solidFill>
              </a:rPr>
              <a:t>Meredith Stone, Town Assessor</a:t>
            </a:r>
          </a:p>
          <a:p>
            <a:r>
              <a:rPr lang="en-US" sz="1800" dirty="0">
                <a:solidFill>
                  <a:schemeClr val="tx1">
                    <a:lumMod val="75000"/>
                    <a:lumOff val="25000"/>
                  </a:schemeClr>
                </a:solidFill>
              </a:rPr>
              <a:t>Carolyn Dee, Office Administrator</a:t>
            </a:r>
          </a:p>
          <a:p>
            <a:r>
              <a:rPr lang="en-US" sz="1800" dirty="0">
                <a:solidFill>
                  <a:schemeClr val="tx1">
                    <a:lumMod val="75000"/>
                    <a:lumOff val="25000"/>
                  </a:schemeClr>
                </a:solidFill>
              </a:rPr>
              <a:t>Michael Gibbons, Assistant Assessor</a:t>
            </a:r>
          </a:p>
          <a:p>
            <a:r>
              <a:rPr lang="en-US" sz="1800" dirty="0">
                <a:solidFill>
                  <a:schemeClr val="tx1">
                    <a:lumMod val="75000"/>
                    <a:lumOff val="25000"/>
                  </a:schemeClr>
                </a:solidFill>
              </a:rPr>
              <a:t>Lee Phalen, Field Lister</a:t>
            </a: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r>
              <a:rPr lang="en-US" sz="2400" dirty="0">
                <a:solidFill>
                  <a:schemeClr val="tx1">
                    <a:lumMod val="75000"/>
                    <a:lumOff val="25000"/>
                  </a:schemeClr>
                </a:solidFill>
              </a:rPr>
              <a:t>11-20-2023</a:t>
            </a: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p:txBody>
      </p:sp>
      <p:sp>
        <p:nvSpPr>
          <p:cNvPr id="1092" name="Rectangle 1091">
            <a:extLst>
              <a:ext uri="{FF2B5EF4-FFF2-40B4-BE49-F238E27FC236}">
                <a16:creationId xmlns:a16="http://schemas.microsoft.com/office/drawing/2014/main" id="{C0C2C24D-DBC6-4FC3-8BD4-31D3CC1A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94" name="Rectangle 1093">
            <a:extLst>
              <a:ext uri="{FF2B5EF4-FFF2-40B4-BE49-F238E27FC236}">
                <a16:creationId xmlns:a16="http://schemas.microsoft.com/office/drawing/2014/main" id="{57B513E8-3CAA-4B4E-92DE-D3EA3E17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B4B5352F-2444-D801-E597-81CF3260F080}"/>
              </a:ext>
            </a:extLst>
          </p:cNvPr>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13910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1" name="Rectangle 12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2" name="Straight Connector 121">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 name="Rectangle 122">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EC37F6D-BCEE-94F1-A23B-A9E01B496394}"/>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3300" dirty="0">
                <a:solidFill>
                  <a:srgbClr val="FFFFFF"/>
                </a:solidFill>
              </a:rPr>
              <a:t>Historical Assessed Values By Class</a:t>
            </a:r>
          </a:p>
        </p:txBody>
      </p:sp>
      <p:pic>
        <p:nvPicPr>
          <p:cNvPr id="8" name="Picture 7">
            <a:extLst>
              <a:ext uri="{FF2B5EF4-FFF2-40B4-BE49-F238E27FC236}">
                <a16:creationId xmlns:a16="http://schemas.microsoft.com/office/drawing/2014/main" id="{DCC965F7-7CCD-416D-80B3-D1BF9B9AD7A9}"/>
              </a:ext>
            </a:extLst>
          </p:cNvPr>
          <p:cNvPicPr>
            <a:picLocks noChangeAspect="1"/>
          </p:cNvPicPr>
          <p:nvPr/>
        </p:nvPicPr>
        <p:blipFill>
          <a:blip r:embed="rId3"/>
          <a:stretch>
            <a:fillRect/>
          </a:stretch>
        </p:blipFill>
        <p:spPr>
          <a:xfrm>
            <a:off x="693211" y="923052"/>
            <a:ext cx="5131653" cy="1385546"/>
          </a:xfrm>
          <a:prstGeom prst="rect">
            <a:avLst/>
          </a:prstGeom>
        </p:spPr>
      </p:pic>
      <p:sp>
        <p:nvSpPr>
          <p:cNvPr id="125" name="Rectangle 124">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4E57F90-D500-5486-9600-17D71745760B}"/>
              </a:ext>
            </a:extLst>
          </p:cNvPr>
          <p:cNvPicPr>
            <a:picLocks noChangeAspect="1"/>
          </p:cNvPicPr>
          <p:nvPr/>
        </p:nvPicPr>
        <p:blipFill>
          <a:blip r:embed="rId4"/>
          <a:stretch>
            <a:fillRect/>
          </a:stretch>
        </p:blipFill>
        <p:spPr>
          <a:xfrm>
            <a:off x="6424891" y="640079"/>
            <a:ext cx="5281334" cy="3922203"/>
          </a:xfrm>
          <a:prstGeom prst="rect">
            <a:avLst/>
          </a:prstGeom>
        </p:spPr>
      </p:pic>
      <p:sp>
        <p:nvSpPr>
          <p:cNvPr id="126" name="Rectangle 125">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E5D7976-4844-A0C2-E2EF-F19FE268094D}"/>
              </a:ext>
            </a:extLst>
          </p:cNvPr>
          <p:cNvSpPr txBox="1"/>
          <p:nvPr/>
        </p:nvSpPr>
        <p:spPr>
          <a:xfrm>
            <a:off x="721198" y="2587335"/>
            <a:ext cx="4260706" cy="1477328"/>
          </a:xfrm>
          <a:prstGeom prst="rect">
            <a:avLst/>
          </a:prstGeom>
          <a:noFill/>
        </p:spPr>
        <p:txBody>
          <a:bodyPr wrap="square">
            <a:spAutoFit/>
          </a:bodyPr>
          <a:lstStyle/>
          <a:p>
            <a:r>
              <a:rPr lang="en-US" b="1" dirty="0"/>
              <a:t>FY24 Residential values on the chart are in the color purple showing how much difference between classes.  The orange is the CIP Commercial, Industrial, Personal Property.</a:t>
            </a:r>
          </a:p>
        </p:txBody>
      </p:sp>
      <p:sp>
        <p:nvSpPr>
          <p:cNvPr id="6" name="Arrow: Right 5">
            <a:extLst>
              <a:ext uri="{FF2B5EF4-FFF2-40B4-BE49-F238E27FC236}">
                <a16:creationId xmlns:a16="http://schemas.microsoft.com/office/drawing/2014/main" id="{3DC3E098-D9E4-C4D0-5CCD-DDCB235E8765}"/>
              </a:ext>
            </a:extLst>
          </p:cNvPr>
          <p:cNvSpPr/>
          <p:nvPr/>
        </p:nvSpPr>
        <p:spPr>
          <a:xfrm rot="10618224">
            <a:off x="11504329" y="980104"/>
            <a:ext cx="5398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ADE477A-B241-397C-D3A2-EA0C54B4BF3D}"/>
              </a:ext>
            </a:extLst>
          </p:cNvPr>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40511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2644-73E4-E47B-D376-23B0BF7458BD}"/>
              </a:ext>
            </a:extLst>
          </p:cNvPr>
          <p:cNvSpPr>
            <a:spLocks noGrp="1"/>
          </p:cNvSpPr>
          <p:nvPr>
            <p:ph type="title"/>
          </p:nvPr>
        </p:nvSpPr>
        <p:spPr/>
        <p:txBody>
          <a:bodyPr>
            <a:normAutofit/>
          </a:bodyPr>
          <a:lstStyle/>
          <a:p>
            <a:pPr algn="ctr"/>
            <a:r>
              <a:rPr lang="en-US" sz="1800" b="1" u="sng" dirty="0"/>
              <a:t>FY 2024 Property Tax Levy</a:t>
            </a:r>
            <a:br>
              <a:rPr lang="en-US" sz="1800" b="1" u="sng" dirty="0"/>
            </a:br>
            <a:r>
              <a:rPr lang="en-US" sz="1800" b="1" dirty="0"/>
              <a:t>FY 2024 Town Taxable Valuation</a:t>
            </a:r>
            <a:br>
              <a:rPr lang="en-US" sz="1800" dirty="0"/>
            </a:br>
            <a:endParaRPr lang="en-US" sz="1800" b="1" dirty="0"/>
          </a:p>
        </p:txBody>
      </p:sp>
      <p:sp>
        <p:nvSpPr>
          <p:cNvPr id="4" name="TextBox 3">
            <a:extLst>
              <a:ext uri="{FF2B5EF4-FFF2-40B4-BE49-F238E27FC236}">
                <a16:creationId xmlns:a16="http://schemas.microsoft.com/office/drawing/2014/main" id="{190B6F99-DA7C-0B9E-9FBB-67D5E576CB33}"/>
              </a:ext>
            </a:extLst>
          </p:cNvPr>
          <p:cNvSpPr txBox="1"/>
          <p:nvPr/>
        </p:nvSpPr>
        <p:spPr>
          <a:xfrm>
            <a:off x="7129389" y="3857415"/>
            <a:ext cx="6107836" cy="369332"/>
          </a:xfrm>
          <a:prstGeom prst="rect">
            <a:avLst/>
          </a:prstGeom>
          <a:noFill/>
        </p:spPr>
        <p:txBody>
          <a:bodyPr wrap="square">
            <a:spAutoFit/>
          </a:bodyPr>
          <a:lstStyle/>
          <a:p>
            <a:r>
              <a:rPr lang="en-US" dirty="0"/>
              <a:t>PER 1,000 OF ASSESSED VALUE IF A</a:t>
            </a:r>
          </a:p>
        </p:txBody>
      </p:sp>
      <p:sp>
        <p:nvSpPr>
          <p:cNvPr id="8" name="TextBox 7">
            <a:extLst>
              <a:ext uri="{FF2B5EF4-FFF2-40B4-BE49-F238E27FC236}">
                <a16:creationId xmlns:a16="http://schemas.microsoft.com/office/drawing/2014/main" id="{97A15129-A02B-ED9E-D1B0-473B472769D0}"/>
              </a:ext>
            </a:extLst>
          </p:cNvPr>
          <p:cNvSpPr txBox="1"/>
          <p:nvPr/>
        </p:nvSpPr>
        <p:spPr>
          <a:xfrm rot="10800000" flipV="1">
            <a:off x="7129389" y="4239642"/>
            <a:ext cx="3806835" cy="369332"/>
          </a:xfrm>
          <a:prstGeom prst="rect">
            <a:avLst/>
          </a:prstGeom>
          <a:noFill/>
        </p:spPr>
        <p:txBody>
          <a:bodyPr wrap="square">
            <a:spAutoFit/>
          </a:bodyPr>
          <a:lstStyle/>
          <a:p>
            <a:r>
              <a:rPr lang="en-US" b="1" dirty="0"/>
              <a:t>FACTOR OF 1 IS SELECTED (NO SHIFT)</a:t>
            </a:r>
          </a:p>
        </p:txBody>
      </p:sp>
      <p:sp>
        <p:nvSpPr>
          <p:cNvPr id="14" name="TextBox 13">
            <a:extLst>
              <a:ext uri="{FF2B5EF4-FFF2-40B4-BE49-F238E27FC236}">
                <a16:creationId xmlns:a16="http://schemas.microsoft.com/office/drawing/2014/main" id="{FF2E2640-55C6-EA89-FC41-194DA1E84795}"/>
              </a:ext>
            </a:extLst>
          </p:cNvPr>
          <p:cNvSpPr txBox="1"/>
          <p:nvPr/>
        </p:nvSpPr>
        <p:spPr>
          <a:xfrm>
            <a:off x="6656832" y="2971800"/>
            <a:ext cx="630936" cy="164592"/>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321D1A69-DD02-EF6F-87C2-3E1C7828C3DE}"/>
              </a:ext>
            </a:extLst>
          </p:cNvPr>
          <p:cNvSpPr txBox="1"/>
          <p:nvPr/>
        </p:nvSpPr>
        <p:spPr>
          <a:xfrm>
            <a:off x="9491472" y="1188720"/>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6AAAEBF5-D297-A3E0-8422-734E1A87F3CD}"/>
              </a:ext>
            </a:extLst>
          </p:cNvPr>
          <p:cNvSpPr>
            <a:spLocks noGrp="1"/>
          </p:cNvSpPr>
          <p:nvPr>
            <p:ph sz="half" idx="2"/>
          </p:nvPr>
        </p:nvSpPr>
        <p:spPr>
          <a:xfrm>
            <a:off x="6217920" y="1768782"/>
            <a:ext cx="4937760" cy="4022725"/>
          </a:xfrm>
        </p:spPr>
        <p:txBody>
          <a:bodyPr/>
          <a:lstStyle/>
          <a:p>
            <a:endParaRPr lang="en-US" sz="1600" dirty="0"/>
          </a:p>
          <a:p>
            <a:pPr marL="201168" lvl="1" indent="0">
              <a:buNone/>
            </a:pPr>
            <a:r>
              <a:rPr lang="en-US" sz="1600" b="1" dirty="0"/>
              <a:t> FY 24 Proposed </a:t>
            </a:r>
            <a:r>
              <a:rPr lang="en-US" sz="1600" b="1"/>
              <a:t>Levy divided </a:t>
            </a:r>
            <a:r>
              <a:rPr lang="en-US" sz="1600" b="1" dirty="0"/>
              <a:t>by Town’s Taxable Value       </a:t>
            </a:r>
          </a:p>
          <a:p>
            <a:pPr marL="201168" lvl="1" indent="0">
              <a:buNone/>
            </a:pPr>
            <a:endParaRPr lang="en-US" sz="1400" dirty="0"/>
          </a:p>
          <a:p>
            <a:pPr marL="201168" lvl="1" indent="0" algn="ctr">
              <a:buNone/>
            </a:pPr>
            <a:r>
              <a:rPr lang="en-US" b="1" u="sng" dirty="0"/>
              <a:t>112,798,243</a:t>
            </a:r>
          </a:p>
          <a:p>
            <a:pPr marL="201168" lvl="1" indent="0" algn="ctr">
              <a:buNone/>
            </a:pPr>
            <a:r>
              <a:rPr lang="en-US" sz="1800" b="1" dirty="0"/>
              <a:t>9,212,781,383</a:t>
            </a:r>
          </a:p>
          <a:p>
            <a:pPr marL="201168" lvl="1" indent="0" algn="ctr">
              <a:buNone/>
            </a:pPr>
            <a:r>
              <a:rPr lang="en-US" b="1" dirty="0"/>
              <a:t>Single Tax Rate =$12.24</a:t>
            </a:r>
          </a:p>
        </p:txBody>
      </p:sp>
      <p:sp>
        <p:nvSpPr>
          <p:cNvPr id="9" name="TextBox 8">
            <a:extLst>
              <a:ext uri="{FF2B5EF4-FFF2-40B4-BE49-F238E27FC236}">
                <a16:creationId xmlns:a16="http://schemas.microsoft.com/office/drawing/2014/main" id="{256A46A6-826C-E468-EDE1-38797BD9FDC3}"/>
              </a:ext>
            </a:extLst>
          </p:cNvPr>
          <p:cNvSpPr txBox="1"/>
          <p:nvPr/>
        </p:nvSpPr>
        <p:spPr>
          <a:xfrm>
            <a:off x="4316362" y="373927"/>
            <a:ext cx="7192295" cy="369332"/>
          </a:xfrm>
          <a:prstGeom prst="rect">
            <a:avLst/>
          </a:prstGeom>
          <a:noFill/>
        </p:spPr>
        <p:txBody>
          <a:bodyPr wrap="square">
            <a:spAutoFit/>
          </a:bodyPr>
          <a:lstStyle/>
          <a:p>
            <a:r>
              <a:rPr lang="en-US" dirty="0"/>
              <a:t>CALCULATING THE SINGLE TAX RATE</a:t>
            </a:r>
          </a:p>
        </p:txBody>
      </p:sp>
      <p:sp>
        <p:nvSpPr>
          <p:cNvPr id="3" name="Arrow: Right 2">
            <a:extLst>
              <a:ext uri="{FF2B5EF4-FFF2-40B4-BE49-F238E27FC236}">
                <a16:creationId xmlns:a16="http://schemas.microsoft.com/office/drawing/2014/main" id="{AE10F5ED-07EE-A1B5-6BC9-C85347A7496E}"/>
              </a:ext>
            </a:extLst>
          </p:cNvPr>
          <p:cNvSpPr/>
          <p:nvPr/>
        </p:nvSpPr>
        <p:spPr>
          <a:xfrm rot="10800000">
            <a:off x="6096000" y="5596021"/>
            <a:ext cx="1292956" cy="164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a:extLst>
              <a:ext uri="{FF2B5EF4-FFF2-40B4-BE49-F238E27FC236}">
                <a16:creationId xmlns:a16="http://schemas.microsoft.com/office/drawing/2014/main" id="{67E11391-FA31-EB2F-3A98-57CC09994514}"/>
              </a:ext>
            </a:extLst>
          </p:cNvPr>
          <p:cNvPicPr>
            <a:picLocks noGrp="1" noChangeAspect="1"/>
          </p:cNvPicPr>
          <p:nvPr>
            <p:ph sz="half" idx="1"/>
          </p:nvPr>
        </p:nvPicPr>
        <p:blipFill>
          <a:blip r:embed="rId3"/>
          <a:stretch>
            <a:fillRect/>
          </a:stretch>
        </p:blipFill>
        <p:spPr>
          <a:xfrm>
            <a:off x="1096963" y="1768783"/>
            <a:ext cx="4938712" cy="4135078"/>
          </a:xfrm>
        </p:spPr>
      </p:pic>
      <p:sp>
        <p:nvSpPr>
          <p:cNvPr id="5" name="Slide Number Placeholder 4">
            <a:extLst>
              <a:ext uri="{FF2B5EF4-FFF2-40B4-BE49-F238E27FC236}">
                <a16:creationId xmlns:a16="http://schemas.microsoft.com/office/drawing/2014/main" id="{AC8CBC2F-C118-676B-E08F-22BD7193DC1E}"/>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182958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014DE1B-FD50-40B1-A8A5-304666E7C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1B41FE9-4F8F-4675-8668-D3330B371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230929C-760C-4746-B0AE-0D09A78A88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38225"/>
            <a:ext cx="0" cy="47625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802291C-59E7-BB67-9649-CC84A1BD70C2}"/>
              </a:ext>
            </a:extLst>
          </p:cNvPr>
          <p:cNvPicPr>
            <a:picLocks noChangeAspect="1"/>
          </p:cNvPicPr>
          <p:nvPr/>
        </p:nvPicPr>
        <p:blipFill>
          <a:blip r:embed="rId3"/>
          <a:stretch>
            <a:fillRect/>
          </a:stretch>
        </p:blipFill>
        <p:spPr>
          <a:xfrm>
            <a:off x="7299202" y="650470"/>
            <a:ext cx="1685925" cy="182968"/>
          </a:xfrm>
          <a:prstGeom prst="rect">
            <a:avLst/>
          </a:prstGeom>
        </p:spPr>
      </p:pic>
      <p:sp>
        <p:nvSpPr>
          <p:cNvPr id="20" name="Arrow: Right 19">
            <a:extLst>
              <a:ext uri="{FF2B5EF4-FFF2-40B4-BE49-F238E27FC236}">
                <a16:creationId xmlns:a16="http://schemas.microsoft.com/office/drawing/2014/main" id="{E73535F5-A63A-BDCF-D5B2-2F695FE2206A}"/>
              </a:ext>
            </a:extLst>
          </p:cNvPr>
          <p:cNvSpPr/>
          <p:nvPr/>
        </p:nvSpPr>
        <p:spPr>
          <a:xfrm rot="10618224">
            <a:off x="11673503" y="5302168"/>
            <a:ext cx="5398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6F1A6F-BD60-4A5E-DB49-B41F52AC132E}"/>
              </a:ext>
            </a:extLst>
          </p:cNvPr>
          <p:cNvPicPr>
            <a:picLocks noChangeAspect="1"/>
          </p:cNvPicPr>
          <p:nvPr/>
        </p:nvPicPr>
        <p:blipFill>
          <a:blip r:embed="rId4"/>
          <a:stretch>
            <a:fillRect/>
          </a:stretch>
        </p:blipFill>
        <p:spPr>
          <a:xfrm>
            <a:off x="8217055" y="5632089"/>
            <a:ext cx="2419563" cy="535666"/>
          </a:xfrm>
          <a:prstGeom prst="rect">
            <a:avLst/>
          </a:prstGeom>
        </p:spPr>
      </p:pic>
      <p:pic>
        <p:nvPicPr>
          <p:cNvPr id="11" name="Picture 10">
            <a:extLst>
              <a:ext uri="{FF2B5EF4-FFF2-40B4-BE49-F238E27FC236}">
                <a16:creationId xmlns:a16="http://schemas.microsoft.com/office/drawing/2014/main" id="{78A777B2-375D-C5AA-3D66-33D16526B24C}"/>
              </a:ext>
            </a:extLst>
          </p:cNvPr>
          <p:cNvPicPr>
            <a:picLocks noChangeAspect="1"/>
          </p:cNvPicPr>
          <p:nvPr/>
        </p:nvPicPr>
        <p:blipFill>
          <a:blip r:embed="rId5"/>
          <a:stretch>
            <a:fillRect/>
          </a:stretch>
        </p:blipFill>
        <p:spPr>
          <a:xfrm>
            <a:off x="408374" y="480060"/>
            <a:ext cx="4966154" cy="5897880"/>
          </a:xfrm>
          <a:prstGeom prst="rect">
            <a:avLst/>
          </a:prstGeom>
        </p:spPr>
      </p:pic>
      <p:pic>
        <p:nvPicPr>
          <p:cNvPr id="7" name="Picture 6">
            <a:extLst>
              <a:ext uri="{FF2B5EF4-FFF2-40B4-BE49-F238E27FC236}">
                <a16:creationId xmlns:a16="http://schemas.microsoft.com/office/drawing/2014/main" id="{4F40FDEC-9BED-62CD-52EB-16E5D405EB5D}"/>
              </a:ext>
            </a:extLst>
          </p:cNvPr>
          <p:cNvPicPr>
            <a:picLocks noChangeAspect="1"/>
          </p:cNvPicPr>
          <p:nvPr/>
        </p:nvPicPr>
        <p:blipFill>
          <a:blip r:embed="rId6"/>
          <a:stretch>
            <a:fillRect/>
          </a:stretch>
        </p:blipFill>
        <p:spPr>
          <a:xfrm>
            <a:off x="5374528" y="1057274"/>
            <a:ext cx="6286544" cy="4538663"/>
          </a:xfrm>
          <a:prstGeom prst="rect">
            <a:avLst/>
          </a:prstGeom>
        </p:spPr>
      </p:pic>
      <p:sp>
        <p:nvSpPr>
          <p:cNvPr id="2" name="Slide Number Placeholder 1">
            <a:extLst>
              <a:ext uri="{FF2B5EF4-FFF2-40B4-BE49-F238E27FC236}">
                <a16:creationId xmlns:a16="http://schemas.microsoft.com/office/drawing/2014/main" id="{9A2EFA16-3343-7978-35F7-352F1A17A661}"/>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37155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AE432B9-8060-F0A2-9180-822F0F0BC487}"/>
              </a:ext>
            </a:extLst>
          </p:cNvPr>
          <p:cNvPicPr>
            <a:picLocks noChangeAspect="1"/>
          </p:cNvPicPr>
          <p:nvPr/>
        </p:nvPicPr>
        <p:blipFill>
          <a:blip r:embed="rId3"/>
          <a:stretch>
            <a:fillRect/>
          </a:stretch>
        </p:blipFill>
        <p:spPr>
          <a:xfrm>
            <a:off x="6141720" y="5067216"/>
            <a:ext cx="6173073" cy="1085850"/>
          </a:xfrm>
          <a:prstGeom prst="rect">
            <a:avLst/>
          </a:prstGeom>
        </p:spPr>
      </p:pic>
      <p:pic>
        <p:nvPicPr>
          <p:cNvPr id="18" name="Picture 17">
            <a:extLst>
              <a:ext uri="{FF2B5EF4-FFF2-40B4-BE49-F238E27FC236}">
                <a16:creationId xmlns:a16="http://schemas.microsoft.com/office/drawing/2014/main" id="{8AED3936-41D6-CE93-8E9F-CC30C41F7F3D}"/>
              </a:ext>
            </a:extLst>
          </p:cNvPr>
          <p:cNvPicPr>
            <a:picLocks noChangeAspect="1"/>
          </p:cNvPicPr>
          <p:nvPr/>
        </p:nvPicPr>
        <p:blipFill>
          <a:blip r:embed="rId4"/>
          <a:stretch>
            <a:fillRect/>
          </a:stretch>
        </p:blipFill>
        <p:spPr>
          <a:xfrm>
            <a:off x="8150026" y="327898"/>
            <a:ext cx="1790700" cy="534545"/>
          </a:xfrm>
          <a:prstGeom prst="rect">
            <a:avLst/>
          </a:prstGeom>
        </p:spPr>
      </p:pic>
      <p:sp>
        <p:nvSpPr>
          <p:cNvPr id="6" name="Arrow: Notched Right 5">
            <a:extLst>
              <a:ext uri="{FF2B5EF4-FFF2-40B4-BE49-F238E27FC236}">
                <a16:creationId xmlns:a16="http://schemas.microsoft.com/office/drawing/2014/main" id="{591BB9E6-8468-8778-B408-27F4FB66FD56}"/>
              </a:ext>
            </a:extLst>
          </p:cNvPr>
          <p:cNvSpPr/>
          <p:nvPr/>
        </p:nvSpPr>
        <p:spPr>
          <a:xfrm flipH="1">
            <a:off x="9201339" y="3133382"/>
            <a:ext cx="523784" cy="186431"/>
          </a:xfrm>
          <a:prstGeom prst="notched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ACDE6C-AD48-776E-5E4F-8C798F52484E}"/>
              </a:ext>
            </a:extLst>
          </p:cNvPr>
          <p:cNvPicPr>
            <a:picLocks noChangeAspect="1"/>
          </p:cNvPicPr>
          <p:nvPr/>
        </p:nvPicPr>
        <p:blipFill>
          <a:blip r:embed="rId5"/>
          <a:stretch>
            <a:fillRect/>
          </a:stretch>
        </p:blipFill>
        <p:spPr>
          <a:xfrm>
            <a:off x="197972" y="251689"/>
            <a:ext cx="5760868" cy="2480059"/>
          </a:xfrm>
          <a:prstGeom prst="rect">
            <a:avLst/>
          </a:prstGeom>
        </p:spPr>
      </p:pic>
      <p:pic>
        <p:nvPicPr>
          <p:cNvPr id="9" name="Picture 8">
            <a:extLst>
              <a:ext uri="{FF2B5EF4-FFF2-40B4-BE49-F238E27FC236}">
                <a16:creationId xmlns:a16="http://schemas.microsoft.com/office/drawing/2014/main" id="{04C428FD-0688-665E-3693-4A2A5B8B9447}"/>
              </a:ext>
            </a:extLst>
          </p:cNvPr>
          <p:cNvPicPr>
            <a:picLocks noChangeAspect="1"/>
          </p:cNvPicPr>
          <p:nvPr/>
        </p:nvPicPr>
        <p:blipFill>
          <a:blip r:embed="rId6"/>
          <a:stretch>
            <a:fillRect/>
          </a:stretch>
        </p:blipFill>
        <p:spPr>
          <a:xfrm>
            <a:off x="197972" y="3684233"/>
            <a:ext cx="5577988" cy="2157274"/>
          </a:xfrm>
          <a:prstGeom prst="rect">
            <a:avLst/>
          </a:prstGeom>
        </p:spPr>
      </p:pic>
      <p:pic>
        <p:nvPicPr>
          <p:cNvPr id="14" name="Picture 13">
            <a:extLst>
              <a:ext uri="{FF2B5EF4-FFF2-40B4-BE49-F238E27FC236}">
                <a16:creationId xmlns:a16="http://schemas.microsoft.com/office/drawing/2014/main" id="{F578EF93-80B4-A85B-103B-8E46B5FB51CE}"/>
              </a:ext>
            </a:extLst>
          </p:cNvPr>
          <p:cNvPicPr>
            <a:picLocks noChangeAspect="1"/>
          </p:cNvPicPr>
          <p:nvPr/>
        </p:nvPicPr>
        <p:blipFill>
          <a:blip r:embed="rId7"/>
          <a:stretch>
            <a:fillRect/>
          </a:stretch>
        </p:blipFill>
        <p:spPr>
          <a:xfrm>
            <a:off x="6316096" y="704934"/>
            <a:ext cx="5770485" cy="2769786"/>
          </a:xfrm>
          <a:prstGeom prst="rect">
            <a:avLst/>
          </a:prstGeom>
        </p:spPr>
      </p:pic>
      <p:pic>
        <p:nvPicPr>
          <p:cNvPr id="19" name="Picture 18">
            <a:extLst>
              <a:ext uri="{FF2B5EF4-FFF2-40B4-BE49-F238E27FC236}">
                <a16:creationId xmlns:a16="http://schemas.microsoft.com/office/drawing/2014/main" id="{88B8DF91-E2EA-925B-1E17-73A006158949}"/>
              </a:ext>
            </a:extLst>
          </p:cNvPr>
          <p:cNvPicPr>
            <a:picLocks noChangeAspect="1"/>
          </p:cNvPicPr>
          <p:nvPr/>
        </p:nvPicPr>
        <p:blipFill>
          <a:blip r:embed="rId8"/>
          <a:stretch>
            <a:fillRect/>
          </a:stretch>
        </p:blipFill>
        <p:spPr>
          <a:xfrm>
            <a:off x="7407444" y="3761033"/>
            <a:ext cx="3076575" cy="809625"/>
          </a:xfrm>
          <a:prstGeom prst="rect">
            <a:avLst/>
          </a:prstGeom>
        </p:spPr>
      </p:pic>
      <p:sp>
        <p:nvSpPr>
          <p:cNvPr id="2" name="Slide Number Placeholder 1">
            <a:extLst>
              <a:ext uri="{FF2B5EF4-FFF2-40B4-BE49-F238E27FC236}">
                <a16:creationId xmlns:a16="http://schemas.microsoft.com/office/drawing/2014/main" id="{A99D819F-768B-8610-5C40-CECC906557FB}"/>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13355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85A369-DB2D-9103-5006-9FB257A11FFD}"/>
              </a:ext>
            </a:extLst>
          </p:cNvPr>
          <p:cNvPicPr>
            <a:picLocks noChangeAspect="1"/>
          </p:cNvPicPr>
          <p:nvPr/>
        </p:nvPicPr>
        <p:blipFill>
          <a:blip r:embed="rId3"/>
          <a:stretch>
            <a:fillRect/>
          </a:stretch>
        </p:blipFill>
        <p:spPr>
          <a:xfrm>
            <a:off x="943356" y="712694"/>
            <a:ext cx="10337292" cy="5688105"/>
          </a:xfrm>
          <a:prstGeom prst="rect">
            <a:avLst/>
          </a:prstGeom>
        </p:spPr>
      </p:pic>
      <p:sp>
        <p:nvSpPr>
          <p:cNvPr id="2" name="Slide Number Placeholder 1">
            <a:extLst>
              <a:ext uri="{FF2B5EF4-FFF2-40B4-BE49-F238E27FC236}">
                <a16:creationId xmlns:a16="http://schemas.microsoft.com/office/drawing/2014/main" id="{E7D46F5F-54F9-4D7B-E695-45B8E63188A1}"/>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167131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CAD45C-8509-8A37-E504-CA69D9434F98}"/>
              </a:ext>
            </a:extLst>
          </p:cNvPr>
          <p:cNvPicPr>
            <a:picLocks noChangeAspect="1"/>
          </p:cNvPicPr>
          <p:nvPr/>
        </p:nvPicPr>
        <p:blipFill>
          <a:blip r:embed="rId3"/>
          <a:stretch>
            <a:fillRect/>
          </a:stretch>
        </p:blipFill>
        <p:spPr>
          <a:xfrm>
            <a:off x="798745" y="774909"/>
            <a:ext cx="10594510" cy="3231324"/>
          </a:xfrm>
          <a:prstGeom prst="rect">
            <a:avLst/>
          </a:prstGeom>
        </p:spPr>
      </p:pic>
      <p:sp>
        <p:nvSpPr>
          <p:cNvPr id="2" name="Slide Number Placeholder 1">
            <a:extLst>
              <a:ext uri="{FF2B5EF4-FFF2-40B4-BE49-F238E27FC236}">
                <a16:creationId xmlns:a16="http://schemas.microsoft.com/office/drawing/2014/main" id="{69030A91-20F3-7020-A592-AEAF69664EB1}"/>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102111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43200" y="91302"/>
            <a:ext cx="5779363" cy="1225351"/>
          </a:xfrm>
        </p:spPr>
        <p:txBody>
          <a:bodyPr/>
          <a:lstStyle/>
          <a:p>
            <a:pPr eaLnBrk="1" hangingPunct="1"/>
            <a:r>
              <a:rPr lang="en-US" altLang="en-US" dirty="0"/>
              <a:t>Tax Rate Calculation</a:t>
            </a:r>
          </a:p>
        </p:txBody>
      </p:sp>
      <p:sp>
        <p:nvSpPr>
          <p:cNvPr id="25603" name="TextBox 4"/>
          <p:cNvSpPr txBox="1">
            <a:spLocks noChangeArrowheads="1"/>
          </p:cNvSpPr>
          <p:nvPr/>
        </p:nvSpPr>
        <p:spPr bwMode="auto">
          <a:xfrm>
            <a:off x="2743200" y="2776538"/>
            <a:ext cx="3040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lnSpc>
                <a:spcPct val="100000"/>
              </a:lnSpc>
              <a:spcBef>
                <a:spcPct val="0"/>
              </a:spcBef>
              <a:buSzTx/>
              <a:buFontTx/>
              <a:buNone/>
            </a:pPr>
            <a:r>
              <a:rPr lang="en-US" altLang="en-US" sz="1800" dirty="0"/>
              <a:t>FY2024 Property Tax Levy</a:t>
            </a:r>
          </a:p>
        </p:txBody>
      </p:sp>
      <p:sp>
        <p:nvSpPr>
          <p:cNvPr id="25604" name="TextBox 5"/>
          <p:cNvSpPr txBox="1">
            <a:spLocks noChangeArrowheads="1"/>
          </p:cNvSpPr>
          <p:nvPr/>
        </p:nvSpPr>
        <p:spPr bwMode="auto">
          <a:xfrm>
            <a:off x="2760663" y="3209925"/>
            <a:ext cx="276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lnSpc>
                <a:spcPct val="100000"/>
              </a:lnSpc>
              <a:spcBef>
                <a:spcPct val="0"/>
              </a:spcBef>
              <a:buSzTx/>
              <a:buFontTx/>
              <a:buNone/>
            </a:pPr>
            <a:r>
              <a:rPr lang="en-US" altLang="en-US" sz="1800" dirty="0"/>
              <a:t>Town Taxable Valuation</a:t>
            </a:r>
          </a:p>
        </p:txBody>
      </p:sp>
      <p:cxnSp>
        <p:nvCxnSpPr>
          <p:cNvPr id="8" name="Straight Connector 7"/>
          <p:cNvCxnSpPr/>
          <p:nvPr/>
        </p:nvCxnSpPr>
        <p:spPr>
          <a:xfrm>
            <a:off x="2808288" y="3200400"/>
            <a:ext cx="2438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606" name="TextBox 8"/>
          <p:cNvSpPr txBox="1">
            <a:spLocks noChangeArrowheads="1"/>
          </p:cNvSpPr>
          <p:nvPr/>
        </p:nvSpPr>
        <p:spPr bwMode="auto">
          <a:xfrm>
            <a:off x="6096001" y="2776538"/>
            <a:ext cx="16764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buNone/>
            </a:pPr>
            <a:r>
              <a:rPr lang="en-US" altLang="en-US" sz="1800" dirty="0"/>
              <a:t>$112,798,243   </a:t>
            </a:r>
            <a:r>
              <a:rPr lang="en-US" altLang="en-US" sz="1800" dirty="0">
                <a:solidFill>
                  <a:srgbClr val="C00000"/>
                </a:solidFill>
              </a:rPr>
              <a:t>              </a:t>
            </a:r>
            <a:r>
              <a:rPr lang="en-US" altLang="en-US" sz="1800" dirty="0"/>
              <a:t> </a:t>
            </a:r>
            <a:endParaRPr lang="en-US" sz="1800" dirty="0"/>
          </a:p>
        </p:txBody>
      </p:sp>
      <p:cxnSp>
        <p:nvCxnSpPr>
          <p:cNvPr id="11" name="Straight Connector 10"/>
          <p:cNvCxnSpPr/>
          <p:nvPr/>
        </p:nvCxnSpPr>
        <p:spPr>
          <a:xfrm>
            <a:off x="6056314" y="3200400"/>
            <a:ext cx="16541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610" name="TextBox 14"/>
          <p:cNvSpPr txBox="1">
            <a:spLocks noChangeArrowheads="1"/>
          </p:cNvSpPr>
          <p:nvPr/>
        </p:nvSpPr>
        <p:spPr bwMode="auto">
          <a:xfrm>
            <a:off x="5791201" y="3592512"/>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lnSpc>
                <a:spcPct val="100000"/>
              </a:lnSpc>
              <a:spcBef>
                <a:spcPct val="0"/>
              </a:spcBef>
              <a:buSzTx/>
              <a:buFontTx/>
              <a:buNone/>
            </a:pPr>
            <a:r>
              <a:rPr lang="en-US" altLang="en-US" sz="1800" dirty="0"/>
              <a:t>or</a:t>
            </a:r>
          </a:p>
        </p:txBody>
      </p:sp>
      <p:sp>
        <p:nvSpPr>
          <p:cNvPr id="25611" name="TextBox 15"/>
          <p:cNvSpPr txBox="1">
            <a:spLocks noChangeArrowheads="1"/>
          </p:cNvSpPr>
          <p:nvPr/>
        </p:nvSpPr>
        <p:spPr bwMode="auto">
          <a:xfrm>
            <a:off x="8375374" y="1923653"/>
            <a:ext cx="32865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lnSpc>
                <a:spcPct val="100000"/>
              </a:lnSpc>
              <a:spcBef>
                <a:spcPct val="0"/>
              </a:spcBef>
              <a:buSzTx/>
              <a:buFontTx/>
              <a:buNone/>
            </a:pPr>
            <a:r>
              <a:rPr lang="en-US" altLang="en-US" dirty="0"/>
              <a:t>$12.24  per thousand dollars of assessed value</a:t>
            </a:r>
          </a:p>
        </p:txBody>
      </p:sp>
      <p:sp>
        <p:nvSpPr>
          <p:cNvPr id="17" name="Rounded Rectangle 16"/>
          <p:cNvSpPr/>
          <p:nvPr/>
        </p:nvSpPr>
        <p:spPr>
          <a:xfrm>
            <a:off x="2808288" y="1222772"/>
            <a:ext cx="4724400" cy="140176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rPr>
              <a:t>Recommended FY2024 Tax Rate is  $12.24/$1,000</a:t>
            </a:r>
          </a:p>
          <a:p>
            <a:pPr algn="ctr" eaLnBrk="0" hangingPunct="0">
              <a:defRPr/>
            </a:pPr>
            <a:endParaRPr lang="en-US" dirty="0"/>
          </a:p>
        </p:txBody>
      </p:sp>
      <p:sp>
        <p:nvSpPr>
          <p:cNvPr id="3" name="TextBox 2">
            <a:extLst>
              <a:ext uri="{FF2B5EF4-FFF2-40B4-BE49-F238E27FC236}">
                <a16:creationId xmlns:a16="http://schemas.microsoft.com/office/drawing/2014/main" id="{A2AB183E-4A0C-A7F9-B2CD-4B44EB5E676C}"/>
              </a:ext>
            </a:extLst>
          </p:cNvPr>
          <p:cNvSpPr txBox="1"/>
          <p:nvPr/>
        </p:nvSpPr>
        <p:spPr>
          <a:xfrm>
            <a:off x="6100763" y="3260680"/>
            <a:ext cx="1565275" cy="369332"/>
          </a:xfrm>
          <a:prstGeom prst="rect">
            <a:avLst/>
          </a:prstGeom>
          <a:noFill/>
        </p:spPr>
        <p:txBody>
          <a:bodyPr wrap="square">
            <a:spAutoFit/>
          </a:bodyPr>
          <a:lstStyle/>
          <a:p>
            <a:r>
              <a:rPr lang="en-US" b="1" dirty="0"/>
              <a:t>9,212,781,383</a:t>
            </a:r>
          </a:p>
        </p:txBody>
      </p:sp>
      <p:sp>
        <p:nvSpPr>
          <p:cNvPr id="2" name="Slide Number Placeholder 1">
            <a:extLst>
              <a:ext uri="{FF2B5EF4-FFF2-40B4-BE49-F238E27FC236}">
                <a16:creationId xmlns:a16="http://schemas.microsoft.com/office/drawing/2014/main" id="{A711FBB5-0C2D-8D15-FDEB-4F09B190D285}"/>
              </a:ext>
            </a:extLst>
          </p:cNvPr>
          <p:cNvSpPr>
            <a:spLocks noGrp="1"/>
          </p:cNvSpPr>
          <p:nvPr>
            <p:ph type="sldNum" sz="quarter" idx="12"/>
          </p:nvPr>
        </p:nvSpPr>
        <p:spPr/>
        <p:txBody>
          <a:bodyPr/>
          <a:lstStyle/>
          <a:p>
            <a:fld id="{E31375A4-56A4-47D6-9801-1991572033F7}" type="slidenum">
              <a:rPr lang="en-US" smtClean="0"/>
              <a:t>9</a:t>
            </a:fld>
            <a:endParaRPr lang="en-US"/>
          </a:p>
        </p:txBody>
      </p:sp>
      <p:graphicFrame>
        <p:nvGraphicFramePr>
          <p:cNvPr id="4" name="Table 3">
            <a:extLst>
              <a:ext uri="{FF2B5EF4-FFF2-40B4-BE49-F238E27FC236}">
                <a16:creationId xmlns:a16="http://schemas.microsoft.com/office/drawing/2014/main" id="{0E49D12F-57E6-931A-88AD-54483CB862CC}"/>
              </a:ext>
            </a:extLst>
          </p:cNvPr>
          <p:cNvGraphicFramePr>
            <a:graphicFrameLocks noGrp="1"/>
          </p:cNvGraphicFramePr>
          <p:nvPr>
            <p:extLst>
              <p:ext uri="{D42A27DB-BD31-4B8C-83A1-F6EECF244321}">
                <p14:modId xmlns:p14="http://schemas.microsoft.com/office/powerpoint/2010/main" val="3472127983"/>
              </p:ext>
            </p:extLst>
          </p:nvPr>
        </p:nvGraphicFramePr>
        <p:xfrm>
          <a:off x="2345635" y="3739831"/>
          <a:ext cx="8719931" cy="2354493"/>
        </p:xfrm>
        <a:graphic>
          <a:graphicData uri="http://schemas.openxmlformats.org/drawingml/2006/table">
            <a:tbl>
              <a:tblPr>
                <a:tableStyleId>{B301B821-A1FF-4177-AEE7-76D212191A09}</a:tableStyleId>
              </a:tblPr>
              <a:tblGrid>
                <a:gridCol w="3701377">
                  <a:extLst>
                    <a:ext uri="{9D8B030D-6E8A-4147-A177-3AD203B41FA5}">
                      <a16:colId xmlns:a16="http://schemas.microsoft.com/office/drawing/2014/main" val="69542797"/>
                    </a:ext>
                  </a:extLst>
                </a:gridCol>
                <a:gridCol w="1327046">
                  <a:extLst>
                    <a:ext uri="{9D8B030D-6E8A-4147-A177-3AD203B41FA5}">
                      <a16:colId xmlns:a16="http://schemas.microsoft.com/office/drawing/2014/main" val="2975584457"/>
                    </a:ext>
                  </a:extLst>
                </a:gridCol>
                <a:gridCol w="1097924">
                  <a:extLst>
                    <a:ext uri="{9D8B030D-6E8A-4147-A177-3AD203B41FA5}">
                      <a16:colId xmlns:a16="http://schemas.microsoft.com/office/drawing/2014/main" val="3806631493"/>
                    </a:ext>
                  </a:extLst>
                </a:gridCol>
                <a:gridCol w="1308454">
                  <a:extLst>
                    <a:ext uri="{9D8B030D-6E8A-4147-A177-3AD203B41FA5}">
                      <a16:colId xmlns:a16="http://schemas.microsoft.com/office/drawing/2014/main" val="1524440511"/>
                    </a:ext>
                  </a:extLst>
                </a:gridCol>
                <a:gridCol w="1285130">
                  <a:extLst>
                    <a:ext uri="{9D8B030D-6E8A-4147-A177-3AD203B41FA5}">
                      <a16:colId xmlns:a16="http://schemas.microsoft.com/office/drawing/2014/main" val="2270219150"/>
                    </a:ext>
                  </a:extLst>
                </a:gridCol>
              </a:tblGrid>
              <a:tr h="231857">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sng" strike="noStrike" dirty="0">
                          <a:effectLst/>
                        </a:rPr>
                        <a:t> FY23 </a:t>
                      </a:r>
                      <a:endParaRPr lang="en-US" sz="16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sng" strike="noStrike">
                          <a:effectLst/>
                        </a:rPr>
                        <a:t> RE Taxes </a:t>
                      </a:r>
                      <a:endParaRPr lang="en-US" sz="16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sng" strike="noStrike">
                          <a:effectLst/>
                        </a:rPr>
                        <a:t> FY24 </a:t>
                      </a:r>
                      <a:endParaRPr lang="en-US" sz="16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sng" strike="noStrike" dirty="0">
                          <a:effectLst/>
                        </a:rPr>
                        <a:t>RE Taxes </a:t>
                      </a:r>
                      <a:endParaRPr lang="en-US" sz="16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9354849"/>
                  </a:ext>
                </a:extLst>
              </a:tr>
              <a:tr h="525282">
                <a:tc>
                  <a:txBody>
                    <a:bodyPr/>
                    <a:lstStyle/>
                    <a:p>
                      <a:pPr algn="l" fontAlgn="b"/>
                      <a:r>
                        <a:rPr lang="en-US" sz="1600" b="1" u="none" strike="noStrike" dirty="0">
                          <a:effectLst/>
                        </a:rPr>
                        <a:t>Average Assessed Value 101-Single Family: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1,358,866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17,610.90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1,554,227.00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19,023.74 </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1934981"/>
                  </a:ext>
                </a:extLst>
              </a:tr>
              <a:tr h="525282">
                <a:tc>
                  <a:txBody>
                    <a:bodyPr/>
                    <a:lstStyle/>
                    <a:p>
                      <a:pPr algn="l" fontAlgn="b"/>
                      <a:r>
                        <a:rPr lang="en-US" sz="1600" b="1" u="none" strike="noStrike" dirty="0">
                          <a:effectLst/>
                        </a:rPr>
                        <a:t>Median Assessed Value 101-Single Family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1,169,500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15,156.72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1,303,250.00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15,951.78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4621819"/>
                  </a:ext>
                </a:extLst>
              </a:tr>
              <a:tr h="525282">
                <a:tc>
                  <a:txBody>
                    <a:bodyPr/>
                    <a:lstStyle/>
                    <a:p>
                      <a:pPr algn="l" fontAlgn="b"/>
                      <a:r>
                        <a:rPr lang="en-US" sz="1600" b="1" u="none" strike="noStrike" dirty="0">
                          <a:effectLst/>
                        </a:rPr>
                        <a:t>Average Assessed Value 102-Condominium</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687,601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8,911.31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731,154.00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8,949.32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974978"/>
                  </a:ext>
                </a:extLst>
              </a:tr>
              <a:tr h="525282">
                <a:tc>
                  <a:txBody>
                    <a:bodyPr/>
                    <a:lstStyle/>
                    <a:p>
                      <a:pPr algn="l" fontAlgn="b"/>
                      <a:r>
                        <a:rPr lang="en-US" sz="1600" b="1" u="none" strike="noStrike" dirty="0">
                          <a:effectLst/>
                        </a:rPr>
                        <a:t>Median Assessed Value 102-Condominium</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529,850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 $    6,866.86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629,950.00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     7,710.59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387143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E48312"/>
      </a:accent1>
      <a:accent2>
        <a:srgbClr val="C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C72C4E3B826041914553587B490F15" ma:contentTypeVersion="2" ma:contentTypeDescription="Create a new document." ma:contentTypeScope="" ma:versionID="95869db9ed03130b0f7f94c29820db17">
  <xsd:schema xmlns:xsd="http://www.w3.org/2001/XMLSchema" xmlns:xs="http://www.w3.org/2001/XMLSchema" xmlns:p="http://schemas.microsoft.com/office/2006/metadata/properties" xmlns:ns3="2325eed6-9a79-4b86-b3ab-e72065647429" targetNamespace="http://schemas.microsoft.com/office/2006/metadata/properties" ma:root="true" ma:fieldsID="6440a6d6ecb57fa17ed7a2231cf70d12" ns3:_="">
    <xsd:import namespace="2325eed6-9a79-4b86-b3ab-e7206564742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25eed6-9a79-4b86-b3ab-e7206564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05547A-9330-492D-A60A-06043E4BB348}">
  <ds:schemaRefs>
    <ds:schemaRef ds:uri="http://purl.org/dc/terms/"/>
    <ds:schemaRef ds:uri="http://purl.org/dc/dcmitype/"/>
    <ds:schemaRef ds:uri="http://schemas.microsoft.com/office/2006/documentManagement/types"/>
    <ds:schemaRef ds:uri="http://www.w3.org/XML/1998/namespace"/>
    <ds:schemaRef ds:uri="2325eed6-9a79-4b86-b3ab-e72065647429"/>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8DA0224-8A33-4E9C-92E7-0E8D76C2E130}">
  <ds:schemaRefs>
    <ds:schemaRef ds:uri="http://schemas.microsoft.com/sharepoint/v3/contenttype/forms"/>
  </ds:schemaRefs>
</ds:datastoreItem>
</file>

<file path=customXml/itemProps3.xml><?xml version="1.0" encoding="utf-8"?>
<ds:datastoreItem xmlns:ds="http://schemas.openxmlformats.org/officeDocument/2006/customXml" ds:itemID="{27604464-3AFA-4366-9614-4C79EC41F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25eed6-9a79-4b86-b3ab-e72065647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5910</TotalTime>
  <Words>1527</Words>
  <Application>Microsoft Office PowerPoint</Application>
  <PresentationFormat>Widescreen</PresentationFormat>
  <Paragraphs>328</Paragraphs>
  <Slides>25</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Roboto</vt:lpstr>
      <vt:lpstr>Wingdings</vt:lpstr>
      <vt:lpstr>Retrospect</vt:lpstr>
      <vt:lpstr>Worksheet</vt:lpstr>
      <vt:lpstr>Town of Concord</vt:lpstr>
      <vt:lpstr>PowerPoint Presentation</vt:lpstr>
      <vt:lpstr>Historical Assessed Values By Class</vt:lpstr>
      <vt:lpstr>FY 2024 Property Tax Levy FY 2024 Town Taxable Valuation </vt:lpstr>
      <vt:lpstr>PowerPoint Presentation</vt:lpstr>
      <vt:lpstr>PowerPoint Presentation</vt:lpstr>
      <vt:lpstr>PowerPoint Presentation</vt:lpstr>
      <vt:lpstr>PowerPoint Presentation</vt:lpstr>
      <vt:lpstr>Tax Rate Calculation</vt:lpstr>
      <vt:lpstr>What is a Split Tax Rate?</vt:lpstr>
      <vt:lpstr>Tax Single and Split Rates</vt:lpstr>
      <vt:lpstr>SHIFTING THE TAX RATE: OPTIONS</vt:lpstr>
      <vt:lpstr>PowerPoint Presentation</vt:lpstr>
      <vt:lpstr>OPEN SPACE DISCOUNT</vt:lpstr>
      <vt:lpstr>MGL c.59, sec. 5C</vt:lpstr>
      <vt:lpstr>PowerPoint Presentation</vt:lpstr>
      <vt:lpstr>How Is It Calculated?</vt:lpstr>
      <vt:lpstr>PowerPoint Presentation</vt:lpstr>
      <vt:lpstr>PowerPoint Presentation</vt:lpstr>
      <vt:lpstr>Who Benefits? For Owner-Occupied Properties: </vt:lpstr>
      <vt:lpstr>                    Options for Residential Exemption  Example Calculation of 10%</vt:lpstr>
      <vt:lpstr>PowerPoint Presentation</vt:lpstr>
      <vt:lpstr>Select Board’s Role</vt:lpstr>
      <vt:lpstr>Add a Slide Title - 5</vt:lpstr>
      <vt:lpstr>Town of Concord Massachusetts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Concord</dc:title>
  <dc:creator>Meredith Stone</dc:creator>
  <cp:lastModifiedBy>Carolyn Dee</cp:lastModifiedBy>
  <cp:revision>202</cp:revision>
  <cp:lastPrinted>2023-11-14T18:48:10Z</cp:lastPrinted>
  <dcterms:created xsi:type="dcterms:W3CDTF">2022-10-26T20:09:09Z</dcterms:created>
  <dcterms:modified xsi:type="dcterms:W3CDTF">2023-11-16T17:46:29Z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0x010100B6C72C4E3B826041914553587B490F15</vt:lpwstr>
  </property>
</Properties>
</file>