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3" r:id="rId5"/>
    <p:sldId id="369" r:id="rId6"/>
    <p:sldId id="404" r:id="rId7"/>
    <p:sldId id="405" r:id="rId8"/>
    <p:sldId id="280" r:id="rId9"/>
    <p:sldId id="281" r:id="rId10"/>
    <p:sldId id="411" r:id="rId11"/>
    <p:sldId id="415" r:id="rId12"/>
    <p:sldId id="418" r:id="rId13"/>
    <p:sldId id="416" r:id="rId14"/>
    <p:sldId id="420" r:id="rId15"/>
    <p:sldId id="422" r:id="rId16"/>
    <p:sldId id="421" r:id="rId17"/>
    <p:sldId id="417" r:id="rId18"/>
    <p:sldId id="419" r:id="rId19"/>
    <p:sldId id="423" r:id="rId20"/>
    <p:sldId id="42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0754E4-651D-5399-40A6-1DC0B874191E}" name="Gabrielle Queenan" initials="GQ" userId="S::gqueenan@horsleywittengroup.com::eaf2be4b-d9ba-47ee-8e30-a5a2eaa713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3236C-0A6F-40E4-9EDA-651FAE4A7F98}" v="1" dt="2023-07-25T22:04:07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96" autoAdjust="0"/>
  </p:normalViewPr>
  <p:slideViewPr>
    <p:cSldViewPr>
      <p:cViewPr varScale="1">
        <p:scale>
          <a:sx n="67" d="100"/>
          <a:sy n="67" d="100"/>
        </p:scale>
        <p:origin x="19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Hughes" userId="bd3fd5ae-ba29-40bb-b78a-5c2d9e338636" providerId="ADAL" clId="{45C3236C-0A6F-40E4-9EDA-651FAE4A7F98}"/>
    <pc:docChg chg="custSel addSld modSld">
      <pc:chgData name="Elizabeth Hughes" userId="bd3fd5ae-ba29-40bb-b78a-5c2d9e338636" providerId="ADAL" clId="{45C3236C-0A6F-40E4-9EDA-651FAE4A7F98}" dt="2023-07-25T22:27:02.947" v="146" actId="20577"/>
      <pc:docMkLst>
        <pc:docMk/>
      </pc:docMkLst>
      <pc:sldChg chg="modSp mod">
        <pc:chgData name="Elizabeth Hughes" userId="bd3fd5ae-ba29-40bb-b78a-5c2d9e338636" providerId="ADAL" clId="{45C3236C-0A6F-40E4-9EDA-651FAE4A7F98}" dt="2023-07-25T22:05:01.302" v="28" actId="21"/>
        <pc:sldMkLst>
          <pc:docMk/>
          <pc:sldMk cId="2849662653" sldId="423"/>
        </pc:sldMkLst>
        <pc:spChg chg="mod">
          <ac:chgData name="Elizabeth Hughes" userId="bd3fd5ae-ba29-40bb-b78a-5c2d9e338636" providerId="ADAL" clId="{45C3236C-0A6F-40E4-9EDA-651FAE4A7F98}" dt="2023-07-25T22:05:01.302" v="28" actId="21"/>
          <ac:spMkLst>
            <pc:docMk/>
            <pc:sldMk cId="2849662653" sldId="423"/>
            <ac:spMk id="8" creationId="{C733D1C8-E990-B612-BDE3-CA5B06EE3E05}"/>
          </ac:spMkLst>
        </pc:spChg>
      </pc:sldChg>
      <pc:sldChg chg="delSp modSp add mod">
        <pc:chgData name="Elizabeth Hughes" userId="bd3fd5ae-ba29-40bb-b78a-5c2d9e338636" providerId="ADAL" clId="{45C3236C-0A6F-40E4-9EDA-651FAE4A7F98}" dt="2023-07-25T22:27:02.947" v="146" actId="20577"/>
        <pc:sldMkLst>
          <pc:docMk/>
          <pc:sldMk cId="1843043734" sldId="424"/>
        </pc:sldMkLst>
        <pc:spChg chg="mod">
          <ac:chgData name="Elizabeth Hughes" userId="bd3fd5ae-ba29-40bb-b78a-5c2d9e338636" providerId="ADAL" clId="{45C3236C-0A6F-40E4-9EDA-651FAE4A7F98}" dt="2023-07-25T22:27:02.947" v="146" actId="20577"/>
          <ac:spMkLst>
            <pc:docMk/>
            <pc:sldMk cId="1843043734" sldId="424"/>
            <ac:spMk id="2" creationId="{00000000-0000-0000-0000-000000000000}"/>
          </ac:spMkLst>
        </pc:spChg>
        <pc:spChg chg="del">
          <ac:chgData name="Elizabeth Hughes" userId="bd3fd5ae-ba29-40bb-b78a-5c2d9e338636" providerId="ADAL" clId="{45C3236C-0A6F-40E4-9EDA-651FAE4A7F98}" dt="2023-07-25T22:04:24.192" v="2" actId="478"/>
          <ac:spMkLst>
            <pc:docMk/>
            <pc:sldMk cId="1843043734" sldId="424"/>
            <ac:spMk id="3" creationId="{5A1E4E1E-040D-ABFD-CDEC-0D1E8FDCE3CC}"/>
          </ac:spMkLst>
        </pc:spChg>
        <pc:spChg chg="del">
          <ac:chgData name="Elizabeth Hughes" userId="bd3fd5ae-ba29-40bb-b78a-5c2d9e338636" providerId="ADAL" clId="{45C3236C-0A6F-40E4-9EDA-651FAE4A7F98}" dt="2023-07-25T22:04:20.903" v="1" actId="478"/>
          <ac:spMkLst>
            <pc:docMk/>
            <pc:sldMk cId="1843043734" sldId="424"/>
            <ac:spMk id="6" creationId="{1D804C83-3A1E-A868-9CB6-1521019FEF75}"/>
          </ac:spMkLst>
        </pc:spChg>
        <pc:spChg chg="del">
          <ac:chgData name="Elizabeth Hughes" userId="bd3fd5ae-ba29-40bb-b78a-5c2d9e338636" providerId="ADAL" clId="{45C3236C-0A6F-40E4-9EDA-651FAE4A7F98}" dt="2023-07-25T22:04:20.903" v="1" actId="478"/>
          <ac:spMkLst>
            <pc:docMk/>
            <pc:sldMk cId="1843043734" sldId="424"/>
            <ac:spMk id="7" creationId="{00000000-0000-0000-0000-000000000000}"/>
          </ac:spMkLst>
        </pc:spChg>
        <pc:spChg chg="del">
          <ac:chgData name="Elizabeth Hughes" userId="bd3fd5ae-ba29-40bb-b78a-5c2d9e338636" providerId="ADAL" clId="{45C3236C-0A6F-40E4-9EDA-651FAE4A7F98}" dt="2023-07-25T22:04:20.903" v="1" actId="478"/>
          <ac:spMkLst>
            <pc:docMk/>
            <pc:sldMk cId="1843043734" sldId="424"/>
            <ac:spMk id="8" creationId="{C733D1C8-E990-B612-BDE3-CA5B06EE3E05}"/>
          </ac:spMkLst>
        </pc:spChg>
        <pc:picChg chg="del">
          <ac:chgData name="Elizabeth Hughes" userId="bd3fd5ae-ba29-40bb-b78a-5c2d9e338636" providerId="ADAL" clId="{45C3236C-0A6F-40E4-9EDA-651FAE4A7F98}" dt="2023-07-25T22:04:24.192" v="2" actId="478"/>
          <ac:picMkLst>
            <pc:docMk/>
            <pc:sldMk cId="1843043734" sldId="424"/>
            <ac:picMk id="5" creationId="{D6E5F48B-2A09-3D92-5064-AB45CD6598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A203B-D093-4566-86A9-CCD2B00FB805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A54C90-F5DA-414C-ABBE-F05C25B97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4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9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3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38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6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0a37f1c67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30a37f1c67_1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3f1d651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53f1d651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114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6E29-2FE2-4E76-BE34-8FE84FC464D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Concord MBTA Communities Public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Location and Zoning Standards</a:t>
            </a:r>
            <a:endParaRPr lang="en-US" sz="1100" b="1" dirty="0"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</a:endParaRPr>
          </a:p>
          <a:p>
            <a:pPr algn="ctr">
              <a:buNone/>
            </a:pPr>
            <a:r>
              <a:rPr lang="en-US" sz="4000" b="1" dirty="0"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July 26,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Breakout Room Discussions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Mapping Tool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demonstrate the mapping survey prior to break outs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survey will be available for the community to provide more detailed input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Scroll to specific locations where you think multi-family housing is appropriate – “drop a pin” and explain why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shows . . .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 and proposed multi-family housing in Concord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 identified for affordable housing in the Housing Production Plan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½ mile radius around stations, current zoning, and “excluded areas”</a:t>
            </a:r>
          </a:p>
        </p:txBody>
      </p:sp>
    </p:spTree>
    <p:extLst>
      <p:ext uri="{BB962C8B-B14F-4D97-AF65-F5344CB8AC3E}">
        <p14:creationId xmlns:p14="http://schemas.microsoft.com/office/powerpoint/2010/main" val="355441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/>
              <a:t>Mapping Tool Demonstration</a:t>
            </a:r>
            <a:endParaRPr lang="en-US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0FD72-583C-26E1-481A-5A7C6252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27"/>
            <a:ext cx="9144000" cy="47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b="1" dirty="0"/>
              <a:t>Breakout Room Discussions</a:t>
            </a:r>
            <a:br>
              <a:rPr lang="en-US" b="1" dirty="0"/>
            </a:br>
            <a:r>
              <a:rPr lang="en-US" b="1" i="1" dirty="0"/>
              <a:t>See you back in the main room!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B87A2A-A621-85F2-861A-29EA2F46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b="3457"/>
          <a:stretch/>
        </p:blipFill>
        <p:spPr bwMode="auto">
          <a:xfrm>
            <a:off x="304800" y="2996005"/>
            <a:ext cx="4381500" cy="27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ookside Square - 70 Beharrell St Concord MA 01742 | Apartment Finder">
            <a:extLst>
              <a:ext uri="{FF2B5EF4-FFF2-40B4-BE49-F238E27FC236}">
                <a16:creationId xmlns:a16="http://schemas.microsoft.com/office/drawing/2014/main" id="{923A7E1B-22C1-3519-B3E6-9AA7479D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68" y="2996005"/>
            <a:ext cx="4056932" cy="27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293B32-83C8-0FDE-650B-6F021641F845}"/>
              </a:ext>
            </a:extLst>
          </p:cNvPr>
          <p:cNvSpPr txBox="1"/>
          <p:nvPr/>
        </p:nvSpPr>
        <p:spPr>
          <a:xfrm>
            <a:off x="4782268" y="5758934"/>
            <a:ext cx="405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Brookside Square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C1597-D525-A085-2D04-754DDB248841}"/>
              </a:ext>
            </a:extLst>
          </p:cNvPr>
          <p:cNvSpPr txBox="1"/>
          <p:nvPr/>
        </p:nvSpPr>
        <p:spPr>
          <a:xfrm>
            <a:off x="298525" y="5758934"/>
            <a:ext cx="405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Concord Greene</a:t>
            </a:r>
          </a:p>
        </p:txBody>
      </p:sp>
    </p:spTree>
    <p:extLst>
      <p:ext uri="{BB962C8B-B14F-4D97-AF65-F5344CB8AC3E}">
        <p14:creationId xmlns:p14="http://schemas.microsoft.com/office/powerpoint/2010/main" val="174179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Report back!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were the top two ideas/concerns from your group?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minute per group!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0DD597-9D75-9C8A-F900-F16522DE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347" y="3347909"/>
            <a:ext cx="3670748" cy="27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partments For Rent in Concord MA | Zillow">
            <a:extLst>
              <a:ext uri="{FF2B5EF4-FFF2-40B4-BE49-F238E27FC236}">
                <a16:creationId xmlns:a16="http://schemas.microsoft.com/office/drawing/2014/main" id="{10774A2D-C22C-5A47-7A85-184B22B5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52" y="3347909"/>
            <a:ext cx="3657600" cy="27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A5B2A-D098-ABFC-0DB8-5C33CA374E76}"/>
              </a:ext>
            </a:extLst>
          </p:cNvPr>
          <p:cNvSpPr txBox="1"/>
          <p:nvPr/>
        </p:nvSpPr>
        <p:spPr>
          <a:xfrm>
            <a:off x="609347" y="6214030"/>
            <a:ext cx="819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Prescott at Concord</a:t>
            </a:r>
          </a:p>
        </p:txBody>
      </p:sp>
    </p:spTree>
    <p:extLst>
      <p:ext uri="{BB962C8B-B14F-4D97-AF65-F5344CB8AC3E}">
        <p14:creationId xmlns:p14="http://schemas.microsoft.com/office/powerpoint/2010/main" val="345453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for August: Zoning Standards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standards should apply to multi-family housing by right? 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law places limits on the types of standards municipalities can apply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set standards for . . .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Height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Setbacks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Space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Parking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A365B4-1828-F776-F364-94FEE231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8179" y="3200400"/>
            <a:ext cx="3875821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0D801-4EB2-8027-3A98-0000FB3B41F3}"/>
              </a:ext>
            </a:extLst>
          </p:cNvPr>
          <p:cNvSpPr txBox="1"/>
          <p:nvPr/>
        </p:nvSpPr>
        <p:spPr>
          <a:xfrm>
            <a:off x="5334000" y="615420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Elsinore Street Apartments</a:t>
            </a:r>
          </a:p>
        </p:txBody>
      </p:sp>
    </p:spTree>
    <p:extLst>
      <p:ext uri="{BB962C8B-B14F-4D97-AF65-F5344CB8AC3E}">
        <p14:creationId xmlns:p14="http://schemas.microsoft.com/office/powerpoint/2010/main" val="145111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396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building height should be allowed? (continued)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the Town use incentives to get developments that go beyond what is allowed by right?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 If 1 story buildings are allowed by right, allow 3 stories with a special permit in exchange for providing . . . 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Ground floor commercial/mixed-use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green space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realm improvements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housing, etc.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thoughts/concerns?</a:t>
            </a:r>
          </a:p>
        </p:txBody>
      </p:sp>
      <p:pic>
        <p:nvPicPr>
          <p:cNvPr id="2050" name="Picture 2" descr="Warner Woods Apartments - Concord, MA | Trulia">
            <a:extLst>
              <a:ext uri="{FF2B5EF4-FFF2-40B4-BE49-F238E27FC236}">
                <a16:creationId xmlns:a16="http://schemas.microsoft.com/office/drawing/2014/main" id="{113C4A13-C0B4-55D3-B5C8-DD9A382E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E4E1E-040D-ABFD-CDEC-0D1E8FDCE3CC}"/>
              </a:ext>
            </a:extLst>
          </p:cNvPr>
          <p:cNvSpPr txBox="1"/>
          <p:nvPr/>
        </p:nvSpPr>
        <p:spPr>
          <a:xfrm>
            <a:off x="4191000" y="639869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Warner Woods</a:t>
            </a:r>
          </a:p>
        </p:txBody>
      </p:sp>
    </p:spTree>
    <p:extLst>
      <p:ext uri="{BB962C8B-B14F-4D97-AF65-F5344CB8AC3E}">
        <p14:creationId xmlns:p14="http://schemas.microsoft.com/office/powerpoint/2010/main" val="271748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What is up next!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805" y="123317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Upcoming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E4E1E-040D-ABFD-CDEC-0D1E8FDCE3CC}"/>
              </a:ext>
            </a:extLst>
          </p:cNvPr>
          <p:cNvSpPr txBox="1"/>
          <p:nvPr/>
        </p:nvSpPr>
        <p:spPr>
          <a:xfrm>
            <a:off x="4191000" y="639869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Emerson Annex</a:t>
            </a:r>
          </a:p>
        </p:txBody>
      </p:sp>
      <p:pic>
        <p:nvPicPr>
          <p:cNvPr id="5" name="Picture 4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D6E5F48B-2A09-3D92-5064-AB45CD659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86254"/>
            <a:ext cx="3352800" cy="1971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804C83-3A1E-A868-9CB6-1521019FEF75}"/>
              </a:ext>
            </a:extLst>
          </p:cNvPr>
          <p:cNvSpPr txBox="1"/>
          <p:nvPr/>
        </p:nvSpPr>
        <p:spPr>
          <a:xfrm>
            <a:off x="332805" y="1965584"/>
            <a:ext cx="881119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MBTA Communities Workshop Zoning Standards</a:t>
            </a:r>
          </a:p>
          <a:p>
            <a:r>
              <a:rPr lang="en-US" dirty="0"/>
              <a:t>August 23</a:t>
            </a:r>
            <a:r>
              <a:rPr lang="en-US" baseline="30000" dirty="0"/>
              <a:t>rd</a:t>
            </a:r>
            <a:r>
              <a:rPr lang="en-US" dirty="0"/>
              <a:t> 6:30 p.m. – 8:30 p.m. (Virtual)</a:t>
            </a:r>
          </a:p>
          <a:p>
            <a:endParaRPr lang="en-US" dirty="0"/>
          </a:p>
          <a:p>
            <a:r>
              <a:rPr lang="en-US" sz="2200" b="1" dirty="0"/>
              <a:t>MBTA Communities Workshop Draft Zoning Boundary &amp; Zoning Standards</a:t>
            </a:r>
          </a:p>
          <a:p>
            <a:r>
              <a:rPr lang="en-US" dirty="0"/>
              <a:t>September 20</a:t>
            </a:r>
            <a:r>
              <a:rPr lang="en-US" baseline="30000" dirty="0"/>
              <a:t>th</a:t>
            </a:r>
            <a:r>
              <a:rPr lang="en-US" dirty="0"/>
              <a:t> 6:30 p.m. – 8:30 p.m. (Hybrid – Harvey Wheeler Community Center)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3D1C8-E990-B612-BDE3-CA5B06EE3E05}"/>
              </a:ext>
            </a:extLst>
          </p:cNvPr>
          <p:cNvSpPr txBox="1"/>
          <p:nvPr/>
        </p:nvSpPr>
        <p:spPr>
          <a:xfrm>
            <a:off x="457200" y="3848813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Connection Hour </a:t>
            </a:r>
            <a:r>
              <a:rPr lang="en-US" dirty="0"/>
              <a:t>– ask your MBTA Communities questions and provide feedback in a casual setting with Planning Staff and/or Planning Board members: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Haute Coffee on August 1</a:t>
            </a:r>
            <a:r>
              <a:rPr lang="en-US" baseline="30000" dirty="0"/>
              <a:t>st</a:t>
            </a:r>
            <a:r>
              <a:rPr lang="en-US" dirty="0"/>
              <a:t> from 10-11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Verrill Farm on August 7</a:t>
            </a:r>
            <a:r>
              <a:rPr lang="en-US" baseline="30000" dirty="0"/>
              <a:t>th</a:t>
            </a:r>
            <a:r>
              <a:rPr lang="en-US" dirty="0"/>
              <a:t> from 9-10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Nashoba Brook Bakery on August 17</a:t>
            </a:r>
            <a:r>
              <a:rPr lang="en-US" baseline="30000" dirty="0"/>
              <a:t>th</a:t>
            </a:r>
            <a:r>
              <a:rPr lang="en-US" dirty="0"/>
              <a:t> from 1-2pm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Zoom on August 23 from 12-1 pm, virtual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6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724400"/>
          </a:xfrm>
        </p:spPr>
        <p:txBody>
          <a:bodyPr>
            <a:normAutofit fontScale="90000"/>
          </a:bodyPr>
          <a:lstStyle/>
          <a:p>
            <a:r>
              <a:rPr lang="en-US" sz="7300" b="1" dirty="0"/>
              <a:t>Thank you!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Please visit the Town’s webpage</a:t>
            </a:r>
            <a:br>
              <a:rPr lang="en-US" b="1" dirty="0"/>
            </a:br>
            <a:br>
              <a:rPr lang="en-US" b="1" dirty="0"/>
            </a:br>
            <a:r>
              <a:rPr lang="en-US" sz="4400" dirty="0">
                <a:solidFill>
                  <a:srgbClr val="7030A0"/>
                </a:solidFill>
              </a:rPr>
              <a:t>Concordma.gov/</a:t>
            </a:r>
            <a:r>
              <a:rPr lang="en-US" sz="4400" dirty="0" err="1">
                <a:solidFill>
                  <a:srgbClr val="7030A0"/>
                </a:solidFill>
              </a:rPr>
              <a:t>mbtacommunities</a:t>
            </a:r>
            <a:br>
              <a:rPr lang="en-US" sz="4400" dirty="0">
                <a:solidFill>
                  <a:srgbClr val="7030A0"/>
                </a:solidFill>
              </a:rPr>
            </a:br>
            <a:br>
              <a:rPr lang="en-US" sz="4400" dirty="0">
                <a:solidFill>
                  <a:srgbClr val="7030A0"/>
                </a:solidFill>
              </a:rPr>
            </a:br>
            <a:r>
              <a:rPr lang="en-US" b="1" dirty="0"/>
              <a:t>and take the MBTA </a:t>
            </a:r>
            <a:r>
              <a:rPr lang="en-US" b="1"/>
              <a:t>Communities Survey.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304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998AF0F-53BA-ADEC-8CD7-BE51189C4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7" y="1687103"/>
            <a:ext cx="2907124" cy="3052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7376" y="393752"/>
            <a:ext cx="4316172" cy="563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Horsley Witten Group (HW) – Planning and Engineering firm based in Sandwich, MA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Jeff Davis, Senior Planner – Based in our Providence, RI office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Providing free technical assistance to MBTA Communities through the Massachusetts Housing Partnership (MHP)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Sec. 3A of MGL c. 40A – Reminder . . 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5116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MBTA Communities must have at least one zoning district in which multi-family housing is permitted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right 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can include Site Plan Review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. . 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 gross density of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units per acre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Located not more than 0.5 miles from a transit station, </a:t>
            </a:r>
            <a:r>
              <a:rPr lang="en-US" sz="30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applicable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age restrictions 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suitable for families with children, i.e. no bedroom or occupancy caps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Parity with other uses </a:t>
            </a: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multi-family housing cannot be required to meet higher standards than other permitted uses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5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Compliance Guidelines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51160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Released by DHCD (now EOHLC) in August 2022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step by step instructions for compliance</a:t>
            </a:r>
            <a:endParaRPr lang="en-US" sz="3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a “Compliance Model” that calculates whether a municipality’s zoning and other policies comply with the law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DE132-6D9C-B78E-99D5-8ADC18B38144}"/>
              </a:ext>
            </a:extLst>
          </p:cNvPr>
          <p:cNvSpPr txBox="1"/>
          <p:nvPr/>
        </p:nvSpPr>
        <p:spPr>
          <a:xfrm>
            <a:off x="457200" y="4191000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Goal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Help the Town develop a zoning framework that meets local needs and complies with the MBTA Communities law by testing it in the Compliance Model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9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625825" y="6444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75000"/>
            </a:pPr>
            <a:r>
              <a:rPr lang="en" sz="4900" b="1" dirty="0">
                <a:ea typeface="Libre Franklin SemiBold"/>
                <a:cs typeface="Libre Franklin SemiBold"/>
                <a:sym typeface="Libre Franklin SemiBold"/>
              </a:rPr>
              <a:t>Requirements for Concord</a:t>
            </a:r>
            <a:br>
              <a:rPr lang="en" dirty="0"/>
            </a:br>
            <a:endParaRPr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625825" y="1524000"/>
            <a:ext cx="83292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22873" indent="0">
              <a:lnSpc>
                <a:spcPct val="115000"/>
              </a:lnSpc>
              <a:buClr>
                <a:schemeClr val="dk1"/>
              </a:buClr>
              <a:buSzPct val="100000"/>
              <a:buNone/>
            </a:pPr>
            <a:r>
              <a:rPr lang="en" sz="28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Commuter Rail Community</a:t>
            </a:r>
            <a:endParaRPr sz="280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8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Deadline: December 31st, 2024</a:t>
            </a:r>
            <a:endParaRPr sz="280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8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Population: 17,669</a:t>
            </a:r>
            <a:endParaRPr sz="280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8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Current housing units: 7,295</a:t>
            </a:r>
            <a:endParaRPr sz="280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8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Minimum Land Area: 50 acres</a:t>
            </a:r>
            <a:endParaRPr sz="280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8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Developable Station Area: 519 acres</a:t>
            </a:r>
            <a:endParaRPr sz="280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8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Minimum Multifamily Unit Capacity: 1,094 (15% of Concord’s 2020 housing stock)</a:t>
            </a:r>
            <a:endParaRPr sz="280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8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% of District to be located in Station Area (1/2 mile radius around the stations): 50%</a:t>
            </a:r>
            <a:endParaRPr sz="2800" dirty="0">
              <a:ea typeface="Georgia"/>
              <a:cs typeface="Georgia"/>
              <a:sym typeface="Georgia"/>
            </a:endParaRPr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1676400"/>
            <a:ext cx="2786302" cy="2349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240550" y="810445"/>
            <a:ext cx="8598650" cy="5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75000"/>
            </a:pPr>
            <a:r>
              <a:rPr lang="en" b="1" dirty="0">
                <a:ea typeface="Libre Franklin SemiBold"/>
                <a:cs typeface="Libre Franklin SemiBold"/>
                <a:sym typeface="Libre Franklin SemiBold"/>
              </a:rPr>
              <a:t>What does zoning capacity mean?</a:t>
            </a:r>
            <a:br>
              <a:rPr lang="en" b="1" dirty="0"/>
            </a:br>
            <a:endParaRPr b="1" dirty="0"/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600200"/>
            <a:ext cx="8839201" cy="21916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1" name="Google Shape;221;p38"/>
          <p:cNvSpPr txBox="1"/>
          <p:nvPr/>
        </p:nvSpPr>
        <p:spPr>
          <a:xfrm>
            <a:off x="351075" y="4028449"/>
            <a:ext cx="81102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2800" dirty="0">
                <a:latin typeface="+mj-lt"/>
                <a:ea typeface="Georgia"/>
                <a:cs typeface="Georgia"/>
                <a:sym typeface="Georgia"/>
              </a:rPr>
              <a:t>Capacity = what could theoretically be built under the new zoning code</a:t>
            </a:r>
            <a:endParaRPr sz="2800" dirty="0">
              <a:latin typeface="+mj-lt"/>
              <a:ea typeface="Georgia"/>
              <a:cs typeface="Georgia"/>
              <a:sym typeface="Georgia"/>
            </a:endParaRPr>
          </a:p>
          <a:p>
            <a:pPr algn="ctr"/>
            <a:endParaRPr sz="2800" dirty="0">
              <a:latin typeface="+mj-lt"/>
              <a:ea typeface="Georgia"/>
              <a:cs typeface="Georgia"/>
              <a:sym typeface="Georgia"/>
            </a:endParaRPr>
          </a:p>
          <a:p>
            <a:pPr algn="ctr"/>
            <a:r>
              <a:rPr lang="en" sz="2800" dirty="0">
                <a:latin typeface="+mj-lt"/>
                <a:ea typeface="Georgia"/>
                <a:cs typeface="Georgia"/>
                <a:sym typeface="Georgia"/>
              </a:rPr>
              <a:t>It is NOT a production mandate! </a:t>
            </a:r>
          </a:p>
          <a:p>
            <a:pPr algn="ctr"/>
            <a:r>
              <a:rPr lang="en" sz="2800" b="1" i="1" dirty="0">
                <a:solidFill>
                  <a:srgbClr val="7030A0"/>
                </a:solidFill>
                <a:latin typeface="+mj-lt"/>
                <a:ea typeface="Georgia"/>
                <a:cs typeface="Georgia"/>
                <a:sym typeface="Georgia"/>
              </a:rPr>
              <a:t>Think of it as a menu or a cookie tray</a:t>
            </a:r>
            <a:endParaRPr sz="2800" b="1" i="1" dirty="0">
              <a:solidFill>
                <a:srgbClr val="7030A0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Testing the Compliance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 will help the Town test the compliance model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0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district boundaries. Where might multi-family residential be appropriate?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the areas ½ mile around the two MBTA stations, but 50% can be elsewhere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0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dimensional requirements.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tall should buildings be in this district? What setbacks? What density?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all zoning policy for the district complies with the law (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housing, policies that would limit family-sized units, etc.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this data into the Compliance Model and “test” different iterations.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Breakout Room Discussions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6172200" cy="507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group will have a facilitator . . .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we think it would be appropriate to allow multi-family housing by right (meaning without a special permit, variance, etc.)?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Guiding principles for where such development might be appropriate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Brainstorming of specific desirable     locations 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different building heights be appropriate in different locations?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3ED10-1438-C2B9-7295-172FDA50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99" y="3429000"/>
            <a:ext cx="3758050" cy="2509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14CCB9-B2C4-D793-0FB1-E7172B43A369}"/>
              </a:ext>
            </a:extLst>
          </p:cNvPr>
          <p:cNvSpPr txBox="1"/>
          <p:nvPr/>
        </p:nvSpPr>
        <p:spPr>
          <a:xfrm>
            <a:off x="5334000" y="6096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Wedgewood Common</a:t>
            </a:r>
          </a:p>
        </p:txBody>
      </p:sp>
    </p:spTree>
    <p:extLst>
      <p:ext uri="{BB962C8B-B14F-4D97-AF65-F5344CB8AC3E}">
        <p14:creationId xmlns:p14="http://schemas.microsoft.com/office/powerpoint/2010/main" val="198471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/>
              <a:t>Breakout Room Discussions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39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performance standards for Location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much as possible within ½ mile of an MBTA station (only 50% is required to be in these areas)?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 or primarily in West Concord? Concord Center?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evenly between West Concord and Concord Center?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multi-family housing exists today or is planned?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areas where ground floor commercial uses are desired (cannot require ground floor commercial use or mixed-use –     a residential-only building must be an option).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areas where naturally affordable (i.e. not subsidized) housing exists today, such as 2-family homes, rental units, etc.?</a:t>
            </a:r>
          </a:p>
        </p:txBody>
      </p:sp>
    </p:spTree>
    <p:extLst>
      <p:ext uri="{BB962C8B-B14F-4D97-AF65-F5344CB8AC3E}">
        <p14:creationId xmlns:p14="http://schemas.microsoft.com/office/powerpoint/2010/main" val="362497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8e5faa-5485-47e4-801e-7bae68f252b2" xsi:nil="true"/>
    <lcf76f155ced4ddcb4097134ff3c332f xmlns="5a95b069-a164-4203-ae0b-9509c92a48f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7672B5A5F8744F9D69256B09464220" ma:contentTypeVersion="16" ma:contentTypeDescription="Create a new document." ma:contentTypeScope="" ma:versionID="c53dbaddf05d19fc914ed834cad36138">
  <xsd:schema xmlns:xsd="http://www.w3.org/2001/XMLSchema" xmlns:xs="http://www.w3.org/2001/XMLSchema" xmlns:p="http://schemas.microsoft.com/office/2006/metadata/properties" xmlns:ns1="http://schemas.microsoft.com/sharepoint/v3" xmlns:ns2="5a95b069-a164-4203-ae0b-9509c92a48fc" xmlns:ns3="488e5faa-5485-47e4-801e-7bae68f252b2" targetNamespace="http://schemas.microsoft.com/office/2006/metadata/properties" ma:root="true" ma:fieldsID="2433541c96715717729da5c00881d74f" ns1:_="" ns2:_="" ns3:_="">
    <xsd:import namespace="http://schemas.microsoft.com/sharepoint/v3"/>
    <xsd:import namespace="5a95b069-a164-4203-ae0b-9509c92a48fc"/>
    <xsd:import namespace="488e5faa-5485-47e4-801e-7bae68f25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5b069-a164-4203-ae0b-9509c92a4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bebd48-0262-4b3c-be1e-fe88a3d91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e5faa-5485-47e4-801e-7bae68f252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f42cbe5-887f-4211-87c0-92e9d3292db2}" ma:internalName="TaxCatchAll" ma:showField="CatchAllData" ma:web="488e5faa-5485-47e4-801e-7bae68f252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1D650-E6A7-4051-9015-0C97D99F76F2}">
  <ds:schemaRefs>
    <ds:schemaRef ds:uri="http://schemas.openxmlformats.org/package/2006/metadata/core-properties"/>
    <ds:schemaRef ds:uri="http://schemas.microsoft.com/office/2006/metadata/properties"/>
    <ds:schemaRef ds:uri="5a95b069-a164-4203-ae0b-9509c92a48fc"/>
    <ds:schemaRef ds:uri="488e5faa-5485-47e4-801e-7bae68f252b2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A8C6620-7FA6-47B8-AE85-88F4FC56E7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1E4C62-CAAB-48B2-B89E-76EB63377F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95b069-a164-4203-ae0b-9509c92a48fc"/>
    <ds:schemaRef ds:uri="488e5faa-5485-47e4-801e-7bae68f25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16621</TotalTime>
  <Words>1025</Words>
  <Application>Microsoft Office PowerPoint</Application>
  <PresentationFormat>On-screen Show (4:3)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Georgia</vt:lpstr>
      <vt:lpstr>Symbol</vt:lpstr>
      <vt:lpstr>Office Theme</vt:lpstr>
      <vt:lpstr>Concord MBTA Communities Public Discussion</vt:lpstr>
      <vt:lpstr>PowerPoint Presentation</vt:lpstr>
      <vt:lpstr>Sec. 3A of MGL c. 40A – Reminder . . . </vt:lpstr>
      <vt:lpstr>Compliance Guidelines </vt:lpstr>
      <vt:lpstr>Requirements for Concord </vt:lpstr>
      <vt:lpstr>What does zoning capacity mean? </vt:lpstr>
      <vt:lpstr>Testing the Compliance Model</vt:lpstr>
      <vt:lpstr>Breakout Room Discussions</vt:lpstr>
      <vt:lpstr>Breakout Room Discussions</vt:lpstr>
      <vt:lpstr>Breakout Room Discussions</vt:lpstr>
      <vt:lpstr>Mapping Tool Demonstration</vt:lpstr>
      <vt:lpstr>Breakout Room Discussions See you back in the main room!</vt:lpstr>
      <vt:lpstr>Report back!</vt:lpstr>
      <vt:lpstr>Next Steps</vt:lpstr>
      <vt:lpstr>Next Steps</vt:lpstr>
      <vt:lpstr>What is up next!</vt:lpstr>
      <vt:lpstr>Thank you!  Please visit the Town’s webpage  Concordma.gov/mbtacommunities  and take the MBTA Communities Survey.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 Moravec</dc:creator>
  <cp:lastModifiedBy>Elizabeth Hughes</cp:lastModifiedBy>
  <cp:revision>278</cp:revision>
  <dcterms:created xsi:type="dcterms:W3CDTF">2016-02-10T21:29:29Z</dcterms:created>
  <dcterms:modified xsi:type="dcterms:W3CDTF">2023-07-25T22:27:06Z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0x010100207672B5A5F8744F9D69256B09464220</vt:lpwstr>
  </property>
  <property fmtid="{D5CDD505-2E9C-101B-9397-08002B2CF9AE}" pid="3" name="MediaServiceImageTags">
    <vt:lpwstr/>
  </property>
</Properties>
</file>