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0" r:id="rId2"/>
    <p:sldId id="476" r:id="rId3"/>
    <p:sldId id="478" r:id="rId4"/>
    <p:sldId id="480" r:id="rId5"/>
    <p:sldId id="477" r:id="rId6"/>
    <p:sldId id="461" r:id="rId7"/>
    <p:sldId id="473" r:id="rId8"/>
    <p:sldId id="460" r:id="rId9"/>
    <p:sldId id="479" r:id="rId10"/>
  </p:sldIdLst>
  <p:sldSz cx="9144000" cy="5143500" type="screen16x9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3333CC"/>
    <a:srgbClr val="0000CC"/>
    <a:srgbClr val="0000FF"/>
    <a:srgbClr val="000099"/>
    <a:srgbClr val="0033CC"/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295" autoAdjust="0"/>
    <p:restoredTop sz="93469" autoAdjust="0"/>
  </p:normalViewPr>
  <p:slideViewPr>
    <p:cSldViewPr>
      <p:cViewPr varScale="1">
        <p:scale>
          <a:sx n="82" d="100"/>
          <a:sy n="82" d="100"/>
        </p:scale>
        <p:origin x="488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23871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2742" y="45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4850"/>
            <a:ext cx="6257925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659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2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826350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B84027-9DAD-483B-B8B3-F406C83F12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843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B84027-9DAD-483B-B8B3-F406C83F124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0901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020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3" descr="Town Seal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2895"/>
            <a:ext cx="1066800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45409"/>
            <a:ext cx="8458200" cy="1681156"/>
          </a:xfrm>
        </p:spPr>
        <p:txBody>
          <a:bodyPr>
            <a:noAutofit/>
          </a:bodyPr>
          <a:lstStyle/>
          <a:p>
            <a:r>
              <a:rPr lang="en-US" sz="3200" b="1" dirty="0"/>
              <a:t>Transfers from CPA and Town’s prior appropriations for Christopher Heights to Concord Municipal Affordable Housing Trust </a:t>
            </a:r>
            <a:br>
              <a:rPr lang="en-US" sz="3200" b="1" dirty="0"/>
            </a:br>
            <a:endParaRPr lang="en-U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6CECBEEF-26A4-7E1D-C019-4E667782FC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2952750"/>
            <a:ext cx="8001000" cy="1276350"/>
          </a:xfrm>
        </p:spPr>
        <p:txBody>
          <a:bodyPr>
            <a:normAutofit/>
          </a:bodyPr>
          <a:lstStyle/>
          <a:p>
            <a:r>
              <a:rPr lang="en-US" dirty="0"/>
              <a:t>Article 28 – $1,044,255.76 from CPA</a:t>
            </a:r>
          </a:p>
          <a:p>
            <a:r>
              <a:rPr lang="en-US" dirty="0"/>
              <a:t>Article 29 – $1,000,000 from Town</a:t>
            </a:r>
          </a:p>
        </p:txBody>
      </p:sp>
    </p:spTree>
    <p:extLst>
      <p:ext uri="{BB962C8B-B14F-4D97-AF65-F5344CB8AC3E}">
        <p14:creationId xmlns:p14="http://schemas.microsoft.com/office/powerpoint/2010/main" val="3249204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514351"/>
            <a:ext cx="6477000" cy="888176"/>
          </a:xfrm>
        </p:spPr>
        <p:txBody>
          <a:bodyPr>
            <a:noAutofit/>
          </a:bodyPr>
          <a:lstStyle/>
          <a:p>
            <a:pPr algn="r"/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ARTICLE 29. Transfer of Housing Funds to CMAHT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9066" y="1768642"/>
            <a:ext cx="6299534" cy="2708108"/>
          </a:xfrm>
        </p:spPr>
        <p:txBody>
          <a:bodyPr>
            <a:noAutofit/>
          </a:bodyPr>
          <a:lstStyle/>
          <a:p>
            <a:pPr algn="l"/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800" dirty="0">
                <a:cs typeface="Arial" panose="020B0604020202020204" pitchFamily="34" charset="0"/>
              </a:rPr>
              <a:t>ARTICLE 29.  Mr. Johnson moves: that the Town take affirmative action on Article 29 as printed in the warrant.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</a:t>
            </a:fld>
            <a:endParaRPr lang="en-US" dirty="0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89494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F182-0EB3-2DAF-8009-D9666D662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04949"/>
            <a:ext cx="8382000" cy="297180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Article 29 </a:t>
            </a:r>
            <a:r>
              <a:rPr lang="en-US" dirty="0">
                <a:solidFill>
                  <a:srgbClr val="FFFF00"/>
                </a:solidFill>
              </a:rPr>
              <a:t>transfers</a:t>
            </a:r>
            <a:r>
              <a:rPr lang="en-US" dirty="0"/>
              <a:t> to the </a:t>
            </a:r>
            <a:r>
              <a:rPr lang="en-US" b="1" dirty="0"/>
              <a:t>Concord Municipal Affordable Housing Trust for affordable housing purposes </a:t>
            </a:r>
            <a:r>
              <a:rPr lang="en-US" dirty="0"/>
              <a:t>the </a:t>
            </a:r>
            <a:r>
              <a:rPr lang="en-US" dirty="0">
                <a:solidFill>
                  <a:srgbClr val="FFFF00"/>
                </a:solidFill>
              </a:rPr>
              <a:t>$1,000,000 appropriated by Town Meeting in 2017 </a:t>
            </a:r>
            <a:r>
              <a:rPr lang="en-US" dirty="0"/>
              <a:t>for the Christopher Heights at Junction Village senior assisted living project, which is no longer moving forward. </a:t>
            </a:r>
          </a:p>
          <a:p>
            <a:r>
              <a:rPr lang="en-US" dirty="0"/>
              <a:t>This transfer to the Trust </a:t>
            </a:r>
            <a:r>
              <a:rPr lang="en-US" dirty="0">
                <a:solidFill>
                  <a:srgbClr val="FFFF00"/>
                </a:solidFill>
              </a:rPr>
              <a:t>allows those funds to continue to be used for affordable housing purposes</a:t>
            </a:r>
            <a:r>
              <a:rPr lang="en-US" dirty="0"/>
              <a:t>; and allows the Trust to continue its work without needing an appropriation from Free Cash this year.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840577-1F81-859D-227F-5DDC66550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3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51843C6-8A2C-DC54-CAB8-2C078924DD22}"/>
              </a:ext>
            </a:extLst>
          </p:cNvPr>
          <p:cNvSpPr txBox="1">
            <a:spLocks/>
          </p:cNvSpPr>
          <p:nvPr/>
        </p:nvSpPr>
        <p:spPr>
          <a:xfrm>
            <a:off x="1676400" y="526002"/>
            <a:ext cx="7010400" cy="36934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ARTICLE 29: Transfer of Housing Funds to CMAHT</a:t>
            </a:r>
          </a:p>
        </p:txBody>
      </p:sp>
    </p:spTree>
    <p:extLst>
      <p:ext uri="{BB962C8B-B14F-4D97-AF65-F5344CB8AC3E}">
        <p14:creationId xmlns:p14="http://schemas.microsoft.com/office/powerpoint/2010/main" val="3118068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D7AD61B-A6AC-969E-5669-CC09347EF7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SUPPLEMENTAL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57AF5B0-E59A-668E-54ED-7A8EC35581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2914650"/>
            <a:ext cx="6553200" cy="1314450"/>
          </a:xfrm>
        </p:spPr>
        <p:txBody>
          <a:bodyPr/>
          <a:lstStyle/>
          <a:p>
            <a:r>
              <a:rPr lang="en-US" dirty="0"/>
              <a:t>Articles 28 &amp; 29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3E41D72-C7A7-E922-AE8B-B5124CE1F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47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9ECF1-8335-7486-D0CA-6C44ECB97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078" y="811408"/>
            <a:ext cx="8229600" cy="763002"/>
          </a:xfrm>
        </p:spPr>
        <p:txBody>
          <a:bodyPr>
            <a:normAutofit/>
          </a:bodyPr>
          <a:lstStyle/>
          <a:p>
            <a:r>
              <a:rPr lang="en-US" sz="3200" b="1" dirty="0"/>
              <a:t>     </a:t>
            </a:r>
            <a:r>
              <a:rPr lang="en-US" sz="2800" b="1" dirty="0"/>
              <a:t>Concord Municipal Affordable Housing Trust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F182-0EB3-2DAF-8009-D9666D662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641872"/>
            <a:ext cx="8382000" cy="3262313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To create and fund a Trust </a:t>
            </a:r>
            <a:r>
              <a:rPr lang="en-US" dirty="0">
                <a:solidFill>
                  <a:srgbClr val="FFFF00"/>
                </a:solidFill>
              </a:rPr>
              <a:t>to act quickly as opportunities arise</a:t>
            </a:r>
            <a:r>
              <a:rPr lang="en-US" dirty="0"/>
              <a:t>, TM voters </a:t>
            </a:r>
          </a:p>
          <a:p>
            <a:pPr lvl="1"/>
            <a:r>
              <a:rPr lang="en-US" dirty="0">
                <a:solidFill>
                  <a:srgbClr val="FFFF00"/>
                </a:solidFill>
              </a:rPr>
              <a:t>accepted state statute </a:t>
            </a:r>
            <a:r>
              <a:rPr lang="en-US" dirty="0"/>
              <a:t>in 2019 and </a:t>
            </a:r>
            <a:r>
              <a:rPr lang="en-US" dirty="0">
                <a:solidFill>
                  <a:srgbClr val="FFFF00"/>
                </a:solidFill>
              </a:rPr>
              <a:t>adopted Town bylaw </a:t>
            </a:r>
            <a:r>
              <a:rPr lang="en-US" dirty="0"/>
              <a:t>in 2020. </a:t>
            </a:r>
          </a:p>
          <a:p>
            <a:pPr lvl="1"/>
            <a:r>
              <a:rPr lang="en-US" dirty="0">
                <a:solidFill>
                  <a:srgbClr val="FFFF00"/>
                </a:solidFill>
              </a:rPr>
              <a:t>filed home rule petitions for dedicated funding sources that would not rely on property tax</a:t>
            </a:r>
            <a:r>
              <a:rPr lang="en-US" dirty="0"/>
              <a:t>: real estate transfer &amp; building permit surcharge refiled Jan 2023</a:t>
            </a:r>
          </a:p>
          <a:p>
            <a:pPr lvl="1"/>
            <a:r>
              <a:rPr lang="en-US" dirty="0">
                <a:solidFill>
                  <a:srgbClr val="FFFF00"/>
                </a:solidFill>
              </a:rPr>
              <a:t>appropriated $500,000/year since 2019</a:t>
            </a:r>
            <a:r>
              <a:rPr lang="en-US" i="1" dirty="0"/>
              <a:t> - not proposed for this year </a:t>
            </a:r>
            <a:r>
              <a:rPr lang="en-US" dirty="0"/>
              <a:t>. . .</a:t>
            </a:r>
          </a:p>
          <a:p>
            <a:r>
              <a:rPr lang="en-US" b="1" dirty="0"/>
              <a:t>Articles 28 &amp; 29 transfer to CMAHT from CPA &amp; Town’s $2,044,255.76 previously appropriated for Christopher Heights’ 83 assisted living units</a:t>
            </a:r>
          </a:p>
          <a:p>
            <a:pPr lvl="1"/>
            <a:r>
              <a:rPr lang="en-US" dirty="0"/>
              <a:t>Brings </a:t>
            </a:r>
            <a:r>
              <a:rPr lang="en-US" dirty="0">
                <a:solidFill>
                  <a:srgbClr val="FFFF00"/>
                </a:solidFill>
              </a:rPr>
              <a:t>Trust’s available balance </a:t>
            </a:r>
            <a:r>
              <a:rPr lang="en-US" dirty="0"/>
              <a:t>from $1,042,473 to</a:t>
            </a:r>
            <a:r>
              <a:rPr lang="en-US" dirty="0">
                <a:solidFill>
                  <a:srgbClr val="FFFF00"/>
                </a:solidFill>
              </a:rPr>
              <a:t> $3,086,728</a:t>
            </a:r>
          </a:p>
          <a:p>
            <a:r>
              <a:rPr lang="en-US" dirty="0">
                <a:solidFill>
                  <a:srgbClr val="FFFF00"/>
                </a:solidFill>
              </a:rPr>
              <a:t>Housing production strategies </a:t>
            </a:r>
            <a:r>
              <a:rPr lang="en-US" dirty="0"/>
              <a:t>in updated </a:t>
            </a:r>
            <a:r>
              <a:rPr lang="en-US" b="1" dirty="0"/>
              <a:t>Housing Production Plan</a:t>
            </a:r>
            <a:r>
              <a:rPr lang="en-US" dirty="0"/>
              <a:t> adopted by Select Board &amp; Planning Board </a:t>
            </a:r>
            <a:r>
              <a:rPr lang="en-US" dirty="0">
                <a:solidFill>
                  <a:srgbClr val="FFFF00"/>
                </a:solidFill>
              </a:rPr>
              <a:t>will need all of this funding, and more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840577-1F81-859D-227F-5DDC66550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51843C6-8A2C-DC54-CAB8-2C078924DD22}"/>
              </a:ext>
            </a:extLst>
          </p:cNvPr>
          <p:cNvSpPr txBox="1">
            <a:spLocks/>
          </p:cNvSpPr>
          <p:nvPr/>
        </p:nvSpPr>
        <p:spPr>
          <a:xfrm>
            <a:off x="1676400" y="526002"/>
            <a:ext cx="7010400" cy="36934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ARTICLES 28 &amp; 29: Transfers to CMAHT from CPA &amp; Town</a:t>
            </a:r>
          </a:p>
        </p:txBody>
      </p:sp>
    </p:spTree>
    <p:extLst>
      <p:ext uri="{BB962C8B-B14F-4D97-AF65-F5344CB8AC3E}">
        <p14:creationId xmlns:p14="http://schemas.microsoft.com/office/powerpoint/2010/main" val="4111018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9ECF1-8335-7486-D0CA-6C44ECB97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713583"/>
            <a:ext cx="8229600" cy="638968"/>
          </a:xfrm>
        </p:spPr>
        <p:txBody>
          <a:bodyPr>
            <a:normAutofit/>
          </a:bodyPr>
          <a:lstStyle/>
          <a:p>
            <a:r>
              <a:rPr lang="en-US" sz="3200" b="1" dirty="0"/>
              <a:t>   FY 2023-2028 Housing Production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F182-0EB3-2DAF-8009-D9666D662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76350"/>
            <a:ext cx="8458200" cy="3657600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en-US" sz="4400" i="1" dirty="0">
                <a:solidFill>
                  <a:srgbClr val="FFFF00"/>
                </a:solidFill>
              </a:rPr>
              <a:t>Housing production strategies include</a:t>
            </a:r>
          </a:p>
          <a:p>
            <a:pPr marL="0" indent="0" algn="ctr">
              <a:buNone/>
            </a:pPr>
            <a:endParaRPr lang="en-US" sz="2200" i="1" dirty="0"/>
          </a:p>
          <a:p>
            <a:r>
              <a:rPr lang="en-US" sz="3600" u="sng" dirty="0" err="1"/>
              <a:t>Assabet</a:t>
            </a:r>
            <a:r>
              <a:rPr lang="en-US" sz="3600" u="sng" dirty="0"/>
              <a:t> River Bluff (#1) </a:t>
            </a:r>
            <a:r>
              <a:rPr lang="en-US" sz="3600" dirty="0"/>
              <a:t>– develop </a:t>
            </a:r>
            <a:r>
              <a:rPr lang="en-US" sz="3600" dirty="0">
                <a:solidFill>
                  <a:srgbClr val="FFFF00"/>
                </a:solidFill>
              </a:rPr>
              <a:t>5 affordable units </a:t>
            </a:r>
            <a:r>
              <a:rPr lang="en-US" sz="3600" dirty="0"/>
              <a:t>on 1-acre with existing 2-family house acquired by Concord Housing Development Corp. in 2022</a:t>
            </a:r>
            <a:endParaRPr lang="en-US" sz="3600" b="1" dirty="0"/>
          </a:p>
          <a:p>
            <a:r>
              <a:rPr lang="en-US" sz="3600" u="sng" dirty="0"/>
              <a:t>Junction Village (#2)</a:t>
            </a:r>
            <a:r>
              <a:rPr lang="en-US" sz="3600" dirty="0"/>
              <a:t>– 12.8 acres acquired by CHDC from the State in 2013 for housing &amp; open space</a:t>
            </a:r>
            <a:r>
              <a:rPr lang="en-US" sz="3600" b="1" dirty="0"/>
              <a:t> -</a:t>
            </a:r>
            <a:r>
              <a:rPr lang="en-US" sz="3600" dirty="0"/>
              <a:t> </a:t>
            </a:r>
            <a:r>
              <a:rPr lang="en-US" sz="3600" i="1" dirty="0">
                <a:solidFill>
                  <a:srgbClr val="FFFF00"/>
                </a:solidFill>
              </a:rPr>
              <a:t>100% of housing units must be affordable </a:t>
            </a:r>
          </a:p>
          <a:p>
            <a:r>
              <a:rPr lang="en-US" sz="3600" u="sng" dirty="0"/>
              <a:t>CMAHT (#3)</a:t>
            </a:r>
            <a:r>
              <a:rPr lang="en-US" sz="3600" dirty="0"/>
              <a:t> - </a:t>
            </a:r>
            <a:r>
              <a:rPr lang="en-US" sz="3600" dirty="0">
                <a:solidFill>
                  <a:srgbClr val="FFFF00"/>
                </a:solidFill>
              </a:rPr>
              <a:t>pursue other land </a:t>
            </a:r>
            <a:r>
              <a:rPr lang="en-US" sz="3600" dirty="0"/>
              <a:t>for creation of affordable housing including </a:t>
            </a:r>
            <a:r>
              <a:rPr lang="en-US" sz="3600" b="1" dirty="0"/>
              <a:t>privately owned land </a:t>
            </a:r>
            <a:r>
              <a:rPr lang="en-US" sz="3600" dirty="0"/>
              <a:t>and </a:t>
            </a:r>
            <a:r>
              <a:rPr lang="en-US" sz="3600" b="1" dirty="0"/>
              <a:t>surplus town property</a:t>
            </a:r>
            <a:r>
              <a:rPr lang="en-US" sz="3600" dirty="0"/>
              <a:t> </a:t>
            </a:r>
          </a:p>
          <a:p>
            <a:r>
              <a:rPr lang="en-US" sz="3600" u="sng" dirty="0"/>
              <a:t>CMAHT (#4) </a:t>
            </a:r>
            <a:r>
              <a:rPr lang="en-US" sz="3600" dirty="0"/>
              <a:t>- negotiate </a:t>
            </a:r>
            <a:r>
              <a:rPr lang="en-US" sz="3600" dirty="0">
                <a:solidFill>
                  <a:srgbClr val="FFFF00"/>
                </a:solidFill>
              </a:rPr>
              <a:t>increased SHI units </a:t>
            </a:r>
            <a:r>
              <a:rPr lang="en-US" sz="3600" dirty="0"/>
              <a:t>in privately developed projects, create affordable units using buy-downs on moderate income units</a:t>
            </a:r>
          </a:p>
          <a:p>
            <a:r>
              <a:rPr lang="en-US" sz="3600" u="sng" dirty="0"/>
              <a:t>Concord Housing Authority (#13)</a:t>
            </a:r>
            <a:r>
              <a:rPr lang="en-US" sz="3600" dirty="0"/>
              <a:t> – add SHI units to its existing properties</a:t>
            </a:r>
          </a:p>
          <a:p>
            <a:pPr marL="0" indent="0">
              <a:buNone/>
            </a:pPr>
            <a:endParaRPr lang="en-US" i="1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840577-1F81-859D-227F-5DDC66550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6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E4927E4-1C80-3D76-3ECA-6EF89B38DEAF}"/>
              </a:ext>
            </a:extLst>
          </p:cNvPr>
          <p:cNvSpPr txBox="1">
            <a:spLocks/>
          </p:cNvSpPr>
          <p:nvPr/>
        </p:nvSpPr>
        <p:spPr>
          <a:xfrm>
            <a:off x="1676400" y="526002"/>
            <a:ext cx="7010400" cy="36934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ARTICLES 28 &amp; 29: Transfers to CMAHT from CPA &amp; Town</a:t>
            </a:r>
          </a:p>
        </p:txBody>
      </p:sp>
    </p:spTree>
    <p:extLst>
      <p:ext uri="{BB962C8B-B14F-4D97-AF65-F5344CB8AC3E}">
        <p14:creationId xmlns:p14="http://schemas.microsoft.com/office/powerpoint/2010/main" val="2992645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CD1F55A8-5D55-787E-9703-7204EFB751F3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490864483"/>
              </p:ext>
            </p:extLst>
          </p:nvPr>
        </p:nvGraphicFramePr>
        <p:xfrm>
          <a:off x="1524000" y="518160"/>
          <a:ext cx="7162800" cy="41071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96929">
                  <a:extLst>
                    <a:ext uri="{9D8B030D-6E8A-4147-A177-3AD203B41FA5}">
                      <a16:colId xmlns:a16="http://schemas.microsoft.com/office/drawing/2014/main" val="1089246799"/>
                    </a:ext>
                  </a:extLst>
                </a:gridCol>
                <a:gridCol w="770193">
                  <a:extLst>
                    <a:ext uri="{9D8B030D-6E8A-4147-A177-3AD203B41FA5}">
                      <a16:colId xmlns:a16="http://schemas.microsoft.com/office/drawing/2014/main" val="969438162"/>
                    </a:ext>
                  </a:extLst>
                </a:gridCol>
                <a:gridCol w="1309329">
                  <a:extLst>
                    <a:ext uri="{9D8B030D-6E8A-4147-A177-3AD203B41FA5}">
                      <a16:colId xmlns:a16="http://schemas.microsoft.com/office/drawing/2014/main" val="3287310941"/>
                    </a:ext>
                  </a:extLst>
                </a:gridCol>
                <a:gridCol w="1386349">
                  <a:extLst>
                    <a:ext uri="{9D8B030D-6E8A-4147-A177-3AD203B41FA5}">
                      <a16:colId xmlns:a16="http://schemas.microsoft.com/office/drawing/2014/main" val="1229213198"/>
                    </a:ext>
                  </a:extLst>
                </a:gridCol>
              </a:tblGrid>
              <a:tr h="317053">
                <a:tc>
                  <a:txBody>
                    <a:bodyPr/>
                    <a:lstStyle/>
                    <a:p>
                      <a:r>
                        <a:rPr lang="en-US" sz="2000" b="1" dirty="0"/>
                        <a:t>CMAHT REVENUES </a:t>
                      </a:r>
                      <a:r>
                        <a:rPr lang="en-US" sz="2000" b="1" i="1" dirty="0"/>
                        <a:t>to date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99693478"/>
                  </a:ext>
                </a:extLst>
              </a:tr>
              <a:tr h="317053">
                <a:tc>
                  <a:txBody>
                    <a:bodyPr/>
                    <a:lstStyle/>
                    <a:p>
                      <a:r>
                        <a:rPr lang="en-US" sz="2000" dirty="0"/>
                        <a:t>  Town Meetings (4 @ $500,000)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$2,000,000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1739285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  $25K donation, $12,473 interest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u="sng" dirty="0"/>
                        <a:t>37,473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/>
                        <a:t>$2,037,473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887859703"/>
                  </a:ext>
                </a:extLst>
              </a:tr>
              <a:tr h="317053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FFFF00"/>
                          </a:solidFill>
                        </a:rPr>
                        <a:t>EXPENSES by PROJECT </a:t>
                      </a:r>
                      <a:r>
                        <a:rPr lang="en-US" sz="2000" b="1" i="1" dirty="0">
                          <a:solidFill>
                            <a:srgbClr val="FFFF00"/>
                          </a:solidFill>
                        </a:rPr>
                        <a:t>to date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2000" i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702234938"/>
                  </a:ext>
                </a:extLst>
              </a:tr>
              <a:tr h="317053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FFFF00"/>
                          </a:solidFill>
                        </a:rPr>
                        <a:t>  930 Main St (2 units)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FFFF00"/>
                          </a:solidFill>
                        </a:rPr>
                        <a:t>CHDC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rgbClr val="FFFF00"/>
                          </a:solidFill>
                        </a:rPr>
                        <a:t>$(150,000)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911126413"/>
                  </a:ext>
                </a:extLst>
              </a:tr>
              <a:tr h="317053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FFFF00"/>
                          </a:solidFill>
                        </a:rPr>
                        <a:t>  Gerow – design feasibility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FFFF00"/>
                          </a:solidFill>
                        </a:rPr>
                        <a:t>CHA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rgbClr val="FFFF00"/>
                          </a:solidFill>
                        </a:rPr>
                        <a:t>(50,000)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7448960"/>
                  </a:ext>
                </a:extLst>
              </a:tr>
              <a:tr h="317053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FFFF00"/>
                          </a:solidFill>
                        </a:rPr>
                        <a:t>  Emerson Annex (1 unit)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FFFF00"/>
                          </a:solidFill>
                        </a:rPr>
                        <a:t>Town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rgbClr val="FFFF00"/>
                          </a:solidFill>
                        </a:rPr>
                        <a:t>(95,000)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57557073"/>
                  </a:ext>
                </a:extLst>
              </a:tr>
              <a:tr h="317053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FFFF00"/>
                          </a:solidFill>
                        </a:rPr>
                        <a:t>  </a:t>
                      </a:r>
                      <a:r>
                        <a:rPr lang="en-US" sz="2000" dirty="0" err="1">
                          <a:solidFill>
                            <a:srgbClr val="FFFF00"/>
                          </a:solidFill>
                        </a:rPr>
                        <a:t>Assabet</a:t>
                      </a:r>
                      <a:r>
                        <a:rPr lang="en-US" sz="2000" dirty="0">
                          <a:solidFill>
                            <a:srgbClr val="FFFF00"/>
                          </a:solidFill>
                        </a:rPr>
                        <a:t> River Bluff (5 units)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FFFF00"/>
                          </a:solidFill>
                        </a:rPr>
                        <a:t>CHDC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rgbClr val="FFFF00"/>
                          </a:solidFill>
                        </a:rPr>
                        <a:t>(650,000)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56361587"/>
                  </a:ext>
                </a:extLst>
              </a:tr>
              <a:tr h="317053">
                <a:tc>
                  <a:txBody>
                    <a:bodyPr/>
                    <a:lstStyle/>
                    <a:p>
                      <a:r>
                        <a:rPr lang="en-US" sz="2000" i="1" strike="noStrike" baseline="0" dirty="0">
                          <a:solidFill>
                            <a:srgbClr val="FFFF00"/>
                          </a:solidFill>
                        </a:rPr>
                        <a:t>  </a:t>
                      </a:r>
                      <a:r>
                        <a:rPr lang="en-US" sz="2000" i="1" strike="sngStrike" baseline="0" dirty="0">
                          <a:solidFill>
                            <a:srgbClr val="FFFF00"/>
                          </a:solidFill>
                        </a:rPr>
                        <a:t>Christopher Heights (83 units)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i="1" strike="sngStrike" baseline="0" dirty="0">
                          <a:solidFill>
                            <a:srgbClr val="FFFF00"/>
                          </a:solidFill>
                        </a:rPr>
                        <a:t>CHDC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i="1" strike="sngStrike" baseline="0" dirty="0">
                          <a:solidFill>
                            <a:srgbClr val="FFFF00"/>
                          </a:solidFill>
                        </a:rPr>
                        <a:t>1,000,000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041762482"/>
                  </a:ext>
                </a:extLst>
              </a:tr>
              <a:tr h="317053">
                <a:tc>
                  <a:txBody>
                    <a:bodyPr/>
                    <a:lstStyle/>
                    <a:p>
                      <a:r>
                        <a:rPr lang="en-US" sz="2000" i="0" dirty="0">
                          <a:solidFill>
                            <a:srgbClr val="FFFF00"/>
                          </a:solidFill>
                        </a:rPr>
                        <a:t>  1031 Main Street (1 unit)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i="0" dirty="0">
                          <a:solidFill>
                            <a:srgbClr val="FFFF00"/>
                          </a:solidFill>
                        </a:rPr>
                        <a:t>CHA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i="0" u="sng" dirty="0">
                          <a:solidFill>
                            <a:srgbClr val="FFFF00"/>
                          </a:solidFill>
                        </a:rPr>
                        <a:t>(50,000</a:t>
                      </a:r>
                      <a:r>
                        <a:rPr lang="en-US" sz="2000" i="0" dirty="0">
                          <a:solidFill>
                            <a:srgbClr val="FFFF00"/>
                          </a:solidFill>
                        </a:rPr>
                        <a:t>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>
                          <a:solidFill>
                            <a:srgbClr val="FFFF00"/>
                          </a:solidFill>
                        </a:rPr>
                        <a:t>$(995,000)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792459849"/>
                  </a:ext>
                </a:extLst>
              </a:tr>
              <a:tr h="317053">
                <a:tc>
                  <a:txBody>
                    <a:bodyPr/>
                    <a:lstStyle/>
                    <a:p>
                      <a:r>
                        <a:rPr lang="en-US" sz="2000" b="1" dirty="0"/>
                        <a:t>UNCOMMITTED BALANCE </a:t>
                      </a:r>
                      <a:r>
                        <a:rPr lang="en-US" sz="2000" b="1" i="1" dirty="0"/>
                        <a:t>to date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/>
                        <a:t>$1,042,473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39294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3693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CD1F55A8-5D55-787E-9703-7204EFB751F3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825511622"/>
              </p:ext>
            </p:extLst>
          </p:nvPr>
        </p:nvGraphicFramePr>
        <p:xfrm>
          <a:off x="609600" y="1733550"/>
          <a:ext cx="8000998" cy="20834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3258381494"/>
                    </a:ext>
                  </a:extLst>
                </a:gridCol>
                <a:gridCol w="3689287">
                  <a:extLst>
                    <a:ext uri="{9D8B030D-6E8A-4147-A177-3AD203B41FA5}">
                      <a16:colId xmlns:a16="http://schemas.microsoft.com/office/drawing/2014/main" val="1089246799"/>
                    </a:ext>
                  </a:extLst>
                </a:gridCol>
                <a:gridCol w="1663574">
                  <a:extLst>
                    <a:ext uri="{9D8B030D-6E8A-4147-A177-3AD203B41FA5}">
                      <a16:colId xmlns:a16="http://schemas.microsoft.com/office/drawing/2014/main" val="3287310941"/>
                    </a:ext>
                  </a:extLst>
                </a:gridCol>
                <a:gridCol w="1505137">
                  <a:extLst>
                    <a:ext uri="{9D8B030D-6E8A-4147-A177-3AD203B41FA5}">
                      <a16:colId xmlns:a16="http://schemas.microsoft.com/office/drawing/2014/main" val="1229213198"/>
                    </a:ext>
                  </a:extLst>
                </a:gridCol>
              </a:tblGrid>
              <a:tr h="321139">
                <a:tc>
                  <a:txBody>
                    <a:bodyPr/>
                    <a:lstStyle/>
                    <a:p>
                      <a:endParaRPr lang="en-US" sz="22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200" b="1" dirty="0"/>
                        <a:t>CMAHT Fund Balance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99693478"/>
                  </a:ext>
                </a:extLst>
              </a:tr>
              <a:tr h="321139">
                <a:tc>
                  <a:txBody>
                    <a:bodyPr/>
                    <a:lstStyle/>
                    <a:p>
                      <a:pPr algn="r"/>
                      <a:endParaRPr lang="en-US" sz="2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Uncommitted balance </a:t>
                      </a:r>
                      <a:r>
                        <a:rPr lang="en-US" sz="2200" i="1" dirty="0"/>
                        <a:t>to date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/>
                        <a:t>$1,042,473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173928571"/>
                  </a:ext>
                </a:extLst>
              </a:tr>
              <a:tr h="321139">
                <a:tc>
                  <a:txBody>
                    <a:bodyPr/>
                    <a:lstStyle/>
                    <a:p>
                      <a:pPr algn="r"/>
                      <a:r>
                        <a:rPr lang="en-US" sz="2200" b="0" dirty="0">
                          <a:solidFill>
                            <a:srgbClr val="FFFF00"/>
                          </a:solidFill>
                        </a:rPr>
                        <a:t>Art. 28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dirty="0">
                          <a:solidFill>
                            <a:srgbClr val="FFFF00"/>
                          </a:solidFill>
                        </a:rPr>
                        <a:t>Transfer from CPA housing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b="0" dirty="0">
                          <a:solidFill>
                            <a:srgbClr val="FFFF00"/>
                          </a:solidFill>
                        </a:rPr>
                        <a:t>+ 1,044,255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887859703"/>
                  </a:ext>
                </a:extLst>
              </a:tr>
              <a:tr h="321139">
                <a:tc>
                  <a:txBody>
                    <a:bodyPr/>
                    <a:lstStyle/>
                    <a:p>
                      <a:pPr algn="r"/>
                      <a:r>
                        <a:rPr lang="en-US" sz="2200" b="0" dirty="0">
                          <a:solidFill>
                            <a:srgbClr val="FFFF00"/>
                          </a:solidFill>
                        </a:rPr>
                        <a:t>Art. 29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dirty="0">
                          <a:solidFill>
                            <a:srgbClr val="FFFF00"/>
                          </a:solidFill>
                        </a:rPr>
                        <a:t>Transfer from Town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b="0" u="sng" dirty="0">
                          <a:solidFill>
                            <a:srgbClr val="FFFF00"/>
                          </a:solidFill>
                        </a:rPr>
                        <a:t>+ 1,000,000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502745049"/>
                  </a:ext>
                </a:extLst>
              </a:tr>
              <a:tr h="468046">
                <a:tc>
                  <a:txBody>
                    <a:bodyPr/>
                    <a:lstStyle/>
                    <a:p>
                      <a:endParaRPr lang="en-US" sz="22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i="0" dirty="0"/>
                        <a:t>TOTAL</a:t>
                      </a:r>
                      <a:endParaRPr lang="en-US" sz="2200" b="1" i="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/>
                        <a:t>$3,086,728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70223493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695BD7B-E26A-04B1-D709-F26D36DAEB09}"/>
              </a:ext>
            </a:extLst>
          </p:cNvPr>
          <p:cNvSpPr txBox="1"/>
          <p:nvPr/>
        </p:nvSpPr>
        <p:spPr>
          <a:xfrm>
            <a:off x="1752600" y="742950"/>
            <a:ext cx="609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Concord Municipal Affordable Housing Trust</a:t>
            </a:r>
          </a:p>
          <a:p>
            <a:r>
              <a:rPr lang="en-US" sz="2000" b="1" i="1" dirty="0"/>
              <a:t>Projected balance with funds added by Articles 28 &amp; 29</a:t>
            </a:r>
          </a:p>
        </p:txBody>
      </p:sp>
    </p:spTree>
    <p:extLst>
      <p:ext uri="{BB962C8B-B14F-4D97-AF65-F5344CB8AC3E}">
        <p14:creationId xmlns:p14="http://schemas.microsoft.com/office/powerpoint/2010/main" val="3385604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45409"/>
            <a:ext cx="8458200" cy="1681156"/>
          </a:xfrm>
        </p:spPr>
        <p:txBody>
          <a:bodyPr>
            <a:noAutofit/>
          </a:bodyPr>
          <a:lstStyle/>
          <a:p>
            <a:r>
              <a:rPr lang="en-US" sz="3200" b="1" dirty="0"/>
              <a:t>Transfers from CPA and Town’s prior appropriations for Christopher Heights to Concord Municipal Affordable Housing Trust </a:t>
            </a:r>
            <a:br>
              <a:rPr lang="en-US" sz="3200" b="1" dirty="0"/>
            </a:br>
            <a:endParaRPr lang="en-U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6CECBEEF-26A4-7E1D-C019-4E667782FC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2952750"/>
            <a:ext cx="8001000" cy="1276350"/>
          </a:xfrm>
        </p:spPr>
        <p:txBody>
          <a:bodyPr>
            <a:normAutofit/>
          </a:bodyPr>
          <a:lstStyle/>
          <a:p>
            <a:r>
              <a:rPr lang="en-US" dirty="0"/>
              <a:t>Article 28 – $1,044,255.76 from CPA</a:t>
            </a:r>
          </a:p>
          <a:p>
            <a:r>
              <a:rPr lang="en-US" dirty="0"/>
              <a:t>Article 29 – $1,000,000 from Town</a:t>
            </a:r>
          </a:p>
        </p:txBody>
      </p:sp>
    </p:spTree>
    <p:extLst>
      <p:ext uri="{BB962C8B-B14F-4D97-AF65-F5344CB8AC3E}">
        <p14:creationId xmlns:p14="http://schemas.microsoft.com/office/powerpoint/2010/main" val="2326923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096C0779B6944AB6CF6C4004068BD4" ma:contentTypeVersion="15" ma:contentTypeDescription="Create a new document." ma:contentTypeScope="" ma:versionID="b276a989f07f45c57316bc572fa26182">
  <xsd:schema xmlns:xsd="http://www.w3.org/2001/XMLSchema" xmlns:xs="http://www.w3.org/2001/XMLSchema" xmlns:p="http://schemas.microsoft.com/office/2006/metadata/properties" xmlns:ns1="http://schemas.microsoft.com/sharepoint/v3" xmlns:ns2="353e7e51-129d-4be4-a176-58312b68dea3" xmlns:ns3="f428b787-2277-4073-a7fe-e04eb808bb87" targetNamespace="http://schemas.microsoft.com/office/2006/metadata/properties" ma:root="true" ma:fieldsID="e3445f309d54ee30e6d48719bb7a727f" ns1:_="" ns2:_="" ns3:_="">
    <xsd:import namespace="http://schemas.microsoft.com/sharepoint/v3"/>
    <xsd:import namespace="353e7e51-129d-4be4-a176-58312b68dea3"/>
    <xsd:import namespace="f428b787-2277-4073-a7fe-e04eb808bb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e7e51-129d-4be4-a176-58312b68de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eebebd48-0262-4b3c-be1e-fe88a3d91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28b787-2277-4073-a7fe-e04eb808bb87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0afa956-1c28-42f7-a035-33042d6fc447}" ma:internalName="TaxCatchAll" ma:showField="CatchAllData" ma:web="f428b787-2277-4073-a7fe-e04eb808bb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596989B-D92C-4D36-9BCA-FA5104577DAF}"/>
</file>

<file path=customXml/itemProps2.xml><?xml version="1.0" encoding="utf-8"?>
<ds:datastoreItem xmlns:ds="http://schemas.openxmlformats.org/officeDocument/2006/customXml" ds:itemID="{4D08EB48-151C-4352-9700-BDBE739B9C06}"/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9325</TotalTime>
  <Words>627</Words>
  <Application>Microsoft Office PowerPoint</Application>
  <PresentationFormat>On-screen Show (16:9)</PresentationFormat>
  <Paragraphs>85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Transfers from CPA and Town’s prior appropriations for Christopher Heights to Concord Municipal Affordable Housing Trust  </vt:lpstr>
      <vt:lpstr>ARTICLE 29. Transfer of Housing Funds to CMAHT</vt:lpstr>
      <vt:lpstr>PowerPoint Presentation</vt:lpstr>
      <vt:lpstr>SUPPLEMENTAL</vt:lpstr>
      <vt:lpstr>     Concord Municipal Affordable Housing Trust</vt:lpstr>
      <vt:lpstr>   FY 2023-2028 Housing Production Plan</vt:lpstr>
      <vt:lpstr>PowerPoint Presentation</vt:lpstr>
      <vt:lpstr>PowerPoint Presentation</vt:lpstr>
      <vt:lpstr>Transfers from CPA and Town’s prior appropriations for Christopher Heights to Concord Municipal Affordable Housing Trust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Keith Bergman</cp:lastModifiedBy>
  <cp:revision>163</cp:revision>
  <cp:lastPrinted>2019-03-30T18:47:07Z</cp:lastPrinted>
  <dcterms:created xsi:type="dcterms:W3CDTF">2018-11-06T01:42:37Z</dcterms:created>
  <dcterms:modified xsi:type="dcterms:W3CDTF">2023-02-24T13:36:08Z</dcterms:modified>
</cp:coreProperties>
</file>