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5" r:id="rId2"/>
    <p:sldId id="258" r:id="rId3"/>
    <p:sldId id="259" r:id="rId4"/>
    <p:sldId id="266" r:id="rId5"/>
    <p:sldId id="260" r:id="rId6"/>
    <p:sldId id="275" r:id="rId7"/>
    <p:sldId id="261" r:id="rId8"/>
    <p:sldId id="262" r:id="rId9"/>
    <p:sldId id="264" r:id="rId10"/>
    <p:sldId id="269" r:id="rId11"/>
    <p:sldId id="271" r:id="rId12"/>
    <p:sldId id="272" r:id="rId13"/>
    <p:sldId id="286" r:id="rId14"/>
    <p:sldId id="287" r:id="rId15"/>
    <p:sldId id="274" r:id="rId16"/>
    <p:sldId id="280" r:id="rId17"/>
    <p:sldId id="268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90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Higgins" initials="EH" lastIdx="1" clrIdx="0">
    <p:extLst>
      <p:ext uri="{19B8F6BF-5375-455C-9EA6-DF929625EA0E}">
        <p15:presenceInfo xmlns:p15="http://schemas.microsoft.com/office/powerpoint/2012/main" userId="Erin Higgi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8B"/>
    <a:srgbClr val="0C2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4674"/>
  </p:normalViewPr>
  <p:slideViewPr>
    <p:cSldViewPr>
      <p:cViewPr varScale="1">
        <p:scale>
          <a:sx n="142" d="100"/>
          <a:sy n="142" d="100"/>
        </p:scale>
        <p:origin x="111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73D05-6575-4EDC-B64A-CFB6DC1CF85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9471-CD9B-4060-9245-E5C00C2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Moon 11"/>
          <p:cNvSpPr/>
          <p:nvPr userDrawn="1"/>
        </p:nvSpPr>
        <p:spPr>
          <a:xfrm rot="362215">
            <a:off x="274263" y="384338"/>
            <a:ext cx="387963" cy="888824"/>
          </a:xfrm>
          <a:prstGeom prst="moon">
            <a:avLst/>
          </a:prstGeom>
          <a:solidFill>
            <a:srgbClr val="1D3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Moon 11"/>
          <p:cNvSpPr/>
          <p:nvPr userDrawn="1"/>
        </p:nvSpPr>
        <p:spPr>
          <a:xfrm rot="362215">
            <a:off x="274263" y="384338"/>
            <a:ext cx="387963" cy="888824"/>
          </a:xfrm>
          <a:prstGeom prst="moon">
            <a:avLst/>
          </a:prstGeom>
          <a:solidFill>
            <a:srgbClr val="1D3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5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5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5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4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45191"/>
            <a:ext cx="8229600" cy="535959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ARTICLE 5. Middle School Building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4248150"/>
            <a:ext cx="8153400" cy="32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449818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57350"/>
            <a:ext cx="6858000" cy="2297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7300" y="4031014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Motion: As printed in the handout</a:t>
            </a:r>
          </a:p>
        </p:txBody>
      </p:sp>
    </p:spTree>
    <p:extLst>
      <p:ext uri="{BB962C8B-B14F-4D97-AF65-F5344CB8AC3E}">
        <p14:creationId xmlns:p14="http://schemas.microsoft.com/office/powerpoint/2010/main" val="110518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49928"/>
            <a:ext cx="8305799" cy="369548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Greater Boston Commercial Construction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ENR Quarterly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200150"/>
            <a:ext cx="45720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average year over year inflation for commercial construction in Boston in 2021-22 was 8.7%.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 the last decade, the average year over year inflation rate was 3.1%.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seen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unprecedented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inflation in 2022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4CB08E6-D842-4F95-A9D7-CB449BC8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965187"/>
            <a:ext cx="2286000" cy="120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D4CF83BA-C0BB-B79B-0C6F-ED1B92941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33" y="1414739"/>
            <a:ext cx="2852035" cy="25100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470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49928"/>
            <a:ext cx="8305799" cy="369548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Comparable Recent Construction Project Bids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504950"/>
            <a:ext cx="4114800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Elementary School - Swampscott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Budget:	$76.5m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Bid:	$79.7m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Bid received October 2022(+4.1%)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DBB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199" y="1250038"/>
            <a:ext cx="4114799" cy="32983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175">
              <a:spcBef>
                <a:spcPts val="10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School: 90% CD - Stoneham</a:t>
            </a:r>
          </a:p>
          <a:p>
            <a:pPr marL="457200" indent="-454025">
              <a:buFont typeface="Arial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Budget: $153.4m</a:t>
            </a:r>
          </a:p>
          <a:p>
            <a:pPr marL="457200" indent="-454025">
              <a:buFont typeface="Arial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Estimate 90CD:        $163.4m (+6.5%)</a:t>
            </a:r>
          </a:p>
          <a:p>
            <a:pPr marL="3175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90 % Estimate Sept, Bid December 2022</a:t>
            </a:r>
          </a:p>
          <a:p>
            <a:pPr marL="3175">
              <a:spcBef>
                <a:spcPts val="10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Submitted 90% CD, added outside funding, significant VE, Stadium Building bidding as Alternate, re-allocated contingencies       CMAR</a:t>
            </a:r>
          </a:p>
        </p:txBody>
      </p:sp>
    </p:spTree>
    <p:extLst>
      <p:ext uri="{BB962C8B-B14F-4D97-AF65-F5344CB8AC3E}">
        <p14:creationId xmlns:p14="http://schemas.microsoft.com/office/powerpoint/2010/main" val="275337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49928"/>
            <a:ext cx="8305799" cy="369548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Comparable Recent Construction Project Bids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1" y="1250038"/>
            <a:ext cx="4419600" cy="317009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Mid-Size Regional High School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Nauset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Budget:    $105m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Bid: FSB only $20m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Bid received June 2022 (+20%)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HVAC bids received, Bid Protests, District moving Bid date out 3-4 months and seeing additional funds                                   DBB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0601" y="1250039"/>
            <a:ext cx="3962397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Suburban Elementary School – Andover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Budget: $119.2m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Bid:       $136.2m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(+14%)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Significant VE at DD &amp; 60%.  STM scheduled Dec 1, 2022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CMAR</a:t>
            </a:r>
          </a:p>
        </p:txBody>
      </p:sp>
    </p:spTree>
    <p:extLst>
      <p:ext uri="{BB962C8B-B14F-4D97-AF65-F5344CB8AC3E}">
        <p14:creationId xmlns:p14="http://schemas.microsoft.com/office/powerpoint/2010/main" val="154904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49928"/>
            <a:ext cx="8305799" cy="369548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Comparable Recent Construction Project Bids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619586"/>
            <a:ext cx="4038600" cy="255454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Suburban Elementary School – Groton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Budget:   $61.0m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Bid:         $70.5m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(+15.6%)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60% CD in August 2022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Approved 9.5M at STM 9.12.22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CMAR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0600" y="1619586"/>
            <a:ext cx="396239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Suburban Elementary School – Westwood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Budget: $70.0m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Bid:       $74.0m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Bid received July 2022  (+5.7%)                Used ARPA and other Town Funds to bridge gap 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DBB</a:t>
            </a:r>
          </a:p>
        </p:txBody>
      </p:sp>
    </p:spTree>
    <p:extLst>
      <p:ext uri="{BB962C8B-B14F-4D97-AF65-F5344CB8AC3E}">
        <p14:creationId xmlns:p14="http://schemas.microsoft.com/office/powerpoint/2010/main" val="1837103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49928"/>
            <a:ext cx="8305799" cy="369548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Comparable Recent Construction Project Bids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619586"/>
            <a:ext cx="4038600" cy="255454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Middle School - Concord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Budget:   $80.7m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Estimate (DD):         			  $86m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(+6.5%)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Significant VE &amp; Going back to Town for additional funds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DBB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1619586"/>
            <a:ext cx="4190999" cy="19236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Middle School - Somerset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Budget: $69m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Bid:       $79m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Bid received July 2022 (+14.5%)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Failed vote at STM August 22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CMAR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7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84" y="1414739"/>
            <a:ext cx="6369631" cy="31020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Oval 10"/>
          <p:cNvSpPr/>
          <p:nvPr/>
        </p:nvSpPr>
        <p:spPr>
          <a:xfrm>
            <a:off x="5714999" y="2256056"/>
            <a:ext cx="1219200" cy="10070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49928"/>
            <a:ext cx="8610600" cy="369548"/>
          </a:xfrm>
        </p:spPr>
        <p:txBody>
          <a:bodyPr>
            <a:noAutofit/>
          </a:bodyPr>
          <a:lstStyle/>
          <a:p>
            <a:b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Looking Forward to 2023 -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Observation: Inflation appears to be flattening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53200" y="1219476"/>
            <a:ext cx="533400" cy="1123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644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42950"/>
            <a:ext cx="8458200" cy="914400"/>
          </a:xfrm>
        </p:spPr>
        <p:txBody>
          <a:bodyPr>
            <a:noAutofit/>
          </a:bodyPr>
          <a:lstStyle/>
          <a:p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Value Management January 2021 thru October 2022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$6,184,098 total estimated savings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1FC19B-9EA2-460E-ABF8-96D37C74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17" y="1478846"/>
            <a:ext cx="8375182" cy="895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99" y="2374516"/>
            <a:ext cx="8458199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SUMMARY OF ACCEPTED VALUE MANAGEMENT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2021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$ 2,180,100 	Feasibility Study - completed April 2021</a:t>
            </a:r>
          </a:p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$1,740,145	Schematic Design – completed Nov 2021</a:t>
            </a:r>
          </a:p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$1,879,261	Design Development – completed June 2022</a:t>
            </a:r>
          </a:p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               $384,592	60% CD Estimate – completed October 2022</a:t>
            </a:r>
          </a:p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$6,184,098	Total (Construction Cost Savings)</a:t>
            </a:r>
          </a:p>
        </p:txBody>
      </p:sp>
    </p:spTree>
    <p:extLst>
      <p:ext uri="{BB962C8B-B14F-4D97-AF65-F5344CB8AC3E}">
        <p14:creationId xmlns:p14="http://schemas.microsoft.com/office/powerpoint/2010/main" val="284292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121"/>
            <a:ext cx="7772400" cy="403489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Concord Middle School Project – Year in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405011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05231"/>
            <a:ext cx="65401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04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42950"/>
            <a:ext cx="8610600" cy="381000"/>
          </a:xfrm>
        </p:spPr>
        <p:txBody>
          <a:bodyPr>
            <a:noAutofit/>
          </a:bodyPr>
          <a:lstStyle/>
          <a:p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RECAP: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Warrant Article Timeline &amp; Next Steps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123950"/>
            <a:ext cx="8001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October 27, 2022 - CMSBC recommendation to Select Board @ $115M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October 28, 2022 - Select Board vote for Warrant Article @ $110M 	(Current Warrant Amount)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January 13, 2023 - 90% CD Estimate to CMSBC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estimate &lt; $110M, then proceed with $110M NTE budget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estimate &gt; $110M, then TBD (CMSBC to discuss strategy 11.17 with likely deduct alts)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January 17, 2023 – Motions posted for Special Town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January 19, 2023 – Special Town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Date to be Announced – Special Town Vote</a:t>
            </a:r>
          </a:p>
        </p:txBody>
      </p:sp>
    </p:spTree>
    <p:extLst>
      <p:ext uri="{BB962C8B-B14F-4D97-AF65-F5344CB8AC3E}">
        <p14:creationId xmlns:p14="http://schemas.microsoft.com/office/powerpoint/2010/main" val="908685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42950"/>
            <a:ext cx="8534400" cy="490537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Article Doesn’t Pass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849928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Financial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inflation ~ 0.7% month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 6-9 month delay, this corresponds to a $3.6M - $5.4M increase in construction costs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CPS spends ~$50K per month on operating costs for existing MS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 6-9 month delay, this corresponds to $300K - $450K in operating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Redesign will cost ~$600K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estimated cost impact is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$4.5M - $6.5M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depending on the duration of the delay</a:t>
            </a:r>
          </a:p>
          <a:p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1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45374"/>
            <a:ext cx="7772400" cy="488126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Project Highlights: Educational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33610"/>
            <a:ext cx="5410200" cy="2590740"/>
          </a:xfrm>
        </p:spPr>
        <p:txBody>
          <a:bodyPr>
            <a:normAutofit fontScale="40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Design enrollment 700 students for grades 6-8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Supports implementation of the Team-Teaching Model to meet the Ed Plan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1 grade level per floor; 3 teams per grade level; integrated SPED spaces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Inclusive design to serve students of all abilities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4171950"/>
            <a:ext cx="8305800" cy="40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445264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D93A9B-9513-4BBB-A969-11978EF04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58226"/>
            <a:ext cx="2408534" cy="1459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B4375E-3BED-4320-879D-2BCCD2CE2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735" y="3042138"/>
            <a:ext cx="2408534" cy="14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08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42950"/>
            <a:ext cx="8534400" cy="490537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Article Doesn’t Pass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849928"/>
            <a:ext cx="7924800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Schedule Impact</a:t>
            </a:r>
          </a:p>
          <a:p>
            <a:pPr marL="228600" lvl="0" indent="-223838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Estimated 6-9 Month Schedule Delay</a:t>
            </a:r>
          </a:p>
          <a:p>
            <a:pPr marL="228600" lvl="0" indent="-223838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Redesign to get back to $102.8M budget</a:t>
            </a:r>
          </a:p>
          <a:p>
            <a:pPr marL="228600" lvl="0" indent="-223838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Redo pre-qualification process</a:t>
            </a:r>
          </a:p>
          <a:p>
            <a:pPr lvl="1" indent="-18288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Statement of Qualifications are only valid for 90 days after opening</a:t>
            </a:r>
          </a:p>
          <a:p>
            <a:pPr marL="228600" lvl="1" indent="-223838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Projected School Opening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Sept 2025 in lieu of Feb 2025</a:t>
            </a:r>
          </a:p>
          <a:p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9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42950"/>
            <a:ext cx="8534400" cy="490537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Article Doesn’t Pass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849928"/>
            <a:ext cx="7924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STM Vote Fails, Revert Back to $102.8M Budget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$108.7M Current Cost Estimate @ 60% CD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plus ~ $5.5M Cost for 6-9 Month Schedule Delay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equals $114.2M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Minus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~$11.4M scope reduction required to get “Back to Budget”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Equals $102.8M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Scope Reduction</a:t>
            </a:r>
          </a:p>
        </p:txBody>
      </p:sp>
    </p:spTree>
    <p:extLst>
      <p:ext uri="{BB962C8B-B14F-4D97-AF65-F5344CB8AC3E}">
        <p14:creationId xmlns:p14="http://schemas.microsoft.com/office/powerpoint/2010/main" val="1261407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42950"/>
            <a:ext cx="8458200" cy="914400"/>
          </a:xfrm>
        </p:spPr>
        <p:txBody>
          <a:bodyPr>
            <a:noAutofit/>
          </a:bodyPr>
          <a:lstStyle/>
          <a:p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RECAP: Feasibility Study Value Management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$2,180,100 total estimated savings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581150"/>
            <a:ext cx="3810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SUMMARY OF DECISIONS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Remove ALT PE </a:t>
            </a:r>
          </a:p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2,400 GSF @ $559/SF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Remove Maker Space</a:t>
            </a:r>
          </a:p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1,500 GSF @ $559/SF</a:t>
            </a:r>
          </a:p>
        </p:txBody>
      </p:sp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666FB2ED-3046-45D3-8F95-44D99A7A37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2650" y1="18578" x2="17500" y2="17600"/>
                        <a14:foregroundMark x1="17500" y1="17600" x2="12725" y2="19867"/>
                        <a14:foregroundMark x1="12025" y1="20267" x2="15775" y2="15689"/>
                        <a14:foregroundMark x1="15775" y1="15689" x2="13050" y2="21867"/>
                        <a14:foregroundMark x1="13050" y1="21867" x2="16950" y2="25289"/>
                        <a14:foregroundMark x1="16950" y1="25289" x2="27400" y2="39556"/>
                        <a14:foregroundMark x1="27400" y1="39556" x2="38825" y2="51778"/>
                        <a14:foregroundMark x1="38825" y1="51778" x2="63575" y2="38400"/>
                        <a14:foregroundMark x1="63575" y1="38400" x2="65675" y2="31644"/>
                        <a14:foregroundMark x1="65675" y1="31644" x2="62175" y2="27511"/>
                        <a14:foregroundMark x1="62175" y1="27511" x2="26150" y2="11733"/>
                        <a14:foregroundMark x1="26150" y1="11733" x2="15700" y2="15244"/>
                        <a14:foregroundMark x1="12425" y1="18889" x2="14625" y2="25644"/>
                        <a14:foregroundMark x1="14625" y1="25644" x2="49650" y2="55422"/>
                        <a14:foregroundMark x1="25875" y1="28311" x2="33825" y2="28889"/>
                        <a14:foregroundMark x1="33825" y1="28889" x2="29350" y2="29111"/>
                        <a14:foregroundMark x1="29350" y1="29111" x2="33425" y2="25867"/>
                        <a14:foregroundMark x1="33425" y1="25867" x2="40725" y2="24089"/>
                        <a14:foregroundMark x1="40725" y1="24089" x2="28825" y2="24978"/>
                        <a14:foregroundMark x1="28825" y1="24978" x2="40225" y2="22578"/>
                        <a14:foregroundMark x1="40225" y1="22578" x2="44775" y2="23644"/>
                        <a14:foregroundMark x1="44775" y1="23644" x2="34500" y2="29556"/>
                        <a14:foregroundMark x1="34500" y1="29556" x2="39050" y2="28756"/>
                        <a14:foregroundMark x1="39050" y1="28756" x2="33000" y2="30844"/>
                        <a14:foregroundMark x1="33000" y1="30844" x2="39750" y2="30622"/>
                        <a14:foregroundMark x1="39750" y1="30622" x2="45325" y2="31600"/>
                        <a14:foregroundMark x1="45325" y1="31600" x2="33100" y2="33378"/>
                        <a14:foregroundMark x1="33100" y1="33378" x2="43000" y2="32222"/>
                        <a14:foregroundMark x1="43000" y1="32222" x2="48350" y2="32489"/>
                        <a14:foregroundMark x1="48350" y1="32489" x2="38500" y2="34089"/>
                        <a14:foregroundMark x1="38500" y1="34089" x2="47375" y2="32489"/>
                        <a14:foregroundMark x1="47375" y1="32489" x2="38175" y2="35911"/>
                        <a14:foregroundMark x1="38175" y1="35911" x2="42800" y2="35600"/>
                        <a14:foregroundMark x1="42800" y1="35600" x2="39375" y2="40756"/>
                        <a14:foregroundMark x1="39375" y1="40756" x2="44600" y2="41511"/>
                        <a14:foregroundMark x1="44600" y1="41511" x2="41600" y2="44044"/>
                        <a14:foregroundMark x1="46675" y1="41556" x2="56050" y2="29422"/>
                        <a14:foregroundMark x1="56050" y1="29422" x2="51450" y2="32533"/>
                        <a14:foregroundMark x1="51450" y1="32533" x2="48400" y2="40622"/>
                        <a14:foregroundMark x1="48400" y1="40622" x2="52700" y2="38711"/>
                        <a14:foregroundMark x1="52700" y1="38711" x2="55875" y2="33733"/>
                        <a14:foregroundMark x1="55875" y1="33733" x2="51950" y2="30756"/>
                        <a14:foregroundMark x1="51950" y1="30756" x2="56500" y2="29644"/>
                        <a14:foregroundMark x1="56500" y1="29644" x2="57075" y2="28756"/>
                        <a14:foregroundMark x1="26500" y1="24844" x2="31150" y2="23422"/>
                        <a14:foregroundMark x1="31150" y1="23422" x2="35350" y2="18978"/>
                        <a14:foregroundMark x1="35350" y1="18978" x2="30825" y2="20133"/>
                        <a14:foregroundMark x1="30825" y1="20133" x2="26550" y2="24089"/>
                        <a14:foregroundMark x1="26550" y1="24089" x2="36550" y2="21200"/>
                        <a14:foregroundMark x1="36550" y1="21200" x2="33225" y2="23733"/>
                        <a14:foregroundMark x1="12500" y1="18578" x2="14450" y2="25689"/>
                        <a14:foregroundMark x1="14450" y1="25689" x2="40300" y2="54311"/>
                        <a14:foregroundMark x1="40300" y1="54311" x2="44650" y2="52178"/>
                        <a14:foregroundMark x1="44650" y1="52178" x2="45425" y2="52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5705" r="11411" b="14342"/>
          <a:stretch/>
        </p:blipFill>
        <p:spPr>
          <a:xfrm>
            <a:off x="4783951" y="1731183"/>
            <a:ext cx="4036785" cy="23522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68107" y="2477781"/>
            <a:ext cx="990600" cy="7035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Remove Alt PE SF</a:t>
            </a:r>
          </a:p>
        </p:txBody>
      </p:sp>
      <p:sp>
        <p:nvSpPr>
          <p:cNvPr id="16" name="Down Arrow 15"/>
          <p:cNvSpPr/>
          <p:nvPr/>
        </p:nvSpPr>
        <p:spPr>
          <a:xfrm rot="14654061">
            <a:off x="5202144" y="2453953"/>
            <a:ext cx="228600" cy="18317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05400" y="3714751"/>
            <a:ext cx="1371600" cy="8572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Remove Maker Space SF</a:t>
            </a:r>
          </a:p>
        </p:txBody>
      </p:sp>
      <p:sp>
        <p:nvSpPr>
          <p:cNvPr id="18" name="Down Arrow 17"/>
          <p:cNvSpPr/>
          <p:nvPr/>
        </p:nvSpPr>
        <p:spPr>
          <a:xfrm rot="12480565">
            <a:off x="6243458" y="2865723"/>
            <a:ext cx="200678" cy="100131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72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42950"/>
            <a:ext cx="8458200" cy="76200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RECAP: Schematic Design Value Management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$1,740,145 total estimated 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8115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">
              <a:lnSpc>
                <a:spcPct val="100000"/>
              </a:lnSpc>
              <a:spcBef>
                <a:spcPts val="600"/>
              </a:spcBef>
            </a:pPr>
            <a:r>
              <a:rPr lang="en-US" sz="2000" u="sng" dirty="0"/>
              <a:t>SUMMARY OF ACCEPTED VALUE MANAGEMENT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Stockpile existing soils on site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Reduce wood-look metal ceilings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Eliminate wood wall paneling in the Media Center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Eliminate CMU walls in back-of-house spaces and Gym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Eliminate roof screens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Remove 934 GSF from building footprint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Reduce height of glazing at connector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AA6468-72D9-4C12-AA8C-859EDDAF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262" y="1939671"/>
            <a:ext cx="2697538" cy="17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74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42950"/>
            <a:ext cx="8458200" cy="76200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RECAP: Design Dev. Value Management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$1,879,261 total estimated 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81150"/>
            <a:ext cx="5791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">
              <a:lnSpc>
                <a:spcPct val="100000"/>
              </a:lnSpc>
              <a:spcBef>
                <a:spcPts val="600"/>
              </a:spcBef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SUMMARY OF ACCEPTED VALUE MANAGEMENT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 outdoor classrooms from 4 to 3 and remove bollard lighting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 advanced lighting controls from 100% addressable to 60%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Remove interior light shelf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Replace certain curtain wall sections with punched windows</a:t>
            </a:r>
          </a:p>
          <a:p>
            <a:pPr marL="4762">
              <a:lnSpc>
                <a:spcPct val="100000"/>
              </a:lnSpc>
              <a:spcBef>
                <a:spcPts val="600"/>
              </a:spcBef>
            </a:pPr>
            <a:endParaRPr lang="en-US" sz="2000" u="sng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5AFFE51-0728-4968-84FB-C75045402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07" y="2027620"/>
            <a:ext cx="2675220" cy="150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986607" y="2481712"/>
            <a:ext cx="1023794" cy="775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21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742950"/>
            <a:ext cx="85344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">
              <a:lnSpc>
                <a:spcPct val="100000"/>
              </a:lnSpc>
              <a:spcBef>
                <a:spcPts val="600"/>
              </a:spcBef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SUMMARY OF ACCEPTED VALUE MANAGEMENT Continued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 concrete foundation finish, eliminate green screen/trellis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Misc. plumbing and electrical material changes, combined AHU’s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Targeted reduction in insulation materials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Replace built-in shelving in Media Center with FF&amp;E shelving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Ceramic tile changes in the kitchen and bathrooms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Reduction in the height of the Gym by 5 feet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Eliminate vape system detection and proprietary master clock system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 Auditorium and Specialty Space AV by 15%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misc. changes in scope.</a:t>
            </a:r>
          </a:p>
        </p:txBody>
      </p:sp>
    </p:spTree>
    <p:extLst>
      <p:ext uri="{BB962C8B-B14F-4D97-AF65-F5344CB8AC3E}">
        <p14:creationId xmlns:p14="http://schemas.microsoft.com/office/powerpoint/2010/main" val="3696971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393" y="742951"/>
            <a:ext cx="838199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" algn="ctr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RECAP: 60% CD Value Management</a:t>
            </a:r>
          </a:p>
          <a:p>
            <a:pPr marL="4762" algn="ctr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$384,592 total estimated savings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393" y="1780787"/>
            <a:ext cx="671840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SUMMARY OF ACCEPTED VALUE MANAGEMENT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Replaced all wood-look metal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ceilings with 2x2 acoustical tile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Replaced 57 granite bollards with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concrete/steel bollards with stainless steel sleeves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Eliminated bleachers in Gymnasium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Eliminated environmental graphics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676280-97D3-4189-AAA2-2E563180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90750"/>
            <a:ext cx="3729317" cy="118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76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45191"/>
            <a:ext cx="8229600" cy="535959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ARTICLE 5. Middle School Building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4248150"/>
            <a:ext cx="8153400" cy="32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449818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57350"/>
            <a:ext cx="6858000" cy="2297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7300" y="4031014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Motion: As printed in the handout</a:t>
            </a:r>
          </a:p>
        </p:txBody>
      </p:sp>
    </p:spTree>
    <p:extLst>
      <p:ext uri="{BB962C8B-B14F-4D97-AF65-F5344CB8AC3E}">
        <p14:creationId xmlns:p14="http://schemas.microsoft.com/office/powerpoint/2010/main" val="48049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60"/>
            <a:ext cx="7772400" cy="623827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Project Highlights: Educational Programming, continued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62088"/>
            <a:ext cx="5486400" cy="2328862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Classrooms with significant natural light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Connection with nature through integrated design concepts and expose to surrounding forest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Media Center equal to the existing middle school libraries combined; located in the heart of the school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Co-located Art &amp; World Languages</a:t>
            </a:r>
          </a:p>
          <a:p>
            <a:pPr lvl="1" algn="l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4248150"/>
            <a:ext cx="8153400" cy="323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43815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pic>
        <p:nvPicPr>
          <p:cNvPr id="8" name="Picture 7" descr="A group of people in a room with tables and chairs">
            <a:extLst>
              <a:ext uri="{FF2B5EF4-FFF2-40B4-BE49-F238E27FC236}">
                <a16:creationId xmlns:a16="http://schemas.microsoft.com/office/drawing/2014/main" id="{168D8FC7-71AB-E821-AF31-C5705A354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39" y="1919287"/>
            <a:ext cx="2667000" cy="163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3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52550"/>
            <a:ext cx="4953000" cy="3124200"/>
          </a:xfrm>
        </p:spPr>
        <p:txBody>
          <a:bodyPr>
            <a:normAutofit fontScale="4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Net Zero Ready Energy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Predicted EUI of 25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kBtu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/SF/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Highly insulated exterior enclosure </a:t>
            </a:r>
          </a:p>
          <a:p>
            <a:pPr lvl="1" algn="l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 with triple pane windows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All electric heating and cooling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Photovoltaic system readiness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Water reduction measures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Bioswales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and native plantings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Sustainability measures equivalent </a:t>
            </a:r>
          </a:p>
          <a:p>
            <a:pPr algn="l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to LEEDv4 Certifiable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438150"/>
            <a:ext cx="5181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 Middle School Building Project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666751"/>
            <a:ext cx="7772400" cy="609599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Project Highlights: Sustainability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8217FA-FAED-43BF-9582-B80572BC1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530" y="1225861"/>
            <a:ext cx="3415879" cy="1498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528E39-5540-473C-A074-774AED08F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953" y="3028950"/>
            <a:ext cx="3879227" cy="13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0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5376"/>
            <a:ext cx="7772400" cy="388111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Project Highlights: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Public Spaces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233487"/>
            <a:ext cx="3594621" cy="210026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“Public” wing for community use after hours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MIAA court with 2 large cross courts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420 seat auditorium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Natural grass athletic fields</a:t>
            </a:r>
          </a:p>
          <a:p>
            <a:pPr algn="l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4248150"/>
            <a:ext cx="8229600" cy="323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445265"/>
            <a:ext cx="5051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E6CE8-AEFA-4B6F-ADEA-AAC88AF8C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21542"/>
            <a:ext cx="1724439" cy="1218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4FED34-FF7F-4B2C-95B9-02E57DC6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854" y="1317024"/>
            <a:ext cx="1973400" cy="3098334"/>
          </a:xfrm>
          <a:prstGeom prst="rect">
            <a:avLst/>
          </a:prstGeom>
        </p:spPr>
      </p:pic>
      <p:pic>
        <p:nvPicPr>
          <p:cNvPr id="9" name="Picture 8" descr="A picture containing athletic game, sport">
            <a:extLst>
              <a:ext uri="{FF2B5EF4-FFF2-40B4-BE49-F238E27FC236}">
                <a16:creationId xmlns:a16="http://schemas.microsoft.com/office/drawing/2014/main" id="{AEC95DCF-3D0A-49F1-BD6E-B78F82663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87" y="1317025"/>
            <a:ext cx="2622479" cy="1635532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3BBE4BE4-4A00-484F-AD8D-0B02157F9A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15" y="2944312"/>
            <a:ext cx="2618252" cy="14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5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49928"/>
            <a:ext cx="8610600" cy="369548"/>
          </a:xfrm>
        </p:spPr>
        <p:txBody>
          <a:bodyPr>
            <a:noAutofit/>
          </a:bodyPr>
          <a:lstStyle/>
          <a:p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Schedule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051579"/>
            <a:ext cx="3657599" cy="52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ARTICLE 5: Middle School Building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317716"/>
            <a:ext cx="6553201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6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55310"/>
            <a:ext cx="8382000" cy="1363552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Concord Middle School –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Current Scope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*Consistent with scope approved at the Special Town Meeting in January 2022, less Value Management accepted in Design Development and 60% CD Phases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19288"/>
            <a:ext cx="4419600" cy="2652712"/>
          </a:xfrm>
        </p:spPr>
        <p:txBody>
          <a:bodyPr>
            <a:normAutofit fontScale="25000" lnSpcReduction="20000"/>
          </a:bodyPr>
          <a:lstStyle/>
          <a:p>
            <a:pPr algn="r"/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Current Cost</a:t>
            </a:r>
          </a:p>
          <a:p>
            <a:pPr algn="r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Current Cost including $6,184,098 VM Decisions to Date</a:t>
            </a:r>
          </a:p>
          <a:p>
            <a:pPr algn="r"/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$108.3M</a:t>
            </a:r>
          </a:p>
          <a:p>
            <a:pPr algn="r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Includes $86M construction cost, soft costs, contingencies @ 5% and a $2M bid contingency</a:t>
            </a:r>
          </a:p>
          <a:p>
            <a:pPr marL="800100" lvl="1" indent="-342900" algn="l"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4248150"/>
            <a:ext cx="8305800" cy="323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45519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89A4A0-9594-427D-8383-6149C55E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399" y="2445917"/>
            <a:ext cx="3426389" cy="189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7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2950"/>
            <a:ext cx="7772400" cy="457200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Budget vs. Current Cost Estimate @ 60% Design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200150"/>
            <a:ext cx="2819400" cy="3352799"/>
          </a:xfrm>
        </p:spPr>
        <p:txBody>
          <a:bodyPr>
            <a:normAutofit fontScale="25000" lnSpcReduction="20000"/>
          </a:bodyPr>
          <a:lstStyle/>
          <a:p>
            <a:pPr marL="4762" algn="l">
              <a:spcBef>
                <a:spcPts val="600"/>
              </a:spcBef>
            </a:pPr>
            <a:r>
              <a:rPr lang="en-US" sz="8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STM Budget </a:t>
            </a:r>
          </a:p>
          <a:p>
            <a:pPr marL="4762" algn="l">
              <a:spcBef>
                <a:spcPts val="600"/>
              </a:spcBef>
            </a:pP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2022</a:t>
            </a:r>
          </a:p>
          <a:p>
            <a:pPr marL="4762" algn="l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$102,815,697</a:t>
            </a:r>
          </a:p>
          <a:p>
            <a:pPr marL="4762" algn="l">
              <a:lnSpc>
                <a:spcPct val="120000"/>
              </a:lnSpc>
              <a:spcBef>
                <a:spcPts val="0"/>
              </a:spcBef>
            </a:pPr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" algn="l">
              <a:lnSpc>
                <a:spcPct val="120000"/>
              </a:lnSpc>
              <a:spcBef>
                <a:spcPts val="0"/>
              </a:spcBef>
            </a:pPr>
            <a:r>
              <a:rPr lang="en-US" sz="8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CD Estimate</a:t>
            </a:r>
          </a:p>
          <a:p>
            <a:pPr marL="4762" algn="l">
              <a:spcBef>
                <a:spcPts val="600"/>
              </a:spcBef>
            </a:pP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  <a:p>
            <a:pPr marL="4762" algn="l">
              <a:spcBef>
                <a:spcPts val="600"/>
              </a:spcBef>
            </a:pP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$108,379,238</a:t>
            </a:r>
          </a:p>
          <a:p>
            <a:pPr marL="4762" algn="l">
              <a:spcBef>
                <a:spcPts val="600"/>
              </a:spcBef>
            </a:pPr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" algn="l">
              <a:spcBef>
                <a:spcPts val="600"/>
              </a:spcBef>
            </a:pP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$5,563,541 Overrun</a:t>
            </a:r>
          </a:p>
          <a:p>
            <a:pPr marL="4762" algn="l">
              <a:spcBef>
                <a:spcPts val="600"/>
              </a:spcBef>
            </a:pP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Cut @ Increased Cost   Why?</a:t>
            </a:r>
          </a:p>
          <a:p>
            <a:pPr marL="4762" algn="l">
              <a:spcBef>
                <a:spcPts val="600"/>
              </a:spcBef>
            </a:pP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" algn="l">
              <a:spcBef>
                <a:spcPts val="600"/>
              </a:spcBef>
            </a:pPr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429000" y="44038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ARTICLE 5: Middle School Building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43EE14-CC58-4C7B-9928-B8116AB39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3950"/>
            <a:ext cx="1828800" cy="345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75792C-0742-4BF0-AAC3-9DD353967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143059"/>
            <a:ext cx="1939689" cy="34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49928"/>
            <a:ext cx="8305799" cy="474096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Construction Costs are impacted by Market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4248150"/>
            <a:ext cx="8153400" cy="32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AGC Construction Inflation Alert </a:t>
            </a:r>
          </a:p>
          <a:p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449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5: Middle School Building Project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F6869F-6105-42FE-B3C7-395089C8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8952"/>
            <a:ext cx="3020514" cy="17054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 flipV="1">
            <a:off x="762000" y="2494807"/>
            <a:ext cx="6096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/>
          </a:p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/>
          </a:p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“What has contributed to</a:t>
            </a:r>
          </a:p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these extreme cost increases? </a:t>
            </a:r>
          </a:p>
          <a:p>
            <a:pPr marL="476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brief: nearly everything.”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33F6BA9-E961-45F7-B360-C677B6E44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978145"/>
            <a:ext cx="1066800" cy="9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00600" y="1250038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Contributors to runaway costs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5F094B-ECC3-405C-B8A8-8D26D2223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102" y="1669023"/>
            <a:ext cx="2369195" cy="25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9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096C0779B6944AB6CF6C4004068BD4" ma:contentTypeVersion="15" ma:contentTypeDescription="Create a new document." ma:contentTypeScope="" ma:versionID="b276a989f07f45c57316bc572fa26182">
  <xsd:schema xmlns:xsd="http://www.w3.org/2001/XMLSchema" xmlns:xs="http://www.w3.org/2001/XMLSchema" xmlns:p="http://schemas.microsoft.com/office/2006/metadata/properties" xmlns:ns1="http://schemas.microsoft.com/sharepoint/v3" xmlns:ns2="353e7e51-129d-4be4-a176-58312b68dea3" xmlns:ns3="f428b787-2277-4073-a7fe-e04eb808bb87" targetNamespace="http://schemas.microsoft.com/office/2006/metadata/properties" ma:root="true" ma:fieldsID="e3445f309d54ee30e6d48719bb7a727f" ns1:_="" ns2:_="" ns3:_="">
    <xsd:import namespace="http://schemas.microsoft.com/sharepoint/v3"/>
    <xsd:import namespace="353e7e51-129d-4be4-a176-58312b68dea3"/>
    <xsd:import namespace="f428b787-2277-4073-a7fe-e04eb808bb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e7e51-129d-4be4-a176-58312b68d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bebd48-0262-4b3c-be1e-fe88a3d91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8b787-2277-4073-a7fe-e04eb808bb8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0afa956-1c28-42f7-a035-33042d6fc447}" ma:internalName="TaxCatchAll" ma:showField="CatchAllData" ma:web="f428b787-2277-4073-a7fe-e04eb808bb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89B8F2-4B0B-4C10-A030-012F890DE460}"/>
</file>

<file path=customXml/itemProps2.xml><?xml version="1.0" encoding="utf-8"?>
<ds:datastoreItem xmlns:ds="http://schemas.openxmlformats.org/officeDocument/2006/customXml" ds:itemID="{E55C82A9-BD88-4FC9-BFD6-34A580237005}"/>
</file>

<file path=docProps/app.xml><?xml version="1.0" encoding="utf-8"?>
<Properties xmlns="http://schemas.openxmlformats.org/officeDocument/2006/extended-properties" xmlns:vt="http://schemas.openxmlformats.org/officeDocument/2006/docPropsVTypes">
  <Template>Electronic Presentation Guidelines 2019</Template>
  <TotalTime>2160</TotalTime>
  <Words>1586</Words>
  <Application>Microsoft Office PowerPoint</Application>
  <PresentationFormat>On-screen Show (16:9)</PresentationFormat>
  <Paragraphs>260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ARTICLE 5. Middle School Building Project</vt:lpstr>
      <vt:lpstr>Project Highlights: Educational Programming</vt:lpstr>
      <vt:lpstr>Project Highlights: Educational Programming, continued</vt:lpstr>
      <vt:lpstr>Project Highlights: Sustainability</vt:lpstr>
      <vt:lpstr>Project Highlights: Public Spaces</vt:lpstr>
      <vt:lpstr> Project Schedule </vt:lpstr>
      <vt:lpstr>Concord Middle School – Current Scope *Consistent with scope approved at the Special Town Meeting in January 2022, less Value Management accepted in Design Development and 60% CD Phases</vt:lpstr>
      <vt:lpstr>Budget vs. Current Cost Estimate @ 60% Design</vt:lpstr>
      <vt:lpstr>Construction Costs are impacted by Market Inflation</vt:lpstr>
      <vt:lpstr>Greater Boston Commercial Construction Market</vt:lpstr>
      <vt:lpstr>Comparable Recent Construction Project Bids</vt:lpstr>
      <vt:lpstr>Comparable Recent Construction Project Bids</vt:lpstr>
      <vt:lpstr>Comparable Recent Construction Project Bids</vt:lpstr>
      <vt:lpstr>Comparable Recent Construction Project Bids</vt:lpstr>
      <vt:lpstr> Looking Forward to 2023 - Observation: Inflation appears to be flattening </vt:lpstr>
      <vt:lpstr> Value Management January 2021 thru October 2022 $6,184,098 total estimated savings </vt:lpstr>
      <vt:lpstr>Concord Middle School Project – Year in Review</vt:lpstr>
      <vt:lpstr> RECAP: Warrant Article Timeline &amp; Next Steps </vt:lpstr>
      <vt:lpstr>If Article Doesn’t Pass</vt:lpstr>
      <vt:lpstr>If Article Doesn’t Pass</vt:lpstr>
      <vt:lpstr>If Article Doesn’t Pass</vt:lpstr>
      <vt:lpstr> RECAP: Feasibility Study Value Management $2,180,100 total estimated savings </vt:lpstr>
      <vt:lpstr>RECAP: Schematic Design Value Management $1,740,145 total estimated savings</vt:lpstr>
      <vt:lpstr>RECAP: Design Dev. Value Management $1,879,261 total estimated savings</vt:lpstr>
      <vt:lpstr>PowerPoint Presentation</vt:lpstr>
      <vt:lpstr>PowerPoint Presentation</vt:lpstr>
      <vt:lpstr>ARTICLE 5. Middle School Building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Presentation Guidelines</dc:title>
  <dc:creator>Carmin Reiss</dc:creator>
  <cp:lastModifiedBy>Parks, Ian</cp:lastModifiedBy>
  <cp:revision>64</cp:revision>
  <dcterms:created xsi:type="dcterms:W3CDTF">2018-11-06T01:42:37Z</dcterms:created>
  <dcterms:modified xsi:type="dcterms:W3CDTF">2022-11-17T19:09:11Z</dcterms:modified>
</cp:coreProperties>
</file>