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7" r:id="rId3"/>
    <p:sldId id="280" r:id="rId4"/>
    <p:sldId id="281" r:id="rId5"/>
    <p:sldId id="285" r:id="rId6"/>
    <p:sldId id="293" r:id="rId7"/>
    <p:sldId id="290" r:id="rId8"/>
    <p:sldId id="297" r:id="rId9"/>
    <p:sldId id="296" r:id="rId10"/>
    <p:sldId id="288" r:id="rId11"/>
    <p:sldId id="298" r:id="rId12"/>
    <p:sldId id="294" r:id="rId13"/>
    <p:sldId id="291" r:id="rId14"/>
    <p:sldId id="295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521"/>
  </p:normalViewPr>
  <p:slideViewPr>
    <p:cSldViewPr>
      <p:cViewPr varScale="1">
        <p:scale>
          <a:sx n="143" d="100"/>
          <a:sy n="143" d="100"/>
        </p:scale>
        <p:origin x="10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Moon 11"/>
          <p:cNvSpPr/>
          <p:nvPr userDrawn="1"/>
        </p:nvSpPr>
        <p:spPr>
          <a:xfrm rot="362215">
            <a:off x="274263" y="384338"/>
            <a:ext cx="387963" cy="888824"/>
          </a:xfrm>
          <a:prstGeom prst="moon">
            <a:avLst/>
          </a:prstGeom>
          <a:solidFill>
            <a:srgbClr val="1D3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Moon 11"/>
          <p:cNvSpPr/>
          <p:nvPr userDrawn="1"/>
        </p:nvSpPr>
        <p:spPr>
          <a:xfrm rot="362215">
            <a:off x="274263" y="384338"/>
            <a:ext cx="387963" cy="888824"/>
          </a:xfrm>
          <a:prstGeom prst="moon">
            <a:avLst/>
          </a:prstGeom>
          <a:solidFill>
            <a:srgbClr val="1D3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910739"/>
            <a:ext cx="87630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ARTICLE 16. </a:t>
            </a:r>
            <a:r>
              <a:rPr lang="en-US" sz="3600" b="1" dirty="0">
                <a:latin typeface="+mn-lt"/>
                <a:cs typeface="Arial" panose="020B0604020202020204" pitchFamily="34" charset="0"/>
              </a:rPr>
              <a:t>Five-Year Moratorium on the Installation of Synthetic Turf on Town Land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0481"/>
            <a:ext cx="7315200" cy="25527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Beverley Bryant moves that the Town adopt a moratorium on the construction or installation of any synthetic turf (defined as monofilament carpet with loose infill) on any land, of any size, owned by the town, for a five-year time period starting on May 1, 2022 and ending on May 1, 2027.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4981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16: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Synthetic Turf Moratorium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18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14DE22-A3F8-A547-A1EA-47544C57C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14849"/>
            <a:ext cx="8077200" cy="33147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construction of synthetic turf fields works against the sustainability principles adopted by the town in 2011: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replacing an organic ecosystem with toxic chemicals that accumulate and pollute the soil and water;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making these fields net emitters of carbon, rather than capturing carbon by photosynthesis;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destroying the biodiversity that grass fields support;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adding to the toxic waste in landfills when the fields are disposed of.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3506-9E67-7C47-AD81-93218E69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8FBE1-0F46-B842-90F0-978CF190D409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F8E1E-8468-034F-8406-BDA57B50E543}"/>
              </a:ext>
            </a:extLst>
          </p:cNvPr>
          <p:cNvSpPr txBox="1">
            <a:spLocks/>
          </p:cNvSpPr>
          <p:nvPr/>
        </p:nvSpPr>
        <p:spPr>
          <a:xfrm>
            <a:off x="440094" y="738187"/>
            <a:ext cx="8229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 Principles</a:t>
            </a:r>
          </a:p>
        </p:txBody>
      </p:sp>
    </p:spTree>
    <p:extLst>
      <p:ext uri="{BB962C8B-B14F-4D97-AF65-F5344CB8AC3E}">
        <p14:creationId xmlns:p14="http://schemas.microsoft.com/office/powerpoint/2010/main" val="8898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14DE22-A3F8-A547-A1EA-47544C57C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694" y="1332863"/>
            <a:ext cx="8272106" cy="34344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New, improved grass varieties can stand up to hard use and drought conditions. They can be managed organically without pesticides and herbicides.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U. of Missouri study showed that over 16 years, organically managed grass was far less expensive to maintain than conventional fields or synthetic turf.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clubs are replacing their synthetic turf with natural grass because of increased leg and foot injuries.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3506-9E67-7C47-AD81-93218E69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8FBE1-0F46-B842-90F0-978CF190D409}"/>
              </a:ext>
            </a:extLst>
          </p:cNvPr>
          <p:cNvSpPr txBox="1"/>
          <p:nvPr/>
        </p:nvSpPr>
        <p:spPr>
          <a:xfrm>
            <a:off x="3657600" y="33029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16: Synthetic Turf Moratorium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6EB24A-1080-F54B-A110-B96C93C88067}"/>
              </a:ext>
            </a:extLst>
          </p:cNvPr>
          <p:cNvSpPr txBox="1">
            <a:spLocks/>
          </p:cNvSpPr>
          <p:nvPr/>
        </p:nvSpPr>
        <p:spPr>
          <a:xfrm>
            <a:off x="457200" y="575147"/>
            <a:ext cx="822960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Organically Managed Grass </a:t>
            </a:r>
          </a:p>
        </p:txBody>
      </p:sp>
    </p:spTree>
    <p:extLst>
      <p:ext uri="{BB962C8B-B14F-4D97-AF65-F5344CB8AC3E}">
        <p14:creationId xmlns:p14="http://schemas.microsoft.com/office/powerpoint/2010/main" val="339731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439D-E087-AA46-9E95-C40EE26D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741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Disposal of Synthetic Turf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F7A83-0AC0-324D-A44C-CE665162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3550"/>
            <a:ext cx="8229600" cy="3682007"/>
          </a:xfrm>
        </p:spPr>
        <p:txBody>
          <a:bodyPr>
            <a:normAutofit/>
          </a:bodyPr>
          <a:lstStyle/>
          <a:p>
            <a:r>
              <a:rPr lang="en-US" sz="2400" dirty="0"/>
              <a:t>Synthetic turf fields need to be replaced every 10-13 years and they are not currently recyclable.</a:t>
            </a:r>
          </a:p>
          <a:p>
            <a:r>
              <a:rPr lang="en-US" sz="2400" dirty="0"/>
              <a:t>Turf fields are usually disposed of out of state in a landfill.</a:t>
            </a:r>
          </a:p>
          <a:p>
            <a:r>
              <a:rPr lang="en-US" sz="2400" dirty="0"/>
              <a:t>Removal +Transportation + Landfill costs are estimated at $350,000 per field.</a:t>
            </a:r>
          </a:p>
          <a:p>
            <a:r>
              <a:rPr lang="en-US" sz="2400" dirty="0"/>
              <a:t>This is an unnecessary expense when organically managed grass is a cost-effective alternative.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BE1EE-6A04-764D-9A2B-0FD5FC60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F91545-0A33-5B47-848E-AC35F71F76D2}"/>
              </a:ext>
            </a:extLst>
          </p:cNvPr>
          <p:cNvSpPr txBox="1">
            <a:spLocks/>
          </p:cNvSpPr>
          <p:nvPr/>
        </p:nvSpPr>
        <p:spPr>
          <a:xfrm>
            <a:off x="990600" y="1657350"/>
            <a:ext cx="6400800" cy="13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71C00-772D-B64A-BFAD-4D73DC560821}"/>
              </a:ext>
            </a:extLst>
          </p:cNvPr>
          <p:cNvSpPr txBox="1"/>
          <p:nvPr/>
        </p:nvSpPr>
        <p:spPr>
          <a:xfrm>
            <a:off x="3657600" y="33029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16: Synthetic Turf Moratorium</a:t>
            </a:r>
          </a:p>
        </p:txBody>
      </p:sp>
    </p:spTree>
    <p:extLst>
      <p:ext uri="{BB962C8B-B14F-4D97-AF65-F5344CB8AC3E}">
        <p14:creationId xmlns:p14="http://schemas.microsoft.com/office/powerpoint/2010/main" val="421276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14DE22-A3F8-A547-A1EA-47544C57C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49932"/>
            <a:ext cx="8077200" cy="33147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We are asking the town to continue the current moratorium on synthetic turf for another five years: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To protect our children from exposure to untested and toxic chemicals;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To allow the ongoing research on synthetic turf to be completed;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To protect our town from the toxic chemicals washing out of these fields;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3506-9E67-7C47-AD81-93218E69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8FBE1-0F46-B842-90F0-978CF190D409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CB8B0-ED67-6647-AB28-88E5DE58D057}"/>
              </a:ext>
            </a:extLst>
          </p:cNvPr>
          <p:cNvSpPr/>
          <p:nvPr/>
        </p:nvSpPr>
        <p:spPr>
          <a:xfrm>
            <a:off x="2971800" y="729675"/>
            <a:ext cx="2752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</a:rPr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55590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587DC-6BEA-8A4F-A36E-5936CE17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9715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In Conclusion </a:t>
            </a:r>
            <a:r>
              <a:rPr lang="en-US" sz="2000" b="1" dirty="0"/>
              <a:t>(Continued)</a:t>
            </a: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D7D3C-F762-194C-A8FE-9B39CDE60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2044462"/>
            <a:ext cx="8229600" cy="2553732"/>
          </a:xfrm>
        </p:spPr>
        <p:txBody>
          <a:bodyPr>
            <a:normAutofit/>
          </a:bodyPr>
          <a:lstStyle/>
          <a:p>
            <a:r>
              <a:rPr lang="en-US" sz="2400" dirty="0"/>
              <a:t>To maintain our grass fields as a valuable ecosystem that captures carbon;</a:t>
            </a:r>
          </a:p>
          <a:p>
            <a:r>
              <a:rPr lang="en-US" sz="2400" dirty="0"/>
              <a:t>To protect the town from the increasing costs of disposal and replacement of synthetic turf fields.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3F833-BB7F-B64F-888A-0F9990CE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024D7-6CEF-C84E-86D5-73803057498B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</p:spTree>
    <p:extLst>
      <p:ext uri="{BB962C8B-B14F-4D97-AF65-F5344CB8AC3E}">
        <p14:creationId xmlns:p14="http://schemas.microsoft.com/office/powerpoint/2010/main" val="49657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910739"/>
            <a:ext cx="87630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ARTICLE 16. </a:t>
            </a:r>
            <a:r>
              <a:rPr lang="en-US" sz="3600" b="1" dirty="0">
                <a:latin typeface="+mn-lt"/>
                <a:cs typeface="Arial" panose="020B0604020202020204" pitchFamily="34" charset="0"/>
              </a:rPr>
              <a:t>Five-Year Moratorium on the Installation of Synthetic Turf on Town Land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47850"/>
            <a:ext cx="6705600" cy="14478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Beverley Bryant moves that the Town adopt a moratorium on the construction or installation of any synthetic turf (defined as monofilament carpet with loose infill) on any land, of any size, owned by the town, for a five-year time period starting on May 1, 2022 and ending on May 1, 2027.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4981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16: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Synthetic Turf Moratorium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78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916782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Involved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" y="1888332"/>
            <a:ext cx="8001000" cy="26670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This moratorium is a 5-year extension of the 3-year moratorium first put in place at the 2016 Town Meeting and then extended for another 3 years in 2019.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moratorium will apply to all town land in Concord including the Concord Public Schools. It will </a:t>
            </a:r>
            <a:r>
              <a:rPr lang="en-US" sz="2400" u="sng" dirty="0"/>
              <a:t>not</a:t>
            </a:r>
            <a:r>
              <a:rPr lang="en-US" sz="2400" dirty="0"/>
              <a:t> apply to private land nor to the Concord-Carlisle Regional High School, which includes the Douglas-White Fields and the Stadium Field, because these fields are under joint jurisdiction with Carlisle.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F8B74-2175-7944-A16C-332DB82A26B9}"/>
              </a:ext>
            </a:extLst>
          </p:cNvPr>
          <p:cNvSpPr txBox="1"/>
          <p:nvPr/>
        </p:nvSpPr>
        <p:spPr>
          <a:xfrm>
            <a:off x="4191000" y="449818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 16: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Synthetic Turf Moratorium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40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23"/>
            <a:ext cx="7772400" cy="7478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Synthetic Turf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8200D-A541-FC47-9502-5E9094C52ABA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026FBFB-5507-B142-8634-FE6CFC19511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9" b="-2989"/>
          <a:stretch>
            <a:fillRect/>
          </a:stretch>
        </p:blipFill>
        <p:spPr>
          <a:xfrm>
            <a:off x="1295400" y="1733550"/>
            <a:ext cx="2887743" cy="24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A3CC7-81BA-744C-9E5A-87283AD77F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823200"/>
            <a:ext cx="3810001" cy="23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0287"/>
            <a:ext cx="7772400" cy="747891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Health Concerns for Children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76350"/>
            <a:ext cx="8458200" cy="31242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The crumb rubber in Concord’s synthetic turf contains known carcinogens and endocrine disrupters e.g.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Benzo(a)pyrene (highly carcinogenic – banned in Europe since 2010)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Bis(2-ethylhexyl)phthalate (endocrine disrupter) blocks androgens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Children are more susceptible to these toxic chemicals than adults, especially in low doses.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Children are repeatedly exposed to these chemicals when playing on synthetic turf.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8200D-A541-FC47-9502-5E9094C52ABA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</p:spTree>
    <p:extLst>
      <p:ext uri="{BB962C8B-B14F-4D97-AF65-F5344CB8AC3E}">
        <p14:creationId xmlns:p14="http://schemas.microsoft.com/office/powerpoint/2010/main" val="11371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14DE22-A3F8-A547-A1EA-47544C57C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1333333"/>
            <a:ext cx="8267700" cy="3276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In 2016, three government agencies together launched the </a:t>
            </a:r>
            <a:r>
              <a:rPr 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Federal</a:t>
            </a:r>
            <a:r>
              <a:rPr lang="en-US" sz="24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Research Action Plan</a:t>
            </a:r>
            <a:r>
              <a:rPr lang="en-US" sz="2400" dirty="0">
                <a:cs typeface="Arial" panose="020B0604020202020204" pitchFamily="34" charset="0"/>
              </a:rPr>
              <a:t> to study crumb rubber and its effects on human health. This study is ongoing and has not been able to show that crumb rubber is safe for our children.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Recently, more chemicals of concern have been identified in synthetic turf.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3506-9E67-7C47-AD81-93218E69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8FBE1-0F46-B842-90F0-978CF190D409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B997C-F109-BC4D-89BD-074CEDCE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8932"/>
            <a:ext cx="7772400" cy="747891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Health</a:t>
            </a:r>
            <a:r>
              <a:rPr lang="en-US" sz="3200" b="1" dirty="0">
                <a:cs typeface="Arial" panose="020B0604020202020204" pitchFamily="34" charset="0"/>
              </a:rPr>
              <a:t> Concerns for Children </a:t>
            </a:r>
            <a:r>
              <a:rPr lang="en-US" sz="2000" b="1" dirty="0">
                <a:cs typeface="Arial" panose="020B0604020202020204" pitchFamily="34" charset="0"/>
              </a:rPr>
              <a:t>(Continued)</a:t>
            </a:r>
            <a:endParaRPr lang="en-US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4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3BE97-C125-B140-B929-311961EF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4369"/>
            <a:ext cx="3597639" cy="2698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C8F3A-C808-814A-A9C9-C2EC8FA6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2273"/>
            <a:ext cx="3234066" cy="2722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1347D-1124-6542-97A1-AD89E64B4D7B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99F21-015E-944D-9E11-F0368D277A31}"/>
              </a:ext>
            </a:extLst>
          </p:cNvPr>
          <p:cNvSpPr txBox="1"/>
          <p:nvPr/>
        </p:nvSpPr>
        <p:spPr>
          <a:xfrm>
            <a:off x="914400" y="715451"/>
            <a:ext cx="279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  <a:cs typeface="Arial" panose="020B0604020202020204" pitchFamily="34" charset="0"/>
              </a:rPr>
              <a:t>Stadium Field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45DFE-AA13-D24A-A25D-6BCE325DE165}"/>
              </a:ext>
            </a:extLst>
          </p:cNvPr>
          <p:cNvSpPr/>
          <p:nvPr/>
        </p:nvSpPr>
        <p:spPr>
          <a:xfrm>
            <a:off x="1959014" y="3333750"/>
            <a:ext cx="457200" cy="4572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131FD5-27C0-CE40-8BC8-F374C9247BE0}"/>
              </a:ext>
            </a:extLst>
          </p:cNvPr>
          <p:cNvCxnSpPr>
            <a:cxnSpLocks/>
          </p:cNvCxnSpPr>
          <p:nvPr/>
        </p:nvCxnSpPr>
        <p:spPr>
          <a:xfrm flipV="1">
            <a:off x="2416214" y="1702321"/>
            <a:ext cx="2536786" cy="1631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E4438-0C57-7543-AFD7-5EDD4D20B244}"/>
              </a:ext>
            </a:extLst>
          </p:cNvPr>
          <p:cNvCxnSpPr>
            <a:cxnSpLocks/>
          </p:cNvCxnSpPr>
          <p:nvPr/>
        </p:nvCxnSpPr>
        <p:spPr>
          <a:xfrm>
            <a:off x="2416214" y="3790950"/>
            <a:ext cx="2612986" cy="603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1E913AA-52B2-FD4E-95AE-94EEB7264DE0}"/>
              </a:ext>
            </a:extLst>
          </p:cNvPr>
          <p:cNvSpPr/>
          <p:nvPr/>
        </p:nvSpPr>
        <p:spPr>
          <a:xfrm>
            <a:off x="914400" y="1231379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3-5% of crumb rubber is lost from each field every year.</a:t>
            </a:r>
            <a:endParaRPr lang="en-US" sz="20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18696E4-3CA3-0B47-80B3-3855FDCF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36306"/>
            <a:ext cx="2133600" cy="273844"/>
          </a:xfrm>
        </p:spPr>
        <p:txBody>
          <a:bodyPr/>
          <a:lstStyle/>
          <a:p>
            <a:fld id="{18362CF7-34D8-4635-A9AE-FBAFA89665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2A10FAE-A818-3C4D-B25C-B3DB945A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520"/>
            <a:ext cx="8229600" cy="631029"/>
          </a:xfrm>
        </p:spPr>
        <p:txBody>
          <a:bodyPr>
            <a:noAutofit/>
          </a:bodyPr>
          <a:lstStyle/>
          <a:p>
            <a:r>
              <a:rPr lang="en-US" sz="3600" b="1" dirty="0"/>
              <a:t>PFAS Pollution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E19892-5D47-BD48-BCB2-3DD4810B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42073"/>
          </a:xfrm>
        </p:spPr>
        <p:txBody>
          <a:bodyPr>
            <a:normAutofit/>
          </a:bodyPr>
          <a:lstStyle/>
          <a:p>
            <a:r>
              <a:rPr lang="en-US" sz="2400" dirty="0"/>
              <a:t>The plastic “grass” blades in synthetic turf are made with the aid of polyfluoroalkyl substances (PFAS).</a:t>
            </a:r>
          </a:p>
          <a:p>
            <a:r>
              <a:rPr lang="en-US" sz="2400" dirty="0"/>
              <a:t>PFAS chemicals have been found in the plastic carpets of synthetic turf and in </a:t>
            </a:r>
            <a:r>
              <a:rPr lang="en-US" sz="2400" dirty="0" err="1"/>
              <a:t>Brockfill</a:t>
            </a:r>
            <a:r>
              <a:rPr lang="en-US" sz="2400" dirty="0"/>
              <a:t>, made from wooden pellets.</a:t>
            </a:r>
          </a:p>
          <a:p>
            <a:r>
              <a:rPr lang="en-US" sz="2400" dirty="0"/>
              <a:t>PFAS do not degrade over time but accumulate in the environment indefinitely.</a:t>
            </a:r>
          </a:p>
          <a:p>
            <a:r>
              <a:rPr lang="en-US" sz="2400" dirty="0"/>
              <a:t>PFAS create serious health risks e.g. birth defects, cancer and immune suppression.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3506-9E67-7C47-AD81-93218E69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36306"/>
            <a:ext cx="2133600" cy="273844"/>
          </a:xfrm>
        </p:spPr>
        <p:txBody>
          <a:bodyPr/>
          <a:lstStyle/>
          <a:p>
            <a:fld id="{18362CF7-34D8-4635-A9AE-FBAFA896655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8FBE1-0F46-B842-90F0-978CF190D409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16: Synthetic Turf Moratorium</a:t>
            </a:r>
          </a:p>
        </p:txBody>
      </p:sp>
    </p:spTree>
    <p:extLst>
      <p:ext uri="{BB962C8B-B14F-4D97-AF65-F5344CB8AC3E}">
        <p14:creationId xmlns:p14="http://schemas.microsoft.com/office/powerpoint/2010/main" val="243619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71A1-D480-604E-943C-3DBCCDB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PFAS Pollution </a:t>
            </a:r>
            <a:r>
              <a:rPr lang="en-US" sz="2000" b="1" dirty="0"/>
              <a:t>(Continued)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8352F-CA75-E34C-A521-B624A700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406127"/>
            <a:ext cx="8229600" cy="3334851"/>
          </a:xfrm>
        </p:spPr>
        <p:txBody>
          <a:bodyPr>
            <a:normAutofit/>
          </a:bodyPr>
          <a:lstStyle/>
          <a:p>
            <a:r>
              <a:rPr lang="en-US" sz="2400" dirty="0"/>
              <a:t>Massachusetts regulates measurable PFAS in drinking water to a limit of 20 ng/liter. In 2021, the Hugh Cargill well already had over half the legal limit.</a:t>
            </a:r>
          </a:p>
          <a:p>
            <a:r>
              <a:rPr lang="en-US" sz="2400" dirty="0"/>
              <a:t>The Douglas-White fields and the Stadium field are all in the Hugh Cargill well catchment area.</a:t>
            </a:r>
          </a:p>
          <a:p>
            <a:r>
              <a:rPr lang="en-US" sz="2400" dirty="0"/>
              <a:t>The addition of more synthetic turf threatens to further contaminate our water supply.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8EA92-49E9-FB48-AF10-2DFCA940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CB013-50FD-8F40-BA38-F0EE0A939327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</p:spTree>
    <p:extLst>
      <p:ext uri="{BB962C8B-B14F-4D97-AF65-F5344CB8AC3E}">
        <p14:creationId xmlns:p14="http://schemas.microsoft.com/office/powerpoint/2010/main" val="155999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396B-ACE2-CC48-A7AE-064EC728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26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Plastic Pollution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6383D-3A47-1D47-8A9D-8D71C54B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986350"/>
            <a:ext cx="8229600" cy="3036897"/>
          </a:xfrm>
        </p:spPr>
        <p:txBody>
          <a:bodyPr>
            <a:normAutofit/>
          </a:bodyPr>
          <a:lstStyle/>
          <a:p>
            <a:r>
              <a:rPr lang="en-US" sz="2800" dirty="0"/>
              <a:t>As they age, the plastic “grass” blades break off, resulting in microplastics being  constantly washed out of the fields.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A3FB7-3F57-094D-B8E2-F976AD6D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5302E-E93F-2042-B991-15E470B7D4C0}"/>
              </a:ext>
            </a:extLst>
          </p:cNvPr>
          <p:cNvSpPr txBox="1"/>
          <p:nvPr/>
        </p:nvSpPr>
        <p:spPr>
          <a:xfrm>
            <a:off x="3810000" y="4139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16 : Synthetic Turf Moratorium</a:t>
            </a:r>
          </a:p>
        </p:txBody>
      </p:sp>
    </p:spTree>
    <p:extLst>
      <p:ext uri="{BB962C8B-B14F-4D97-AF65-F5344CB8AC3E}">
        <p14:creationId xmlns:p14="http://schemas.microsoft.com/office/powerpoint/2010/main" val="23275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16968</TotalTime>
  <Words>965</Words>
  <Application>Microsoft Macintosh PowerPoint</Application>
  <PresentationFormat>On-screen Show (16:9)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ARTICLE 16. Five-Year Moratorium on the Installation of Synthetic Turf on Town Land</vt:lpstr>
      <vt:lpstr>What is Involved</vt:lpstr>
      <vt:lpstr> Synthetic Turf</vt:lpstr>
      <vt:lpstr>Health Concerns for Children </vt:lpstr>
      <vt:lpstr>Health Concerns for Children (Continued)</vt:lpstr>
      <vt:lpstr>PowerPoint Presentation</vt:lpstr>
      <vt:lpstr>PFAS Pollution</vt:lpstr>
      <vt:lpstr>PFAS Pollution (Continued)</vt:lpstr>
      <vt:lpstr>Plastic Pollution</vt:lpstr>
      <vt:lpstr>PowerPoint Presentation</vt:lpstr>
      <vt:lpstr>PowerPoint Presentation</vt:lpstr>
      <vt:lpstr>Disposal of Synthetic Turf</vt:lpstr>
      <vt:lpstr>PowerPoint Presentation</vt:lpstr>
      <vt:lpstr>In Conclusion (Continued)</vt:lpstr>
      <vt:lpstr>ARTICLE 16. Five-Year Moratorium on the Installation of Synthetic Turf on Town 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Beverley Ridpath</cp:lastModifiedBy>
  <cp:revision>59</cp:revision>
  <dcterms:created xsi:type="dcterms:W3CDTF">2018-11-06T01:42:37Z</dcterms:created>
  <dcterms:modified xsi:type="dcterms:W3CDTF">2022-04-18T20:46:19Z</dcterms:modified>
</cp:coreProperties>
</file>