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4" r:id="rId8"/>
    <p:sldId id="265"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11/6/2021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11/6/2021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mass.gov/service-details/updated-guidance-on-holding-meetings-pursuant-to-the-act-extending-certain-covid-19-measur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zoom.com/" TargetMode="External"/><Relationship Id="rId2" Type="http://schemas.openxmlformats.org/officeDocument/2006/relationships/hyperlink" Target="https://www.youtube.com/channel/UCUk6r-j8hFwin1lwht-RVi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jromanul@concordma.gov" TargetMode="External"/><Relationship Id="rId2" Type="http://schemas.openxmlformats.org/officeDocument/2006/relationships/hyperlink" Target="mailto:ccarmody@concordma.gov" TargetMode="External"/><Relationship Id="rId1" Type="http://schemas.openxmlformats.org/officeDocument/2006/relationships/slideLayout" Target="../slideLayouts/slideLayout2.xml"/><Relationship Id="rId5" Type="http://schemas.openxmlformats.org/officeDocument/2006/relationships/hyperlink" Target="mailto:kfarrow@concordma.gov" TargetMode="External"/><Relationship Id="rId4" Type="http://schemas.openxmlformats.org/officeDocument/2006/relationships/hyperlink" Target="mailto:lgiovino@concordm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32796-F632-420F-9547-11B39D1DDA16}"/>
              </a:ext>
            </a:extLst>
          </p:cNvPr>
          <p:cNvSpPr>
            <a:spLocks noGrp="1"/>
          </p:cNvSpPr>
          <p:nvPr>
            <p:ph type="ctrTitle"/>
          </p:nvPr>
        </p:nvSpPr>
        <p:spPr>
          <a:xfrm>
            <a:off x="106016" y="2733709"/>
            <a:ext cx="8718439" cy="1373070"/>
          </a:xfrm>
        </p:spPr>
        <p:txBody>
          <a:bodyPr/>
          <a:lstStyle/>
          <a:p>
            <a:r>
              <a:rPr lang="en-US" sz="4000" dirty="0"/>
              <a:t>Effective Governance Workshop: Zoom and Hybrid Meeting Guidelines </a:t>
            </a:r>
          </a:p>
        </p:txBody>
      </p:sp>
      <p:sp>
        <p:nvSpPr>
          <p:cNvPr id="3" name="Subtitle 2">
            <a:extLst>
              <a:ext uri="{FF2B5EF4-FFF2-40B4-BE49-F238E27FC236}">
                <a16:creationId xmlns:a16="http://schemas.microsoft.com/office/drawing/2014/main" id="{8130C28E-F6FB-4C1A-8224-A32F3F9B5B09}"/>
              </a:ext>
            </a:extLst>
          </p:cNvPr>
          <p:cNvSpPr>
            <a:spLocks noGrp="1"/>
          </p:cNvSpPr>
          <p:nvPr>
            <p:ph type="subTitle" idx="1"/>
          </p:nvPr>
        </p:nvSpPr>
        <p:spPr/>
        <p:txBody>
          <a:bodyPr/>
          <a:lstStyle/>
          <a:p>
            <a:r>
              <a:rPr lang="en-US" dirty="0"/>
              <a:t>Concord’s Committee and Board Volunteers</a:t>
            </a:r>
          </a:p>
        </p:txBody>
      </p:sp>
      <p:sp>
        <p:nvSpPr>
          <p:cNvPr id="4" name="TextBox 3">
            <a:extLst>
              <a:ext uri="{FF2B5EF4-FFF2-40B4-BE49-F238E27FC236}">
                <a16:creationId xmlns:a16="http://schemas.microsoft.com/office/drawing/2014/main" id="{68E0AD1F-4E3F-4093-8551-90A24F0041D7}"/>
              </a:ext>
            </a:extLst>
          </p:cNvPr>
          <p:cNvSpPr txBox="1"/>
          <p:nvPr/>
        </p:nvSpPr>
        <p:spPr>
          <a:xfrm>
            <a:off x="9607827" y="3244334"/>
            <a:ext cx="2173356" cy="369332"/>
          </a:xfrm>
          <a:prstGeom prst="rect">
            <a:avLst/>
          </a:prstGeom>
          <a:noFill/>
        </p:spPr>
        <p:txBody>
          <a:bodyPr wrap="square" rtlCol="0">
            <a:spAutoFit/>
          </a:bodyPr>
          <a:lstStyle/>
          <a:p>
            <a:r>
              <a:rPr lang="en-US" dirty="0"/>
              <a:t>November 6, 2021</a:t>
            </a:r>
          </a:p>
        </p:txBody>
      </p:sp>
    </p:spTree>
    <p:extLst>
      <p:ext uri="{BB962C8B-B14F-4D97-AF65-F5344CB8AC3E}">
        <p14:creationId xmlns:p14="http://schemas.microsoft.com/office/powerpoint/2010/main" val="371789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0212C-406F-4E6A-AF33-97996227D13A}"/>
              </a:ext>
            </a:extLst>
          </p:cNvPr>
          <p:cNvSpPr>
            <a:spLocks noGrp="1"/>
          </p:cNvSpPr>
          <p:nvPr>
            <p:ph type="title"/>
          </p:nvPr>
        </p:nvSpPr>
        <p:spPr/>
        <p:txBody>
          <a:bodyPr/>
          <a:lstStyle/>
          <a:p>
            <a:pPr algn="ctr"/>
            <a:r>
              <a:rPr lang="en-US" dirty="0"/>
              <a:t>Hybrid Meeting Guidelines</a:t>
            </a:r>
          </a:p>
        </p:txBody>
      </p:sp>
      <p:sp>
        <p:nvSpPr>
          <p:cNvPr id="3" name="Content Placeholder 2">
            <a:extLst>
              <a:ext uri="{FF2B5EF4-FFF2-40B4-BE49-F238E27FC236}">
                <a16:creationId xmlns:a16="http://schemas.microsoft.com/office/drawing/2014/main" id="{D976AE00-A13F-45A9-9106-DEE70EA23AD9}"/>
              </a:ext>
            </a:extLst>
          </p:cNvPr>
          <p:cNvSpPr>
            <a:spLocks noGrp="1"/>
          </p:cNvSpPr>
          <p:nvPr>
            <p:ph idx="1"/>
          </p:nvPr>
        </p:nvSpPr>
        <p:spPr/>
        <p:txBody>
          <a:bodyPr>
            <a:normAutofit/>
          </a:bodyPr>
          <a:lstStyle/>
          <a:p>
            <a:endParaRPr lang="en-US" sz="5400" dirty="0"/>
          </a:p>
          <a:p>
            <a:pPr marL="0" indent="0" algn="ctr">
              <a:buNone/>
            </a:pPr>
            <a:r>
              <a:rPr lang="en-US" sz="5400" dirty="0"/>
              <a:t>Questions?</a:t>
            </a:r>
          </a:p>
        </p:txBody>
      </p:sp>
    </p:spTree>
    <p:extLst>
      <p:ext uri="{BB962C8B-B14F-4D97-AF65-F5344CB8AC3E}">
        <p14:creationId xmlns:p14="http://schemas.microsoft.com/office/powerpoint/2010/main" val="381495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E64B0-0C1A-4A84-A577-9EDEA2708F20}"/>
              </a:ext>
            </a:extLst>
          </p:cNvPr>
          <p:cNvSpPr>
            <a:spLocks noGrp="1"/>
          </p:cNvSpPr>
          <p:nvPr>
            <p:ph type="title"/>
          </p:nvPr>
        </p:nvSpPr>
        <p:spPr/>
        <p:txBody>
          <a:bodyPr>
            <a:normAutofit/>
          </a:bodyPr>
          <a:lstStyle/>
          <a:p>
            <a:pPr algn="ctr"/>
            <a:r>
              <a:rPr lang="en-US" sz="4000" dirty="0"/>
              <a:t>Agenda</a:t>
            </a:r>
          </a:p>
        </p:txBody>
      </p:sp>
      <p:sp>
        <p:nvSpPr>
          <p:cNvPr id="3" name="Content Placeholder 2">
            <a:extLst>
              <a:ext uri="{FF2B5EF4-FFF2-40B4-BE49-F238E27FC236}">
                <a16:creationId xmlns:a16="http://schemas.microsoft.com/office/drawing/2014/main" id="{F7C07235-5850-4E4F-A409-52993E97F995}"/>
              </a:ext>
            </a:extLst>
          </p:cNvPr>
          <p:cNvSpPr>
            <a:spLocks noGrp="1"/>
          </p:cNvSpPr>
          <p:nvPr>
            <p:ph idx="1"/>
          </p:nvPr>
        </p:nvSpPr>
        <p:spPr/>
        <p:txBody>
          <a:bodyPr>
            <a:normAutofit/>
          </a:bodyPr>
          <a:lstStyle/>
          <a:p>
            <a:r>
              <a:rPr lang="en-US" sz="4000" dirty="0"/>
              <a:t>Agenda posting for hybrid meeting</a:t>
            </a:r>
          </a:p>
          <a:p>
            <a:r>
              <a:rPr lang="en-US" sz="4000" dirty="0"/>
              <a:t>Hybrid/Zoom Meeting Guidelines</a:t>
            </a:r>
          </a:p>
          <a:p>
            <a:r>
              <a:rPr lang="en-US" sz="4000" dirty="0"/>
              <a:t>Appropriate Protocol and Conduct</a:t>
            </a:r>
          </a:p>
          <a:p>
            <a:r>
              <a:rPr lang="en-US" sz="4000" dirty="0"/>
              <a:t>Hybrid Meeting Locations</a:t>
            </a:r>
          </a:p>
          <a:p>
            <a:r>
              <a:rPr lang="en-US" sz="4000" dirty="0"/>
              <a:t>Questions</a:t>
            </a:r>
          </a:p>
        </p:txBody>
      </p:sp>
    </p:spTree>
    <p:extLst>
      <p:ext uri="{BB962C8B-B14F-4D97-AF65-F5344CB8AC3E}">
        <p14:creationId xmlns:p14="http://schemas.microsoft.com/office/powerpoint/2010/main" val="241509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A1B3-10E2-490B-84CB-14808C96554A}"/>
              </a:ext>
            </a:extLst>
          </p:cNvPr>
          <p:cNvSpPr>
            <a:spLocks noGrp="1"/>
          </p:cNvSpPr>
          <p:nvPr>
            <p:ph type="title"/>
          </p:nvPr>
        </p:nvSpPr>
        <p:spPr/>
        <p:txBody>
          <a:bodyPr>
            <a:normAutofit/>
          </a:bodyPr>
          <a:lstStyle/>
          <a:p>
            <a:pPr algn="ctr"/>
            <a:r>
              <a:rPr lang="en-US" sz="3200" dirty="0"/>
              <a:t>How Did We Get Here? </a:t>
            </a:r>
          </a:p>
        </p:txBody>
      </p:sp>
      <p:sp>
        <p:nvSpPr>
          <p:cNvPr id="3" name="Content Placeholder 2">
            <a:extLst>
              <a:ext uri="{FF2B5EF4-FFF2-40B4-BE49-F238E27FC236}">
                <a16:creationId xmlns:a16="http://schemas.microsoft.com/office/drawing/2014/main" id="{D85A40D4-346C-477F-BED5-061F83E92300}"/>
              </a:ext>
            </a:extLst>
          </p:cNvPr>
          <p:cNvSpPr>
            <a:spLocks noGrp="1"/>
          </p:cNvSpPr>
          <p:nvPr>
            <p:ph idx="1"/>
          </p:nvPr>
        </p:nvSpPr>
        <p:spPr/>
        <p:txBody>
          <a:bodyPr>
            <a:normAutofit fontScale="85000" lnSpcReduction="20000"/>
          </a:bodyPr>
          <a:lstStyle/>
          <a:p>
            <a:r>
              <a:rPr lang="en-US" dirty="0"/>
              <a:t>Governor Baker issued an Executive Order on March 12, 2020, entitled “Order Suspending Certain Provisions of the Open Meeting Law” (MGL 30A, §20)</a:t>
            </a:r>
          </a:p>
          <a:p>
            <a:r>
              <a:rPr lang="en-US" dirty="0"/>
              <a:t>Amongst other things, the order suspended: (</a:t>
            </a:r>
            <a:r>
              <a:rPr lang="en-US" dirty="0" err="1"/>
              <a:t>i</a:t>
            </a:r>
            <a:r>
              <a:rPr lang="en-US" dirty="0"/>
              <a:t>) the requirement that public bodies meet in a public place, provided that public access to the body’s deliberations is available through adequate alternative means, (ii) requirement that a quorum be physically present. </a:t>
            </a:r>
          </a:p>
          <a:p>
            <a:r>
              <a:rPr lang="en-US" dirty="0"/>
              <a:t>The Town issued a temporary policy directive on April 1, 2020 for remote meetings of public bodies. The Town updated its policy directive on May 7, 2020 and September 8, 2021.</a:t>
            </a:r>
          </a:p>
          <a:p>
            <a:r>
              <a:rPr lang="en-US" dirty="0"/>
              <a:t>The Governor rescinded the emergency order in June 2021 and on June 16, 2021, signed into law “An Act Extending Certain COVID-19 Measures Adopted During the State of Emergency.” The Act extended the suspensions described above until April 1, 2022. The MA Attorney General issued updated guidance on June 16, 2021 on Open Meeting Law. </a:t>
            </a:r>
          </a:p>
        </p:txBody>
      </p:sp>
    </p:spTree>
    <p:extLst>
      <p:ext uri="{BB962C8B-B14F-4D97-AF65-F5344CB8AC3E}">
        <p14:creationId xmlns:p14="http://schemas.microsoft.com/office/powerpoint/2010/main" val="52777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44CCF-D111-4EA9-BC4B-5B67BC667952}"/>
              </a:ext>
            </a:extLst>
          </p:cNvPr>
          <p:cNvSpPr>
            <a:spLocks noGrp="1"/>
          </p:cNvSpPr>
          <p:nvPr>
            <p:ph type="title"/>
          </p:nvPr>
        </p:nvSpPr>
        <p:spPr/>
        <p:txBody>
          <a:bodyPr>
            <a:normAutofit/>
          </a:bodyPr>
          <a:lstStyle/>
          <a:p>
            <a:pPr algn="ctr"/>
            <a:r>
              <a:rPr lang="en-US" sz="2800" dirty="0"/>
              <a:t>How Did We Get Here? </a:t>
            </a:r>
            <a:r>
              <a:rPr lang="en-US" sz="2000" dirty="0"/>
              <a:t>(continued)</a:t>
            </a:r>
          </a:p>
        </p:txBody>
      </p:sp>
      <p:sp>
        <p:nvSpPr>
          <p:cNvPr id="3" name="Content Placeholder 2">
            <a:extLst>
              <a:ext uri="{FF2B5EF4-FFF2-40B4-BE49-F238E27FC236}">
                <a16:creationId xmlns:a16="http://schemas.microsoft.com/office/drawing/2014/main" id="{CDCEE1F1-2DD3-45B6-82AA-E0468ED80F26}"/>
              </a:ext>
            </a:extLst>
          </p:cNvPr>
          <p:cNvSpPr>
            <a:spLocks noGrp="1"/>
          </p:cNvSpPr>
          <p:nvPr>
            <p:ph idx="1"/>
          </p:nvPr>
        </p:nvSpPr>
        <p:spPr/>
        <p:txBody>
          <a:bodyPr/>
          <a:lstStyle/>
          <a:p>
            <a:r>
              <a:rPr lang="en-US" dirty="0"/>
              <a:t>Other OML provisions remain in effect: posting notice of meetings 48 hours ahead of time (accounting for weekends and holidays), creating accurate minutes, and stating whether the meeting will be in person, remote, or hybrid.</a:t>
            </a:r>
          </a:p>
          <a:p>
            <a:r>
              <a:rPr lang="en-US" dirty="0"/>
              <a:t>“Adequate, alternative means”? Provide LIVE access through Zoom, Facebook Live, </a:t>
            </a:r>
            <a:r>
              <a:rPr lang="en-US" dirty="0" err="1"/>
              <a:t>Youtube</a:t>
            </a:r>
            <a:r>
              <a:rPr lang="en-US" dirty="0"/>
              <a:t> Live, and live TV (including local cable access) (this list is not exhaustive).</a:t>
            </a:r>
          </a:p>
        </p:txBody>
      </p:sp>
    </p:spTree>
    <p:extLst>
      <p:ext uri="{BB962C8B-B14F-4D97-AF65-F5344CB8AC3E}">
        <p14:creationId xmlns:p14="http://schemas.microsoft.com/office/powerpoint/2010/main" val="842273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D2376-DA9C-47E4-88FD-492D1642B0B6}"/>
              </a:ext>
            </a:extLst>
          </p:cNvPr>
          <p:cNvSpPr>
            <a:spLocks noGrp="1"/>
          </p:cNvSpPr>
          <p:nvPr>
            <p:ph type="title"/>
          </p:nvPr>
        </p:nvSpPr>
        <p:spPr/>
        <p:txBody>
          <a:bodyPr/>
          <a:lstStyle/>
          <a:p>
            <a:pPr algn="ctr"/>
            <a:r>
              <a:rPr lang="en-US" dirty="0"/>
              <a:t>Hybrid Meeting Guidelines</a:t>
            </a:r>
          </a:p>
        </p:txBody>
      </p:sp>
      <p:sp>
        <p:nvSpPr>
          <p:cNvPr id="3" name="Content Placeholder 2">
            <a:extLst>
              <a:ext uri="{FF2B5EF4-FFF2-40B4-BE49-F238E27FC236}">
                <a16:creationId xmlns:a16="http://schemas.microsoft.com/office/drawing/2014/main" id="{3FD97929-4011-47B5-92CB-4C44995ED006}"/>
              </a:ext>
            </a:extLst>
          </p:cNvPr>
          <p:cNvSpPr>
            <a:spLocks noGrp="1"/>
          </p:cNvSpPr>
          <p:nvPr>
            <p:ph idx="1"/>
          </p:nvPr>
        </p:nvSpPr>
        <p:spPr/>
        <p:txBody>
          <a:bodyPr>
            <a:normAutofit fontScale="92500" lnSpcReduction="20000"/>
          </a:bodyPr>
          <a:lstStyle/>
          <a:p>
            <a:r>
              <a:rPr lang="en-US" dirty="0"/>
              <a:t>The chair of the committee is responsible for determining the meeting location and ultimately that the agenda is posted.</a:t>
            </a:r>
          </a:p>
          <a:p>
            <a:r>
              <a:rPr lang="en-US" dirty="0"/>
              <a:t>Per Town policy directive issued on September 8, 2021, the chair is responsible for determining whether the committees meets exclusively over zoom, in person, or hybrid. If via zoom or hybrid, the chair must get the zoom link from the staff liaison. If in person or hybrid, the chair is responsible for reserving the meeting room.</a:t>
            </a:r>
          </a:p>
          <a:p>
            <a:r>
              <a:rPr lang="en-US" dirty="0"/>
              <a:t>The committee may meet in person and require remote public participation. </a:t>
            </a:r>
          </a:p>
          <a:p>
            <a:r>
              <a:rPr lang="en-US" dirty="0"/>
              <a:t>The chair must ensure that for zoom/hybrid: (</a:t>
            </a:r>
            <a:r>
              <a:rPr lang="en-US" dirty="0" err="1"/>
              <a:t>i</a:t>
            </a:r>
            <a:r>
              <a:rPr lang="en-US" dirty="0"/>
              <a:t>) each remote committee member’s name is announced, (ii) all votes are taken by roll call, and (iii) all committee members must be clearly audible (not visible) to each other and members of the public. </a:t>
            </a:r>
          </a:p>
          <a:p>
            <a:endParaRPr lang="en-US" dirty="0"/>
          </a:p>
          <a:p>
            <a:endParaRPr lang="en-US" dirty="0"/>
          </a:p>
        </p:txBody>
      </p:sp>
    </p:spTree>
    <p:extLst>
      <p:ext uri="{BB962C8B-B14F-4D97-AF65-F5344CB8AC3E}">
        <p14:creationId xmlns:p14="http://schemas.microsoft.com/office/powerpoint/2010/main" val="13201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87C72-F63B-4364-BCE3-A41715C5E855}"/>
              </a:ext>
            </a:extLst>
          </p:cNvPr>
          <p:cNvSpPr>
            <a:spLocks noGrp="1"/>
          </p:cNvSpPr>
          <p:nvPr>
            <p:ph type="title"/>
          </p:nvPr>
        </p:nvSpPr>
        <p:spPr/>
        <p:txBody>
          <a:bodyPr/>
          <a:lstStyle/>
          <a:p>
            <a:pPr algn="ctr"/>
            <a:r>
              <a:rPr lang="en-US" dirty="0"/>
              <a:t>Hybrid Meeting Guidelines </a:t>
            </a:r>
            <a:r>
              <a:rPr lang="en-US" sz="2400" dirty="0"/>
              <a:t>(continued)</a:t>
            </a:r>
          </a:p>
        </p:txBody>
      </p:sp>
      <p:sp>
        <p:nvSpPr>
          <p:cNvPr id="3" name="Content Placeholder 2">
            <a:extLst>
              <a:ext uri="{FF2B5EF4-FFF2-40B4-BE49-F238E27FC236}">
                <a16:creationId xmlns:a16="http://schemas.microsoft.com/office/drawing/2014/main" id="{DD2E5A6B-7E4C-4E9C-A1C4-D30D66B9A69A}"/>
              </a:ext>
            </a:extLst>
          </p:cNvPr>
          <p:cNvSpPr>
            <a:spLocks noGrp="1"/>
          </p:cNvSpPr>
          <p:nvPr>
            <p:ph idx="1"/>
          </p:nvPr>
        </p:nvSpPr>
        <p:spPr/>
        <p:txBody>
          <a:bodyPr>
            <a:normAutofit/>
          </a:bodyPr>
          <a:lstStyle/>
          <a:p>
            <a:r>
              <a:rPr lang="en-US" dirty="0"/>
              <a:t>Per the MA Attorney General: </a:t>
            </a:r>
          </a:p>
          <a:p>
            <a:pPr marL="0" indent="0">
              <a:buNone/>
            </a:pPr>
            <a:r>
              <a:rPr lang="en-US" dirty="0"/>
              <a:t>“Open Meeting Law does not require that public bodies allow public comment or public participation during meetings -- to the contrary, the Open Meeting Law specifies that nobody shall address the public body without permission of the chair… Public hearings, on the other hand, are governed by separate laws.” </a:t>
            </a:r>
          </a:p>
          <a:p>
            <a:pPr marL="0" indent="0">
              <a:buNone/>
            </a:pPr>
            <a:endParaRPr lang="en-US" dirty="0"/>
          </a:p>
          <a:p>
            <a:pPr marL="0" indent="0">
              <a:buNone/>
            </a:pPr>
            <a:r>
              <a:rPr lang="en-US" sz="1800" dirty="0"/>
              <a:t>(source: </a:t>
            </a:r>
            <a:r>
              <a:rPr lang="en-US" sz="1800" dirty="0">
                <a:hlinkClick r:id="rId2"/>
              </a:rPr>
              <a:t>https://www.mass.gov/service-details/updated-guidance-on-holding-meetings-pursuant-to-the-act-extending-certain-covid-19-measures</a:t>
            </a:r>
            <a:r>
              <a:rPr lang="en-US" sz="1800" dirty="0"/>
              <a:t>) </a:t>
            </a:r>
          </a:p>
        </p:txBody>
      </p:sp>
    </p:spTree>
    <p:extLst>
      <p:ext uri="{BB962C8B-B14F-4D97-AF65-F5344CB8AC3E}">
        <p14:creationId xmlns:p14="http://schemas.microsoft.com/office/powerpoint/2010/main" val="1311408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C852D-F461-497A-A61C-8F399465CDFB}"/>
              </a:ext>
            </a:extLst>
          </p:cNvPr>
          <p:cNvSpPr>
            <a:spLocks noGrp="1"/>
          </p:cNvSpPr>
          <p:nvPr>
            <p:ph type="title"/>
          </p:nvPr>
        </p:nvSpPr>
        <p:spPr/>
        <p:txBody>
          <a:bodyPr/>
          <a:lstStyle/>
          <a:p>
            <a:pPr algn="ctr"/>
            <a:r>
              <a:rPr lang="en-US" dirty="0"/>
              <a:t>Protocol and Conduct</a:t>
            </a:r>
          </a:p>
        </p:txBody>
      </p:sp>
      <p:sp>
        <p:nvSpPr>
          <p:cNvPr id="3" name="Content Placeholder 2">
            <a:extLst>
              <a:ext uri="{FF2B5EF4-FFF2-40B4-BE49-F238E27FC236}">
                <a16:creationId xmlns:a16="http://schemas.microsoft.com/office/drawing/2014/main" id="{C8D5EFEF-663E-4E12-A2E6-AAEFFB34696B}"/>
              </a:ext>
            </a:extLst>
          </p:cNvPr>
          <p:cNvSpPr>
            <a:spLocks noGrp="1"/>
          </p:cNvSpPr>
          <p:nvPr>
            <p:ph idx="1"/>
          </p:nvPr>
        </p:nvSpPr>
        <p:spPr/>
        <p:txBody>
          <a:bodyPr>
            <a:normAutofit lnSpcReduction="10000"/>
          </a:bodyPr>
          <a:lstStyle/>
          <a:p>
            <a:r>
              <a:rPr lang="en-US" dirty="0"/>
              <a:t>Protocol: </a:t>
            </a:r>
          </a:p>
          <a:p>
            <a:pPr lvl="1"/>
            <a:r>
              <a:rPr lang="en-US" dirty="0"/>
              <a:t>Chair obtains zoom meeting hyperlink with unique meeting ID and passcode number (and preferably toll-free number to call into the meeting)</a:t>
            </a:r>
          </a:p>
          <a:p>
            <a:pPr lvl="1"/>
            <a:r>
              <a:rPr lang="en-US" dirty="0"/>
              <a:t>Committee meets in person and/or via zoom</a:t>
            </a:r>
          </a:p>
          <a:p>
            <a:pPr lvl="1"/>
            <a:r>
              <a:rPr lang="en-US" dirty="0"/>
              <a:t>Meeting gets recorded by zoom, meeting recording is sent to Town staff</a:t>
            </a:r>
          </a:p>
          <a:p>
            <a:pPr lvl="1"/>
            <a:r>
              <a:rPr lang="en-US" dirty="0"/>
              <a:t>Staff send recordings to </a:t>
            </a:r>
            <a:r>
              <a:rPr lang="en-US" dirty="0" err="1"/>
              <a:t>MinuteMan</a:t>
            </a:r>
            <a:r>
              <a:rPr lang="en-US" dirty="0"/>
              <a:t> Media, where they edit and publish the recordings on the Town’s </a:t>
            </a:r>
            <a:r>
              <a:rPr lang="en-US" dirty="0" err="1"/>
              <a:t>youtube</a:t>
            </a:r>
            <a:r>
              <a:rPr lang="en-US" dirty="0"/>
              <a:t> site (</a:t>
            </a:r>
            <a:r>
              <a:rPr lang="en-US" dirty="0">
                <a:hlinkClick r:id="rId2"/>
              </a:rPr>
              <a:t>https://www.youtube.com/channel/UCUk6r-j8hFwin1lwht-RViA</a:t>
            </a:r>
            <a:r>
              <a:rPr lang="en-US" dirty="0"/>
              <a:t>) </a:t>
            </a:r>
          </a:p>
          <a:p>
            <a:pPr lvl="1"/>
            <a:r>
              <a:rPr lang="en-US" dirty="0"/>
              <a:t>Certain executive committee members will be live broadcast upon request (Select Board, School Committee, Finance Committee, Planning Board)</a:t>
            </a:r>
          </a:p>
          <a:p>
            <a:pPr lvl="1"/>
            <a:r>
              <a:rPr lang="en-US" dirty="0"/>
              <a:t>The meeting may also be accessed by typing in the meeting ID and passcode by selecting “join meeting” on </a:t>
            </a:r>
            <a:r>
              <a:rPr lang="en-US" dirty="0">
                <a:hlinkClick r:id="rId3"/>
              </a:rPr>
              <a:t>www.zoom.com</a:t>
            </a:r>
            <a:r>
              <a:rPr lang="en-US" dirty="0"/>
              <a:t>  </a:t>
            </a:r>
          </a:p>
        </p:txBody>
      </p:sp>
    </p:spTree>
    <p:extLst>
      <p:ext uri="{BB962C8B-B14F-4D97-AF65-F5344CB8AC3E}">
        <p14:creationId xmlns:p14="http://schemas.microsoft.com/office/powerpoint/2010/main" val="1130162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ED45-13B8-4C57-BAD0-7E0D6BC96FD2}"/>
              </a:ext>
            </a:extLst>
          </p:cNvPr>
          <p:cNvSpPr>
            <a:spLocks noGrp="1"/>
          </p:cNvSpPr>
          <p:nvPr>
            <p:ph type="title"/>
          </p:nvPr>
        </p:nvSpPr>
        <p:spPr/>
        <p:txBody>
          <a:bodyPr/>
          <a:lstStyle/>
          <a:p>
            <a:pPr algn="ctr"/>
            <a:r>
              <a:rPr lang="en-US" dirty="0"/>
              <a:t>Protocol and Conduct </a:t>
            </a:r>
            <a:r>
              <a:rPr lang="en-US" sz="2000" dirty="0"/>
              <a:t>(continued)</a:t>
            </a:r>
          </a:p>
        </p:txBody>
      </p:sp>
      <p:sp>
        <p:nvSpPr>
          <p:cNvPr id="3" name="Content Placeholder 2">
            <a:extLst>
              <a:ext uri="{FF2B5EF4-FFF2-40B4-BE49-F238E27FC236}">
                <a16:creationId xmlns:a16="http://schemas.microsoft.com/office/drawing/2014/main" id="{8E0711C2-5829-4E9E-B24A-831B7B085E31}"/>
              </a:ext>
            </a:extLst>
          </p:cNvPr>
          <p:cNvSpPr>
            <a:spLocks noGrp="1"/>
          </p:cNvSpPr>
          <p:nvPr>
            <p:ph idx="1"/>
          </p:nvPr>
        </p:nvSpPr>
        <p:spPr>
          <a:xfrm>
            <a:off x="180474" y="2069432"/>
            <a:ext cx="11670631" cy="4211052"/>
          </a:xfrm>
        </p:spPr>
        <p:txBody>
          <a:bodyPr>
            <a:normAutofit fontScale="92500" lnSpcReduction="10000"/>
          </a:bodyPr>
          <a:lstStyle/>
          <a:p>
            <a:r>
              <a:rPr lang="en-US" dirty="0"/>
              <a:t>Conduct</a:t>
            </a:r>
          </a:p>
          <a:p>
            <a:pPr lvl="1"/>
            <a:r>
              <a:rPr lang="en-US" dirty="0"/>
              <a:t>Each committee member should select a quiet place, with power, and internet, to attend the virtual meeting</a:t>
            </a:r>
          </a:p>
          <a:p>
            <a:pPr lvl="1"/>
            <a:r>
              <a:rPr lang="en-US" dirty="0"/>
              <a:t>Each committee member should test their speakers and microphone before the meeting starts “test speaker/mic”; committee members should activate their camera when they enter the virtual meeting</a:t>
            </a:r>
          </a:p>
          <a:p>
            <a:pPr lvl="1"/>
            <a:r>
              <a:rPr lang="en-US" dirty="0"/>
              <a:t>Members of the public should only turn on their video when they are recognized by the chair; members of the public are encouraged to stay on mute until they want to be recognized by the chair</a:t>
            </a:r>
          </a:p>
          <a:p>
            <a:pPr lvl="1"/>
            <a:r>
              <a:rPr lang="en-US" dirty="0">
                <a:effectLst/>
                <a:ea typeface="Calibri" panose="020F0502020204030204" pitchFamily="34" charset="0"/>
                <a:cs typeface="Times New Roman" panose="02020603050405020304" pitchFamily="18" charset="0"/>
              </a:rPr>
              <a:t>Consistent with the Town’s Sept. 8, 2021 policy directive, each meeting attendee is expected to adhere to a standard of respect and courtesy towards the committee members and Town staff. The chair reserves the right to recognize members of the public and, if necessary, mute or remove an attendee if an attendee fails to meet the basic meeting standards of courtesy and respect. These standards include but are not limited to waiting to be recognized by the chair, not interrupting another speaker, and not yelling or harassing the chair, committee members, or town staff.</a:t>
            </a:r>
          </a:p>
          <a:p>
            <a:pPr lvl="1"/>
            <a:endParaRPr lang="en-US" dirty="0"/>
          </a:p>
          <a:p>
            <a:endParaRPr lang="en-US" dirty="0"/>
          </a:p>
        </p:txBody>
      </p:sp>
    </p:spTree>
    <p:extLst>
      <p:ext uri="{BB962C8B-B14F-4D97-AF65-F5344CB8AC3E}">
        <p14:creationId xmlns:p14="http://schemas.microsoft.com/office/powerpoint/2010/main" val="988837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859B8-AB40-4016-AAEA-1F75CCB3D2C9}"/>
              </a:ext>
            </a:extLst>
          </p:cNvPr>
          <p:cNvSpPr>
            <a:spLocks noGrp="1"/>
          </p:cNvSpPr>
          <p:nvPr>
            <p:ph type="title"/>
          </p:nvPr>
        </p:nvSpPr>
        <p:spPr/>
        <p:txBody>
          <a:bodyPr/>
          <a:lstStyle/>
          <a:p>
            <a:r>
              <a:rPr lang="en-US" dirty="0"/>
              <a:t>Hybrid Meeting Locations </a:t>
            </a:r>
            <a:r>
              <a:rPr lang="en-US" sz="1800" dirty="0"/>
              <a:t>(prior TMO approval required; capacity building in process)</a:t>
            </a:r>
          </a:p>
        </p:txBody>
      </p:sp>
      <p:graphicFrame>
        <p:nvGraphicFramePr>
          <p:cNvPr id="4" name="Table 4">
            <a:extLst>
              <a:ext uri="{FF2B5EF4-FFF2-40B4-BE49-F238E27FC236}">
                <a16:creationId xmlns:a16="http://schemas.microsoft.com/office/drawing/2014/main" id="{A094E2D4-FD20-4D64-A71E-6265CC148B96}"/>
              </a:ext>
            </a:extLst>
          </p:cNvPr>
          <p:cNvGraphicFramePr>
            <a:graphicFrameLocks noGrp="1"/>
          </p:cNvGraphicFramePr>
          <p:nvPr>
            <p:ph idx="1"/>
            <p:extLst>
              <p:ext uri="{D42A27DB-BD31-4B8C-83A1-F6EECF244321}">
                <p14:modId xmlns:p14="http://schemas.microsoft.com/office/powerpoint/2010/main" val="2646083131"/>
              </p:ext>
            </p:extLst>
          </p:nvPr>
        </p:nvGraphicFramePr>
        <p:xfrm>
          <a:off x="204538" y="2117558"/>
          <a:ext cx="11658600" cy="4560209"/>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4235878397"/>
                    </a:ext>
                  </a:extLst>
                </a:gridCol>
                <a:gridCol w="3886200">
                  <a:extLst>
                    <a:ext uri="{9D8B030D-6E8A-4147-A177-3AD203B41FA5}">
                      <a16:colId xmlns:a16="http://schemas.microsoft.com/office/drawing/2014/main" val="1672895590"/>
                    </a:ext>
                  </a:extLst>
                </a:gridCol>
                <a:gridCol w="3886200">
                  <a:extLst>
                    <a:ext uri="{9D8B030D-6E8A-4147-A177-3AD203B41FA5}">
                      <a16:colId xmlns:a16="http://schemas.microsoft.com/office/drawing/2014/main" val="1554662127"/>
                    </a:ext>
                  </a:extLst>
                </a:gridCol>
              </a:tblGrid>
              <a:tr h="396906">
                <a:tc>
                  <a:txBody>
                    <a:bodyPr/>
                    <a:lstStyle/>
                    <a:p>
                      <a:r>
                        <a:rPr lang="en-US" dirty="0"/>
                        <a:t>Address of Town Facility</a:t>
                      </a:r>
                    </a:p>
                  </a:txBody>
                  <a:tcPr/>
                </a:tc>
                <a:tc>
                  <a:txBody>
                    <a:bodyPr/>
                    <a:lstStyle/>
                    <a:p>
                      <a:r>
                        <a:rPr lang="en-US" dirty="0"/>
                        <a:t>Room</a:t>
                      </a:r>
                    </a:p>
                  </a:txBody>
                  <a:tcPr/>
                </a:tc>
                <a:tc>
                  <a:txBody>
                    <a:bodyPr/>
                    <a:lstStyle/>
                    <a:p>
                      <a:r>
                        <a:rPr lang="en-US" dirty="0"/>
                        <a:t>Scheduler</a:t>
                      </a:r>
                    </a:p>
                  </a:txBody>
                  <a:tcPr/>
                </a:tc>
                <a:extLst>
                  <a:ext uri="{0D108BD9-81ED-4DB2-BD59-A6C34878D82A}">
                    <a16:rowId xmlns:a16="http://schemas.microsoft.com/office/drawing/2014/main" val="737421428"/>
                  </a:ext>
                </a:extLst>
              </a:tr>
              <a:tr h="1565877">
                <a:tc>
                  <a:txBody>
                    <a:bodyPr/>
                    <a:lstStyle/>
                    <a:p>
                      <a:r>
                        <a:rPr lang="en-US" dirty="0"/>
                        <a:t>Town House, 22 Monument Square (second floor)</a:t>
                      </a:r>
                    </a:p>
                  </a:txBody>
                  <a:tcPr/>
                </a:tc>
                <a:tc>
                  <a:txBody>
                    <a:bodyPr/>
                    <a:lstStyle/>
                    <a:p>
                      <a:r>
                        <a:rPr lang="en-US" dirty="0"/>
                        <a:t>Public Hearing Room</a:t>
                      </a:r>
                    </a:p>
                    <a:p>
                      <a:r>
                        <a:rPr lang="en-US" dirty="0"/>
                        <a:t>(Select Board Room connections are being restored)</a:t>
                      </a:r>
                    </a:p>
                  </a:txBody>
                  <a:tcPr/>
                </a:tc>
                <a:tc>
                  <a:txBody>
                    <a:bodyPr/>
                    <a:lstStyle/>
                    <a:p>
                      <a:r>
                        <a:rPr lang="en-US" sz="1800" kern="1200" dirty="0">
                          <a:solidFill>
                            <a:schemeClr val="dk1"/>
                          </a:solidFill>
                          <a:effectLst/>
                          <a:latin typeface="+mn-lt"/>
                          <a:ea typeface="+mn-ea"/>
                          <a:cs typeface="+mn-cs"/>
                        </a:rPr>
                        <a:t>Chris Carmody, </a:t>
                      </a:r>
                      <a:r>
                        <a:rPr lang="en-US" sz="1800" u="sng" kern="1200" dirty="0">
                          <a:solidFill>
                            <a:schemeClr val="dk1"/>
                          </a:solidFill>
                          <a:effectLst/>
                          <a:latin typeface="+mn-lt"/>
                          <a:ea typeface="+mn-ea"/>
                          <a:cs typeface="+mn-cs"/>
                          <a:hlinkClick r:id="rId2"/>
                        </a:rPr>
                        <a:t>ccarmody@concordma.gov</a:t>
                      </a:r>
                      <a:r>
                        <a:rPr lang="en-US" sz="1800" kern="1200" dirty="0">
                          <a:solidFill>
                            <a:schemeClr val="dk1"/>
                          </a:solidFill>
                          <a:effectLst/>
                          <a:latin typeface="+mn-lt"/>
                          <a:ea typeface="+mn-ea"/>
                          <a:cs typeface="+mn-cs"/>
                        </a:rPr>
                        <a:t>, or Jeremy Romanul, </a:t>
                      </a:r>
                      <a:r>
                        <a:rPr lang="en-US" sz="1800" u="sng" kern="1200" dirty="0">
                          <a:solidFill>
                            <a:schemeClr val="dk1"/>
                          </a:solidFill>
                          <a:effectLst/>
                          <a:latin typeface="+mn-lt"/>
                          <a:ea typeface="+mn-ea"/>
                          <a:cs typeface="+mn-cs"/>
                          <a:hlinkClick r:id="rId3"/>
                        </a:rPr>
                        <a:t>jromanul@concordma.gov</a:t>
                      </a:r>
                      <a:r>
                        <a:rPr lang="en-US" sz="1800" kern="1200" dirty="0">
                          <a:solidFill>
                            <a:schemeClr val="dk1"/>
                          </a:solidFill>
                          <a:effectLst/>
                          <a:latin typeface="+mn-lt"/>
                          <a:ea typeface="+mn-ea"/>
                          <a:cs typeface="+mn-cs"/>
                        </a:rPr>
                        <a:t>, 978-318-3000</a:t>
                      </a:r>
                      <a:endParaRPr lang="en-US" dirty="0"/>
                    </a:p>
                  </a:txBody>
                  <a:tcPr/>
                </a:tc>
                <a:extLst>
                  <a:ext uri="{0D108BD9-81ED-4DB2-BD59-A6C34878D82A}">
                    <a16:rowId xmlns:a16="http://schemas.microsoft.com/office/drawing/2014/main" val="3844953756"/>
                  </a:ext>
                </a:extLst>
              </a:tr>
              <a:tr h="978673">
                <a:tc>
                  <a:txBody>
                    <a:bodyPr/>
                    <a:lstStyle/>
                    <a:p>
                      <a:r>
                        <a:rPr lang="en-US" dirty="0"/>
                        <a:t>55 Church Street</a:t>
                      </a:r>
                    </a:p>
                  </a:txBody>
                  <a:tcPr/>
                </a:tc>
                <a:tc>
                  <a:txBody>
                    <a:bodyPr/>
                    <a:lstStyle/>
                    <a:p>
                      <a:r>
                        <a:rPr lang="en-US" dirty="0"/>
                        <a:t>Basement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Laurie Giovino, 978-318-3059, </a:t>
                      </a:r>
                      <a:r>
                        <a:rPr lang="en-US" sz="1800" u="sng" kern="1200" dirty="0">
                          <a:solidFill>
                            <a:schemeClr val="dk1"/>
                          </a:solidFill>
                          <a:effectLst/>
                          <a:latin typeface="+mn-lt"/>
                          <a:ea typeface="+mn-ea"/>
                          <a:cs typeface="+mn-cs"/>
                          <a:hlinkClick r:id="rId4"/>
                        </a:rPr>
                        <a:t>lgiovino@concordma.gov</a:t>
                      </a:r>
                      <a:endParaRPr lang="en-US" sz="1800" kern="1200" dirty="0">
                        <a:solidFill>
                          <a:schemeClr val="dk1"/>
                        </a:solidFill>
                        <a:effectLst/>
                        <a:latin typeface="+mn-lt"/>
                        <a:ea typeface="+mn-ea"/>
                        <a:cs typeface="+mn-cs"/>
                      </a:endParaRPr>
                    </a:p>
                    <a:p>
                      <a:endParaRPr lang="en-US" dirty="0"/>
                    </a:p>
                  </a:txBody>
                  <a:tcPr/>
                </a:tc>
                <a:extLst>
                  <a:ext uri="{0D108BD9-81ED-4DB2-BD59-A6C34878D82A}">
                    <a16:rowId xmlns:a16="http://schemas.microsoft.com/office/drawing/2014/main" val="3963064764"/>
                  </a:ext>
                </a:extLst>
              </a:tr>
              <a:tr h="978673">
                <a:tc>
                  <a:txBody>
                    <a:bodyPr/>
                    <a:lstStyle/>
                    <a:p>
                      <a:r>
                        <a:rPr lang="en-US" dirty="0"/>
                        <a:t>141 Keyes Road, Planning Department</a:t>
                      </a:r>
                    </a:p>
                  </a:txBody>
                  <a:tcPr/>
                </a:tc>
                <a:tc>
                  <a:txBody>
                    <a:bodyPr/>
                    <a:lstStyle/>
                    <a:p>
                      <a:r>
                        <a:rPr lang="en-US" dirty="0"/>
                        <a:t>First Floor Conference Room</a:t>
                      </a:r>
                    </a:p>
                  </a:txBody>
                  <a:tcPr/>
                </a:tc>
                <a:tc>
                  <a:txBody>
                    <a:bodyPr/>
                    <a:lstStyle/>
                    <a:p>
                      <a:r>
                        <a:rPr lang="en-US" sz="1800" kern="1200" dirty="0">
                          <a:solidFill>
                            <a:schemeClr val="dk1"/>
                          </a:solidFill>
                          <a:effectLst/>
                          <a:latin typeface="+mn-lt"/>
                          <a:ea typeface="+mn-ea"/>
                          <a:cs typeface="+mn-cs"/>
                        </a:rPr>
                        <a:t>Planning Department, 978-318-3290</a:t>
                      </a:r>
                      <a:endParaRPr lang="en-US" dirty="0"/>
                    </a:p>
                  </a:txBody>
                  <a:tcPr/>
                </a:tc>
                <a:extLst>
                  <a:ext uri="{0D108BD9-81ED-4DB2-BD59-A6C34878D82A}">
                    <a16:rowId xmlns:a16="http://schemas.microsoft.com/office/drawing/2014/main" val="1784739535"/>
                  </a:ext>
                </a:extLst>
              </a:tr>
              <a:tr h="396906">
                <a:tc>
                  <a:txBody>
                    <a:bodyPr/>
                    <a:lstStyle/>
                    <a:p>
                      <a:r>
                        <a:rPr lang="en-US" dirty="0"/>
                        <a:t>Municipal Light Plant, 1175 Elm Street</a:t>
                      </a:r>
                    </a:p>
                  </a:txBody>
                  <a:tcPr/>
                </a:tc>
                <a:tc>
                  <a:txBody>
                    <a:bodyPr/>
                    <a:lstStyle/>
                    <a:p>
                      <a:r>
                        <a:rPr lang="en-US" dirty="0"/>
                        <a:t>Public Meeting Room</a:t>
                      </a:r>
                    </a:p>
                  </a:txBody>
                  <a:tcPr/>
                </a:tc>
                <a:tc>
                  <a:txBody>
                    <a:bodyPr/>
                    <a:lstStyle/>
                    <a:p>
                      <a:r>
                        <a:rPr lang="en-US" sz="1800" kern="1200" dirty="0">
                          <a:solidFill>
                            <a:schemeClr val="dk1"/>
                          </a:solidFill>
                          <a:effectLst/>
                          <a:latin typeface="+mn-lt"/>
                          <a:ea typeface="+mn-ea"/>
                          <a:cs typeface="+mn-cs"/>
                        </a:rPr>
                        <a:t>Karin Farrow, 978-318-3103, </a:t>
                      </a:r>
                      <a:r>
                        <a:rPr lang="en-US" sz="1800" kern="1200" dirty="0">
                          <a:solidFill>
                            <a:schemeClr val="dk1"/>
                          </a:solidFill>
                          <a:effectLst/>
                          <a:latin typeface="+mn-lt"/>
                          <a:ea typeface="+mn-ea"/>
                          <a:cs typeface="+mn-cs"/>
                          <a:hlinkClick r:id="rId5"/>
                        </a:rPr>
                        <a:t>kfarrow@concordma.gov</a:t>
                      </a:r>
                      <a:r>
                        <a:rPr lang="en-US" sz="1800" kern="1200" dirty="0">
                          <a:solidFill>
                            <a:schemeClr val="dk1"/>
                          </a:solidFill>
                          <a:effectLst/>
                          <a:latin typeface="+mn-lt"/>
                          <a:ea typeface="+mn-ea"/>
                          <a:cs typeface="+mn-cs"/>
                        </a:rPr>
                        <a:t> </a:t>
                      </a:r>
                      <a:endParaRPr lang="en-US" dirty="0"/>
                    </a:p>
                  </a:txBody>
                  <a:tcPr/>
                </a:tc>
                <a:extLst>
                  <a:ext uri="{0D108BD9-81ED-4DB2-BD59-A6C34878D82A}">
                    <a16:rowId xmlns:a16="http://schemas.microsoft.com/office/drawing/2014/main" val="2702984314"/>
                  </a:ext>
                </a:extLst>
              </a:tr>
            </a:tbl>
          </a:graphicData>
        </a:graphic>
      </p:graphicFrame>
    </p:spTree>
    <p:extLst>
      <p:ext uri="{BB962C8B-B14F-4D97-AF65-F5344CB8AC3E}">
        <p14:creationId xmlns:p14="http://schemas.microsoft.com/office/powerpoint/2010/main" val="180929217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403</TotalTime>
  <Words>991</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Trebuchet MS</vt:lpstr>
      <vt:lpstr>Berlin</vt:lpstr>
      <vt:lpstr>Effective Governance Workshop: Zoom and Hybrid Meeting Guidelines </vt:lpstr>
      <vt:lpstr>Agenda</vt:lpstr>
      <vt:lpstr>How Did We Get Here? </vt:lpstr>
      <vt:lpstr>How Did We Get Here? (continued)</vt:lpstr>
      <vt:lpstr>Hybrid Meeting Guidelines</vt:lpstr>
      <vt:lpstr>Hybrid Meeting Guidelines (continued)</vt:lpstr>
      <vt:lpstr>Protocol and Conduct</vt:lpstr>
      <vt:lpstr>Protocol and Conduct (continued)</vt:lpstr>
      <vt:lpstr>Hybrid Meeting Locations (prior TMO approval required; capacity building in process)</vt:lpstr>
      <vt:lpstr>Hybrid Meeting Guidelines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Governance Workshop</dc:title>
  <dc:creator>Christopher Carmody</dc:creator>
  <cp:lastModifiedBy>Christopher Carmody</cp:lastModifiedBy>
  <cp:revision>24</cp:revision>
  <dcterms:created xsi:type="dcterms:W3CDTF">2021-10-13T16:30:08Z</dcterms:created>
  <dcterms:modified xsi:type="dcterms:W3CDTF">2021-11-06T13:20:32Z</dcterms:modified>
</cp:coreProperties>
</file>