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58" r:id="rId3"/>
    <p:sldId id="259" r:id="rId4"/>
    <p:sldId id="260" r:id="rId5"/>
    <p:sldId id="261" r:id="rId6"/>
    <p:sldId id="262"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 userDrawn="1">
          <p15:clr>
            <a:srgbClr val="A4A3A4"/>
          </p15:clr>
        </p15:guide>
        <p15:guide id="2" pos="5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51" d="100"/>
          <a:sy n="51" d="100"/>
        </p:scale>
        <p:origin x="1061" y="48"/>
      </p:cViewPr>
      <p:guideLst>
        <p:guide orient="horz" pos="408"/>
        <p:guide pos="55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E795B0-A697-904C-AD36-4A90AB4A8D57}" type="datetimeFigureOut">
              <a:rPr lang="en-US" smtClean="0"/>
              <a:t>3/1/2018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5B529-73D4-3948-AB96-A25686124914}" type="slidenum">
              <a:rPr lang="en-US" smtClean="0"/>
              <a:t>‹#›</a:t>
            </a:fld>
            <a:endParaRPr lang="en-US"/>
          </a:p>
        </p:txBody>
      </p:sp>
    </p:spTree>
    <p:extLst>
      <p:ext uri="{BB962C8B-B14F-4D97-AF65-F5344CB8AC3E}">
        <p14:creationId xmlns:p14="http://schemas.microsoft.com/office/powerpoint/2010/main" val="1880551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B848FD-E160-354E-B998-382F1D94F408}" type="datetime1">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1832232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A4FA71-3F8C-854B-B40A-333ED500EA4C}" type="datetime1">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941386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EF5CFF-A360-7E46-896C-B40A3BBB3F2C}" type="datetime1">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320087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C00F3-A21C-1E4A-B5E7-A9F95AAA9241}" type="datetime1">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1343769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CAA8BA-A699-7F48-BF16-882CA7866A05}" type="datetime1">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277382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7B42D0-5361-3C43-B160-AB1279D4E1AC}" type="datetime1">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125595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176910-2A74-0E43-AA38-B8C7F59C6835}" type="datetime1">
              <a:rPr lang="en-US" smtClean="0"/>
              <a:t>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871702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22FFCF-C6E9-3645-917C-C8E7DFF99023}" type="datetime1">
              <a:rPr lang="en-US" smtClean="0"/>
              <a:t>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4258498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F9B48-B9CC-EB46-AB3B-1998329C5879}" type="datetime1">
              <a:rPr lang="en-US" smtClean="0"/>
              <a:t>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312110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2FB7CF-549A-FB47-A6F6-5D934065B2F8}" type="datetime1">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803319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6A5AAD-F7D3-9A47-A2C4-F6CF610B81E7}" type="datetime1">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6095C-436D-A949-ACA2-1C4CD2429B2D}" type="slidenum">
              <a:rPr lang="en-US" smtClean="0"/>
              <a:t>‹#›</a:t>
            </a:fld>
            <a:endParaRPr lang="en-US"/>
          </a:p>
        </p:txBody>
      </p:sp>
    </p:spTree>
    <p:extLst>
      <p:ext uri="{BB962C8B-B14F-4D97-AF65-F5344CB8AC3E}">
        <p14:creationId xmlns:p14="http://schemas.microsoft.com/office/powerpoint/2010/main" val="2093803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C91FD-3F04-2A42-A478-415CBE7BB8DA}" type="datetime1">
              <a:rPr lang="en-US" smtClean="0"/>
              <a:t>3/1/2018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6095C-436D-A949-ACA2-1C4CD2429B2D}" type="slidenum">
              <a:rPr lang="en-US" smtClean="0"/>
              <a:t>‹#›</a:t>
            </a:fld>
            <a:endParaRPr lang="en-US"/>
          </a:p>
        </p:txBody>
      </p:sp>
    </p:spTree>
    <p:extLst>
      <p:ext uri="{BB962C8B-B14F-4D97-AF65-F5344CB8AC3E}">
        <p14:creationId xmlns:p14="http://schemas.microsoft.com/office/powerpoint/2010/main" val="14323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p:txBody>
          <a:bodyPr/>
          <a:lstStyle/>
          <a:p>
            <a:r>
              <a:rPr lang="en-US" b="1" dirty="0">
                <a:solidFill>
                  <a:schemeClr val="bg1"/>
                </a:solidFill>
                <a:latin typeface="Arial" panose="020B0604020202020204" pitchFamily="34" charset="0"/>
                <a:cs typeface="Arial" panose="020B0604020202020204" pitchFamily="34" charset="0"/>
              </a:rPr>
              <a:t>Article 18</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p:txBody>
          <a:bodyPr>
            <a:normAutofit/>
          </a:bodyPr>
          <a:lstStyle/>
          <a:p>
            <a:r>
              <a:rPr lang="en-US" sz="3600" b="1" dirty="0">
                <a:solidFill>
                  <a:schemeClr val="bg1"/>
                </a:solidFill>
              </a:rPr>
              <a:t>Allowing 17 Year Olds to Vote in Town Elections &amp; Town Meetings</a:t>
            </a:r>
          </a:p>
        </p:txBody>
      </p:sp>
      <p:sp>
        <p:nvSpPr>
          <p:cNvPr id="4" name="Slide Number Placeholder 3">
            <a:extLst>
              <a:ext uri="{FF2B5EF4-FFF2-40B4-BE49-F238E27FC236}">
                <a16:creationId xmlns:a16="http://schemas.microsoft.com/office/drawing/2014/main" id="{A73C7F87-617E-AD48-BE4A-8A3C793B0584}"/>
              </a:ext>
            </a:extLst>
          </p:cNvPr>
          <p:cNvSpPr>
            <a:spLocks noGrp="1"/>
          </p:cNvSpPr>
          <p:nvPr>
            <p:ph type="sldNum" sz="quarter" idx="12"/>
          </p:nvPr>
        </p:nvSpPr>
        <p:spPr/>
        <p:txBody>
          <a:bodyPr/>
          <a:lstStyle/>
          <a:p>
            <a:fld id="{B266095C-436D-A949-ACA2-1C4CD2429B2D}" type="slidenum">
              <a:rPr lang="en-US" smtClean="0"/>
              <a:t>1</a:t>
            </a:fld>
            <a:endParaRPr lang="en-US"/>
          </a:p>
        </p:txBody>
      </p:sp>
    </p:spTree>
    <p:extLst>
      <p:ext uri="{BB962C8B-B14F-4D97-AF65-F5344CB8AC3E}">
        <p14:creationId xmlns:p14="http://schemas.microsoft.com/office/powerpoint/2010/main" val="3028533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817566"/>
            <a:ext cx="6648139" cy="1266052"/>
          </a:xfrm>
        </p:spPr>
        <p:txBody>
          <a:bodyPr>
            <a:normAutofit fontScale="90000"/>
          </a:bodyPr>
          <a:lstStyle/>
          <a:p>
            <a:r>
              <a:rPr lang="en-US" sz="3300" dirty="0">
                <a:solidFill>
                  <a:schemeClr val="bg1"/>
                </a:solidFill>
                <a:latin typeface="Arial" panose="020B0604020202020204" pitchFamily="34" charset="0"/>
                <a:cs typeface="Arial" panose="020B0604020202020204" pitchFamily="34" charset="0"/>
              </a:rPr>
              <a:t>Article 18</a:t>
            </a:r>
            <a:br>
              <a:rPr lang="en-US" sz="3300" dirty="0">
                <a:solidFill>
                  <a:schemeClr val="bg1"/>
                </a:solidFill>
                <a:latin typeface="Arial" panose="020B0604020202020204" pitchFamily="34" charset="0"/>
                <a:cs typeface="Arial" panose="020B0604020202020204" pitchFamily="34" charset="0"/>
              </a:rPr>
            </a:br>
            <a:r>
              <a:rPr lang="en-US" sz="3300" dirty="0">
                <a:solidFill>
                  <a:schemeClr val="bg1"/>
                </a:solidFill>
                <a:latin typeface="Arial" panose="020B0604020202020204" pitchFamily="34" charset="0"/>
                <a:cs typeface="Arial" panose="020B0604020202020204" pitchFamily="34" charset="0"/>
              </a:rPr>
              <a:t>17 Year Old Vote</a:t>
            </a:r>
            <a:br>
              <a:rPr lang="en-US" sz="3300" dirty="0">
                <a:solidFill>
                  <a:schemeClr val="bg1"/>
                </a:solidFill>
                <a:latin typeface="Arial" panose="020B0604020202020204" pitchFamily="34" charset="0"/>
                <a:cs typeface="Arial" panose="020B0604020202020204" pitchFamily="34" charset="0"/>
              </a:rPr>
            </a:br>
            <a:r>
              <a:rPr lang="en-US" sz="3300" dirty="0">
                <a:solidFill>
                  <a:schemeClr val="bg1"/>
                </a:solidFill>
                <a:latin typeface="Arial" panose="020B0604020202020204" pitchFamily="34" charset="0"/>
                <a:cs typeface="Arial" panose="020B0604020202020204" pitchFamily="34" charset="0"/>
              </a:rPr>
              <a:t>Motion</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351924"/>
            <a:ext cx="6858000" cy="4101246"/>
          </a:xfrm>
        </p:spPr>
        <p:txBody>
          <a:bodyPr>
            <a:noAutofit/>
          </a:bodyPr>
          <a:lstStyle/>
          <a:p>
            <a:pPr algn="l"/>
            <a:r>
              <a:rPr lang="en-US" sz="2000" dirty="0"/>
              <a:t> </a:t>
            </a:r>
            <a:r>
              <a:rPr lang="en-US" sz="2000" dirty="0">
                <a:solidFill>
                  <a:schemeClr val="bg1"/>
                </a:solidFill>
              </a:rPr>
              <a:t>Mr. </a:t>
            </a:r>
            <a:r>
              <a:rPr lang="en-US" sz="2000" dirty="0" err="1">
                <a:solidFill>
                  <a:schemeClr val="bg1"/>
                </a:solidFill>
              </a:rPr>
              <a:t>Grom</a:t>
            </a:r>
            <a:r>
              <a:rPr lang="en-US" sz="2000" dirty="0">
                <a:solidFill>
                  <a:schemeClr val="bg1"/>
                </a:solidFill>
              </a:rPr>
              <a:t> moves: That the Town authorize the Select Board to petition the Massachusetts General Court for permission to adopt a Town Bylaw to define a “qualified voter” as any citizen seventeen years of age or older, so long as they are a resident of Concord at the time they register to vote and are otherwise eligible under all provisions beside age set for voters in M.G.L. Chapter 51, Section 1, is a qualified voter of the town and is entitled to vote in all Town elections, participate and vote in all Town Meetings, participate in Town Caucus and sign all nominating, warrant and other petitions authorized by Town bylaws. Persons wishing to serve in elected positions must be registered voters of at least 18 years of age. </a:t>
            </a:r>
          </a:p>
          <a:p>
            <a:pPr algn="l"/>
            <a:endParaRPr lang="en-US" sz="2000"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10</a:t>
            </a:fld>
            <a:endParaRPr lang="en-US"/>
          </a:p>
        </p:txBody>
      </p:sp>
    </p:spTree>
    <p:extLst>
      <p:ext uri="{BB962C8B-B14F-4D97-AF65-F5344CB8AC3E}">
        <p14:creationId xmlns:p14="http://schemas.microsoft.com/office/powerpoint/2010/main" val="1545318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729465"/>
            <a:ext cx="6648139" cy="1306313"/>
          </a:xfrm>
        </p:spPr>
        <p:txBody>
          <a:bodyPr>
            <a:normAutofit fontScale="90000"/>
          </a:bodyPr>
          <a:lstStyle/>
          <a:p>
            <a:r>
              <a:rPr lang="en-US" sz="3300" dirty="0">
                <a:solidFill>
                  <a:schemeClr val="bg1"/>
                </a:solidFill>
                <a:latin typeface="Arial" panose="020B0604020202020204" pitchFamily="34" charset="0"/>
                <a:cs typeface="Arial" panose="020B0604020202020204" pitchFamily="34" charset="0"/>
              </a:rPr>
              <a:t>Article 18</a:t>
            </a:r>
            <a:br>
              <a:rPr lang="en-US" sz="3300" dirty="0">
                <a:solidFill>
                  <a:schemeClr val="bg1"/>
                </a:solidFill>
                <a:latin typeface="Arial" panose="020B0604020202020204" pitchFamily="34" charset="0"/>
                <a:cs typeface="Arial" panose="020B0604020202020204" pitchFamily="34" charset="0"/>
              </a:rPr>
            </a:br>
            <a:r>
              <a:rPr lang="en-US" sz="3300" dirty="0">
                <a:solidFill>
                  <a:schemeClr val="bg1"/>
                </a:solidFill>
                <a:latin typeface="Arial" panose="020B0604020202020204" pitchFamily="34" charset="0"/>
                <a:cs typeface="Arial" panose="020B0604020202020204" pitchFamily="34" charset="0"/>
              </a:rPr>
              <a:t>17 Year Old Vote</a:t>
            </a:r>
            <a:br>
              <a:rPr lang="en-US" sz="3300" dirty="0">
                <a:solidFill>
                  <a:schemeClr val="bg1"/>
                </a:solidFill>
                <a:latin typeface="Arial" panose="020B0604020202020204" pitchFamily="34" charset="0"/>
                <a:cs typeface="Arial" panose="020B0604020202020204" pitchFamily="34" charset="0"/>
              </a:rPr>
            </a:br>
            <a:r>
              <a:rPr lang="en-US" sz="3300" dirty="0">
                <a:solidFill>
                  <a:schemeClr val="bg1"/>
                </a:solidFill>
                <a:latin typeface="Arial" panose="020B0604020202020204" pitchFamily="34" charset="0"/>
                <a:cs typeface="Arial" panose="020B0604020202020204" pitchFamily="34" charset="0"/>
              </a:rPr>
              <a:t>Motion</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4101246"/>
          </a:xfrm>
        </p:spPr>
        <p:txBody>
          <a:bodyPr>
            <a:noAutofit/>
          </a:bodyPr>
          <a:lstStyle/>
          <a:p>
            <a:pPr algn="l"/>
            <a:r>
              <a:rPr lang="en-US" sz="2000">
                <a:solidFill>
                  <a:schemeClr val="bg1"/>
                </a:solidFill>
              </a:rPr>
              <a:t>Mr</a:t>
            </a:r>
            <a:r>
              <a:rPr lang="en-US" sz="2000" dirty="0">
                <a:solidFill>
                  <a:schemeClr val="bg1"/>
                </a:solidFill>
              </a:rPr>
              <a:t>. </a:t>
            </a:r>
            <a:r>
              <a:rPr lang="en-US" sz="2000" dirty="0" err="1">
                <a:solidFill>
                  <a:schemeClr val="bg1"/>
                </a:solidFill>
              </a:rPr>
              <a:t>Grom</a:t>
            </a:r>
            <a:r>
              <a:rPr lang="en-US" sz="2000" dirty="0">
                <a:solidFill>
                  <a:schemeClr val="bg1"/>
                </a:solidFill>
              </a:rPr>
              <a:t> moves: That the Town authorize the Select Board to petition the Massachusetts General Court for permission to adopt a Town Bylaw to define a “qualified voter” as any citizen seventeen years of age or older, so long as they are a resident of Concord at the time they register to vote and are otherwise eligible under all provisions beside age set for voters in M.G.L. Chapter 51, Section 1, is a qualified voter of the town and is entitled to vote in all Town elections, participate and vote in all Town Meetings, participate in Town Caucus and sign all nominating, warrant and other petitions authorized by Town bylaws. Persons wishing to serve in elected positions must be registered voters of at least 18 years of age. </a:t>
            </a:r>
          </a:p>
          <a:p>
            <a:r>
              <a:rPr lang="en-US" sz="2000" dirty="0">
                <a:solidFill>
                  <a:schemeClr val="bg1"/>
                </a:solidFill>
              </a:rPr>
              <a:t> </a:t>
            </a:r>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2</a:t>
            </a:fld>
            <a:endParaRPr lang="en-US"/>
          </a:p>
        </p:txBody>
      </p:sp>
    </p:spTree>
    <p:extLst>
      <p:ext uri="{BB962C8B-B14F-4D97-AF65-F5344CB8AC3E}">
        <p14:creationId xmlns:p14="http://schemas.microsoft.com/office/powerpoint/2010/main" val="55158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 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rmAutofit/>
          </a:bodyPr>
          <a:lstStyle/>
          <a:p>
            <a:pPr algn="l"/>
            <a:r>
              <a:rPr lang="en-US" sz="2400" dirty="0">
                <a:solidFill>
                  <a:schemeClr val="bg1"/>
                </a:solidFill>
                <a:latin typeface="Arial" panose="020B0604020202020204" pitchFamily="34" charset="0"/>
                <a:cs typeface="Arial" panose="020B0604020202020204" pitchFamily="34" charset="0"/>
              </a:rPr>
              <a:t>There is a growing interest in many parts of the United States to extend voting rights to all those eligible to vote. Currently, however, 17 year-olds cannot vote in most elections, and at Town Meetings. This article is a small step in a much larger nation-wide effort to allow 17 year-olds and in many cases 16 year-olds to vote in local and statewide elections. </a:t>
            </a:r>
          </a:p>
          <a:p>
            <a:endParaRPr lang="en-US"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3</a:t>
            </a:fld>
            <a:endParaRPr lang="en-US"/>
          </a:p>
        </p:txBody>
      </p:sp>
    </p:spTree>
    <p:extLst>
      <p:ext uri="{BB962C8B-B14F-4D97-AF65-F5344CB8AC3E}">
        <p14:creationId xmlns:p14="http://schemas.microsoft.com/office/powerpoint/2010/main" val="1376972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rmAutofit/>
          </a:bodyPr>
          <a:lstStyle/>
          <a:p>
            <a:pPr algn="l"/>
            <a:r>
              <a:rPr lang="en-US" sz="2400" dirty="0">
                <a:solidFill>
                  <a:schemeClr val="bg1"/>
                </a:solidFill>
              </a:rPr>
              <a:t>There are active campaigns to lower the voting age in seven states and the District of Columbia. In California, for example, an Assembly Constitutional Amendment would lower the voting age to 17. Colorado is working on lowering the voting age to 16 for School Board elections. Washington, D.C. would lower the voting age to 16 in all elections. A State of NY bill calls for the voting age to be lowered to 17.</a:t>
            </a:r>
            <a:endParaRPr lang="en-US" sz="2400" dirty="0">
              <a:solidFill>
                <a:schemeClr val="bg1"/>
              </a:solidFill>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4</a:t>
            </a:fld>
            <a:endParaRPr lang="en-US"/>
          </a:p>
        </p:txBody>
      </p:sp>
    </p:spTree>
    <p:extLst>
      <p:ext uri="{BB962C8B-B14F-4D97-AF65-F5344CB8AC3E}">
        <p14:creationId xmlns:p14="http://schemas.microsoft.com/office/powerpoint/2010/main" val="334204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536167"/>
          </a:xfrm>
        </p:spPr>
        <p:txBody>
          <a:bodyPr>
            <a:normAutofit fontScale="85000" lnSpcReduction="20000"/>
          </a:bodyPr>
          <a:lstStyle/>
          <a:p>
            <a:pPr algn="l"/>
            <a:r>
              <a:rPr lang="en-US" dirty="0">
                <a:solidFill>
                  <a:schemeClr val="bg1"/>
                </a:solidFill>
              </a:rPr>
              <a:t>In Massachusetts, there are three bills currently being heard our by state’s legislature, specifically by the Committee on Election Laws, to allow 16 and 17 year-olds to vote.</a:t>
            </a:r>
          </a:p>
          <a:p>
            <a:pPr marL="257175" indent="-257175" algn="l">
              <a:buFont typeface="Arial" panose="020B0604020202020204" pitchFamily="34" charset="0"/>
              <a:buChar char="•"/>
            </a:pPr>
            <a:r>
              <a:rPr lang="en-US" b="1" dirty="0">
                <a:solidFill>
                  <a:schemeClr val="bg1"/>
                </a:solidFill>
              </a:rPr>
              <a:t>H3838</a:t>
            </a:r>
            <a:r>
              <a:rPr lang="en-US" dirty="0">
                <a:solidFill>
                  <a:schemeClr val="bg1"/>
                </a:solidFill>
              </a:rPr>
              <a:t>	-Shelburne</a:t>
            </a:r>
          </a:p>
          <a:p>
            <a:pPr marL="257175" indent="-257175" algn="l">
              <a:buFont typeface="Arial" panose="020B0604020202020204" pitchFamily="34" charset="0"/>
              <a:buChar char="•"/>
            </a:pPr>
            <a:r>
              <a:rPr lang="en-US" b="1" dirty="0">
                <a:solidFill>
                  <a:schemeClr val="bg1"/>
                </a:solidFill>
              </a:rPr>
              <a:t>H3861-</a:t>
            </a:r>
            <a:r>
              <a:rPr lang="en-US" dirty="0">
                <a:solidFill>
                  <a:schemeClr val="bg1"/>
                </a:solidFill>
              </a:rPr>
              <a:t>Wendell</a:t>
            </a:r>
          </a:p>
          <a:p>
            <a:pPr marL="257175" indent="-257175" algn="l">
              <a:buFont typeface="Arial" panose="020B0604020202020204" pitchFamily="34" charset="0"/>
              <a:buChar char="•"/>
            </a:pPr>
            <a:r>
              <a:rPr lang="en-US" b="1" dirty="0">
                <a:solidFill>
                  <a:schemeClr val="bg1"/>
                </a:solidFill>
              </a:rPr>
              <a:t>H3872-</a:t>
            </a:r>
            <a:r>
              <a:rPr lang="en-US" dirty="0">
                <a:solidFill>
                  <a:schemeClr val="bg1"/>
                </a:solidFill>
              </a:rPr>
              <a:t>Ashfield</a:t>
            </a:r>
          </a:p>
          <a:p>
            <a:pPr algn="l"/>
            <a:r>
              <a:rPr lang="en-US" dirty="0">
                <a:solidFill>
                  <a:schemeClr val="bg1"/>
                </a:solidFill>
              </a:rPr>
              <a:t>These three towns are all located near Greenfield, MA</a:t>
            </a:r>
          </a:p>
          <a:p>
            <a:pPr algn="l"/>
            <a:r>
              <a:rPr lang="en-US" dirty="0">
                <a:solidFill>
                  <a:schemeClr val="bg1"/>
                </a:solidFill>
              </a:rPr>
              <a:t>In </a:t>
            </a:r>
            <a:r>
              <a:rPr lang="en-US" dirty="0" err="1">
                <a:solidFill>
                  <a:schemeClr val="bg1"/>
                </a:solidFill>
              </a:rPr>
              <a:t>Ashfield</a:t>
            </a:r>
            <a:r>
              <a:rPr lang="en-US" dirty="0">
                <a:solidFill>
                  <a:schemeClr val="bg1"/>
                </a:solidFill>
              </a:rPr>
              <a:t>, Aaron Nelson, the petitioner, is quoted in the Town Meeting minutes, that he believes this will help build citizenship. He explained that 16 and 17 year old's have the mental capacity to be qualified voters and are more likely to continue to vote throughout life if they start early.</a:t>
            </a:r>
          </a:p>
          <a:p>
            <a:pPr algn="l"/>
            <a:endParaRPr lang="en-US" dirty="0">
              <a:solidFill>
                <a:schemeClr val="bg1"/>
              </a:solidFill>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5</a:t>
            </a:fld>
            <a:endParaRPr lang="en-US"/>
          </a:p>
        </p:txBody>
      </p:sp>
    </p:spTree>
    <p:extLst>
      <p:ext uri="{BB962C8B-B14F-4D97-AF65-F5344CB8AC3E}">
        <p14:creationId xmlns:p14="http://schemas.microsoft.com/office/powerpoint/2010/main" val="2076393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rmAutofit/>
          </a:bodyPr>
          <a:lstStyle/>
          <a:p>
            <a:r>
              <a:rPr lang="en-US" dirty="0"/>
              <a:t> </a:t>
            </a:r>
          </a:p>
          <a:p>
            <a:pPr algn="l"/>
            <a:r>
              <a:rPr lang="en-US" dirty="0">
                <a:solidFill>
                  <a:schemeClr val="bg1"/>
                </a:solidFill>
              </a:rPr>
              <a:t>Student Statement</a:t>
            </a:r>
          </a:p>
          <a:p>
            <a:pPr algn="l"/>
            <a:endParaRPr lang="en-US" sz="2400" dirty="0">
              <a:solidFill>
                <a:schemeClr val="bg1"/>
              </a:solidFill>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6</a:t>
            </a:fld>
            <a:endParaRPr lang="en-US"/>
          </a:p>
        </p:txBody>
      </p:sp>
    </p:spTree>
    <p:extLst>
      <p:ext uri="{BB962C8B-B14F-4D97-AF65-F5344CB8AC3E}">
        <p14:creationId xmlns:p14="http://schemas.microsoft.com/office/powerpoint/2010/main" val="1776279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rmAutofit/>
          </a:bodyPr>
          <a:lstStyle/>
          <a:p>
            <a:r>
              <a:rPr lang="en-US" dirty="0"/>
              <a:t> </a:t>
            </a:r>
          </a:p>
          <a:p>
            <a:pPr algn="l"/>
            <a:r>
              <a:rPr lang="en-US" dirty="0">
                <a:solidFill>
                  <a:schemeClr val="bg1"/>
                </a:solidFill>
              </a:rPr>
              <a:t>Student Statement</a:t>
            </a:r>
          </a:p>
          <a:p>
            <a:pPr algn="l"/>
            <a:endParaRPr lang="en-US" sz="2400" dirty="0">
              <a:solidFill>
                <a:schemeClr val="bg1"/>
              </a:solidFill>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7</a:t>
            </a:fld>
            <a:endParaRPr lang="en-US"/>
          </a:p>
        </p:txBody>
      </p:sp>
    </p:spTree>
    <p:extLst>
      <p:ext uri="{BB962C8B-B14F-4D97-AF65-F5344CB8AC3E}">
        <p14:creationId xmlns:p14="http://schemas.microsoft.com/office/powerpoint/2010/main" val="3815734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a:bodyPr>
          <a:lstStyle/>
          <a:p>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Autofit/>
          </a:bodyPr>
          <a:lstStyle/>
          <a:p>
            <a:pPr algn="l"/>
            <a:r>
              <a:rPr lang="en-US" dirty="0">
                <a:solidFill>
                  <a:schemeClr val="bg1"/>
                </a:solidFill>
              </a:rPr>
              <a:t> </a:t>
            </a:r>
            <a:r>
              <a:rPr lang="en-US" sz="2100" dirty="0">
                <a:solidFill>
                  <a:schemeClr val="bg1"/>
                </a:solidFill>
              </a:rPr>
              <a:t>17 year-olds cope with many responsibilities that most adults are all to familiar with. </a:t>
            </a:r>
          </a:p>
          <a:p>
            <a:pPr marL="342900" indent="-342900" algn="l">
              <a:buFont typeface="Arial" panose="020B0604020202020204" pitchFamily="34" charset="0"/>
              <a:buChar char="•"/>
            </a:pPr>
            <a:r>
              <a:rPr lang="en-US" sz="2100" dirty="0">
                <a:solidFill>
                  <a:schemeClr val="bg1"/>
                </a:solidFill>
              </a:rPr>
              <a:t>They drive cars in all states,</a:t>
            </a:r>
          </a:p>
          <a:p>
            <a:pPr marL="342900" indent="-342900" algn="l">
              <a:buFont typeface="Arial" panose="020B0604020202020204" pitchFamily="34" charset="0"/>
              <a:buChar char="•"/>
            </a:pPr>
            <a:r>
              <a:rPr lang="en-US" sz="2100" dirty="0">
                <a:solidFill>
                  <a:schemeClr val="bg1"/>
                </a:solidFill>
              </a:rPr>
              <a:t>with parental permission can join our armed forces</a:t>
            </a:r>
          </a:p>
          <a:p>
            <a:pPr marL="342900" indent="-342900" algn="l">
              <a:buFont typeface="Arial" panose="020B0604020202020204" pitchFamily="34" charset="0"/>
              <a:buChar char="•"/>
            </a:pPr>
            <a:r>
              <a:rPr lang="en-US" sz="2100" dirty="0">
                <a:solidFill>
                  <a:schemeClr val="bg1"/>
                </a:solidFill>
              </a:rPr>
              <a:t>over a million Americans under the age of 18 have jobs</a:t>
            </a:r>
          </a:p>
          <a:p>
            <a:pPr algn="l"/>
            <a:r>
              <a:rPr lang="en-US" sz="2100" dirty="0">
                <a:solidFill>
                  <a:schemeClr val="bg1"/>
                </a:solidFill>
              </a:rPr>
              <a:t>Studies have shown that current 17 year-olds are fully capable of making informed political decisions and often vote at higher rates than other age groups.</a:t>
            </a:r>
          </a:p>
          <a:p>
            <a:pPr algn="l"/>
            <a:r>
              <a:rPr lang="en-US" sz="2100" dirty="0">
                <a:solidFill>
                  <a:schemeClr val="bg1"/>
                </a:solidFill>
              </a:rPr>
              <a:t> </a:t>
            </a:r>
          </a:p>
          <a:p>
            <a:pPr algn="l"/>
            <a:endParaRPr lang="en-US" dirty="0">
              <a:solidFill>
                <a:schemeClr val="bg1"/>
              </a:solidFill>
            </a:endParaRPr>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8</a:t>
            </a:fld>
            <a:endParaRPr lang="en-US"/>
          </a:p>
        </p:txBody>
      </p:sp>
    </p:spTree>
    <p:extLst>
      <p:ext uri="{BB962C8B-B14F-4D97-AF65-F5344CB8AC3E}">
        <p14:creationId xmlns:p14="http://schemas.microsoft.com/office/powerpoint/2010/main" val="2093767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8276-52BF-4748-B942-71F6DC2AD70C}"/>
              </a:ext>
            </a:extLst>
          </p:cNvPr>
          <p:cNvSpPr>
            <a:spLocks noGrp="1"/>
          </p:cNvSpPr>
          <p:nvPr>
            <p:ph type="ctrTitle"/>
          </p:nvPr>
        </p:nvSpPr>
        <p:spPr>
          <a:xfrm>
            <a:off x="1143000" y="1133700"/>
            <a:ext cx="6648139" cy="780052"/>
          </a:xfrm>
        </p:spPr>
        <p:txBody>
          <a:bodyPr>
            <a:normAutofit fontScale="90000"/>
          </a:bodyPr>
          <a:lstStyle/>
          <a:p>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Article 18</a:t>
            </a:r>
            <a:br>
              <a:rPr lang="en-US" sz="2400" dirty="0">
                <a:solidFill>
                  <a:schemeClr val="bg1"/>
                </a:solidFill>
                <a:latin typeface="Arial" panose="020B0604020202020204" pitchFamily="34" charset="0"/>
                <a:cs typeface="Arial" panose="020B0604020202020204" pitchFamily="34" charset="0"/>
              </a:rPr>
            </a:br>
            <a:r>
              <a:rPr lang="en-US" sz="2400" dirty="0">
                <a:solidFill>
                  <a:schemeClr val="bg1"/>
                </a:solidFill>
                <a:latin typeface="Arial" panose="020B0604020202020204" pitchFamily="34" charset="0"/>
                <a:cs typeface="Arial" panose="020B0604020202020204" pitchFamily="34" charset="0"/>
              </a:rPr>
              <a:t>17 Year Old Vote</a:t>
            </a:r>
          </a:p>
        </p:txBody>
      </p:sp>
      <p:sp>
        <p:nvSpPr>
          <p:cNvPr id="3" name="Subtitle 2">
            <a:extLst>
              <a:ext uri="{FF2B5EF4-FFF2-40B4-BE49-F238E27FC236}">
                <a16:creationId xmlns:a16="http://schemas.microsoft.com/office/drawing/2014/main" id="{8EEDBDC2-668B-5C44-968A-F109E21BCFAA}"/>
              </a:ext>
            </a:extLst>
          </p:cNvPr>
          <p:cNvSpPr>
            <a:spLocks noGrp="1"/>
          </p:cNvSpPr>
          <p:nvPr>
            <p:ph type="subTitle" idx="1"/>
          </p:nvPr>
        </p:nvSpPr>
        <p:spPr>
          <a:xfrm>
            <a:off x="1143000" y="2145442"/>
            <a:ext cx="6858000" cy="3234381"/>
          </a:xfrm>
        </p:spPr>
        <p:txBody>
          <a:bodyPr>
            <a:noAutofit/>
          </a:bodyPr>
          <a:lstStyle/>
          <a:p>
            <a:pPr algn="l"/>
            <a:r>
              <a:rPr lang="en-US">
                <a:solidFill>
                  <a:schemeClr val="bg1"/>
                </a:solidFill>
              </a:rPr>
              <a:t> </a:t>
            </a:r>
            <a:r>
              <a:rPr lang="en-US" sz="2400">
                <a:solidFill>
                  <a:schemeClr val="bg1"/>
                </a:solidFill>
              </a:rPr>
              <a:t>Concordians</a:t>
            </a:r>
            <a:r>
              <a:rPr lang="en-US" sz="2400" dirty="0">
                <a:solidFill>
                  <a:schemeClr val="bg1"/>
                </a:solidFill>
              </a:rPr>
              <a:t> are fortunate to have excellent teachers at our schools, who play a large part in providing the educational foundation enabling our students to make decisions based on knowledge and good judgment. Being able to vote at the age of 17 will likely result in becoming a more involved and productive member of society. </a:t>
            </a:r>
          </a:p>
          <a:p>
            <a:pPr algn="l"/>
            <a:r>
              <a:rPr lang="en-US" sz="2400" dirty="0">
                <a:solidFill>
                  <a:schemeClr val="bg1"/>
                </a:solidFill>
              </a:rPr>
              <a:t>Please support Article 18. Thank you.</a:t>
            </a:r>
          </a:p>
          <a:p>
            <a:pPr algn="l"/>
            <a:r>
              <a:rPr lang="en-US" dirty="0">
                <a:solidFill>
                  <a:schemeClr val="bg1"/>
                </a:solidFill>
              </a:rPr>
              <a:t> </a:t>
            </a:r>
          </a:p>
          <a:p>
            <a:pPr algn="l"/>
            <a:endParaRPr lang="en-US" dirty="0">
              <a:solidFill>
                <a:schemeClr val="bg1"/>
              </a:solidFill>
            </a:endParaRPr>
          </a:p>
        </p:txBody>
      </p:sp>
      <p:sp>
        <p:nvSpPr>
          <p:cNvPr id="4" name="Slide Number Placeholder 3">
            <a:extLst>
              <a:ext uri="{FF2B5EF4-FFF2-40B4-BE49-F238E27FC236}">
                <a16:creationId xmlns:a16="http://schemas.microsoft.com/office/drawing/2014/main" id="{221FC8ED-93F0-3544-A492-813567DDCFAB}"/>
              </a:ext>
            </a:extLst>
          </p:cNvPr>
          <p:cNvSpPr>
            <a:spLocks noGrp="1"/>
          </p:cNvSpPr>
          <p:nvPr>
            <p:ph type="sldNum" sz="quarter" idx="12"/>
          </p:nvPr>
        </p:nvSpPr>
        <p:spPr/>
        <p:txBody>
          <a:bodyPr/>
          <a:lstStyle/>
          <a:p>
            <a:fld id="{B266095C-436D-A949-ACA2-1C4CD2429B2D}" type="slidenum">
              <a:rPr lang="en-US" smtClean="0"/>
              <a:t>9</a:t>
            </a:fld>
            <a:endParaRPr lang="en-US"/>
          </a:p>
        </p:txBody>
      </p:sp>
    </p:spTree>
    <p:extLst>
      <p:ext uri="{BB962C8B-B14F-4D97-AF65-F5344CB8AC3E}">
        <p14:creationId xmlns:p14="http://schemas.microsoft.com/office/powerpoint/2010/main" val="3045326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TotalTime>
  <Words>372</Words>
  <Application>Microsoft Office PowerPoint</Application>
  <PresentationFormat>On-screen Show (4:3)</PresentationFormat>
  <Paragraphs>45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Article 18</vt:lpstr>
      <vt:lpstr>Article 18 17 Year Old Vote Motion</vt:lpstr>
      <vt:lpstr>Article 18  17 Year Old Vote</vt:lpstr>
      <vt:lpstr>Article 18 17 Year Old Vote</vt:lpstr>
      <vt:lpstr>Article 18 17 Year Old Vote</vt:lpstr>
      <vt:lpstr>Article 18 17 Year Old Vote</vt:lpstr>
      <vt:lpstr>Article 18 17 Year Old Vote</vt:lpstr>
      <vt:lpstr>Article 18 17 Year old vote</vt:lpstr>
      <vt:lpstr> Article 18 17 Year Old Vote</vt:lpstr>
      <vt:lpstr>Article 18 17 Year Old Vote Motion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18</dc:title>
  <dc:creator>Microsoft Office User</dc:creator>
  <cp:lastModifiedBy>Cynthia</cp:lastModifiedBy>
  <cp:revision>12</cp:revision>
  <dcterms:created xsi:type="dcterms:W3CDTF">2018-02-28T17:44:58Z</dcterms:created>
  <dcterms:modified xsi:type="dcterms:W3CDTF">2018-03-01T22:23:13Z</dcterms:modified>
</cp:coreProperties>
</file>