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8" r:id="rId3"/>
    <p:sldId id="360" r:id="rId4"/>
    <p:sldId id="350" r:id="rId5"/>
    <p:sldId id="351" r:id="rId6"/>
    <p:sldId id="283" r:id="rId7"/>
    <p:sldId id="339" r:id="rId8"/>
    <p:sldId id="356" r:id="rId9"/>
    <p:sldId id="352" r:id="rId10"/>
    <p:sldId id="361" r:id="rId11"/>
    <p:sldId id="369" r:id="rId12"/>
    <p:sldId id="370" r:id="rId13"/>
    <p:sldId id="320" r:id="rId14"/>
    <p:sldId id="375" r:id="rId15"/>
    <p:sldId id="373" r:id="rId16"/>
    <p:sldId id="376" r:id="rId17"/>
    <p:sldId id="377" r:id="rId18"/>
    <p:sldId id="301" r:id="rId19"/>
    <p:sldId id="325" r:id="rId20"/>
    <p:sldId id="355" r:id="rId21"/>
    <p:sldId id="371" r:id="rId22"/>
    <p:sldId id="319" r:id="rId23"/>
    <p:sldId id="357" r:id="rId24"/>
    <p:sldId id="374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8" userDrawn="1">
          <p15:clr>
            <a:srgbClr val="A4A3A4"/>
          </p15:clr>
        </p15:guide>
        <p15:guide id="2" pos="2319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5505" autoAdjust="0"/>
  </p:normalViewPr>
  <p:slideViewPr>
    <p:cSldViewPr>
      <p:cViewPr varScale="1">
        <p:scale>
          <a:sx n="59" d="100"/>
          <a:sy n="59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424"/>
    </p:cViewPr>
  </p:sorterViewPr>
  <p:notesViewPr>
    <p:cSldViewPr>
      <p:cViewPr varScale="1">
        <p:scale>
          <a:sx n="80" d="100"/>
          <a:sy n="80" d="100"/>
        </p:scale>
        <p:origin x="3168" y="96"/>
      </p:cViewPr>
      <p:guideLst>
        <p:guide orient="horz" pos="3028"/>
        <p:guide pos="2319"/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m-storage\District_Shared_Drive\ASSISTANT%20SUPERINTENDENT%20FINANCE\BUSINESS%20OFFICE\FY19%20Budget\FY19%20Budget%20Book-Final%20V6.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m-storage\District_Shared_Drive\ASSISTANT%20SUPERINTENDENT%20FINANCE\BUSINESS%20OFFICE\FY19%20Budget\FY19%20Budget%20Book-Final%20V6.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OLYN\Documents\Minuteman\2018%20annual%20town%20meeting\Graphs%20for%20Fincom%20hearing%20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'[3]6 yr Enrollment Change'!$A$2</c:f>
              <c:strCache>
                <c:ptCount val="1"/>
                <c:pt idx="0">
                  <c:v>Member Towns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'[3]6 yr Enrollment Change'!$B$1:$G$1</c:f>
              <c:strCache>
                <c:ptCount val="6"/>
                <c:pt idx="0">
                  <c:v>10/1/2012</c:v>
                </c:pt>
                <c:pt idx="1">
                  <c:v>10/1/2013</c:v>
                </c:pt>
                <c:pt idx="2">
                  <c:v>10/1/2014</c:v>
                </c:pt>
                <c:pt idx="3">
                  <c:v>10/1/2015</c:v>
                </c:pt>
                <c:pt idx="4">
                  <c:v>10/1/2016</c:v>
                </c:pt>
                <c:pt idx="5">
                  <c:v>10/1/2017</c:v>
                </c:pt>
              </c:strCache>
            </c:strRef>
          </c:cat>
          <c:val>
            <c:numRef>
              <c:f>'[3]6 yr Enrollment Change'!$B$2:$G$2</c:f>
              <c:numCache>
                <c:formatCode>General</c:formatCode>
                <c:ptCount val="6"/>
                <c:pt idx="0">
                  <c:v>356</c:v>
                </c:pt>
                <c:pt idx="1">
                  <c:v>377</c:v>
                </c:pt>
                <c:pt idx="2">
                  <c:v>359</c:v>
                </c:pt>
                <c:pt idx="3">
                  <c:v>335.5</c:v>
                </c:pt>
                <c:pt idx="4">
                  <c:v>347</c:v>
                </c:pt>
                <c:pt idx="5">
                  <c:v>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6-49C1-B788-8106C5C13C3D}"/>
            </c:ext>
          </c:extLst>
        </c:ser>
        <c:ser>
          <c:idx val="1"/>
          <c:order val="1"/>
          <c:tx>
            <c:strRef>
              <c:f>'[3]6 yr Enrollment Change'!$A$3</c:f>
              <c:strCache>
                <c:ptCount val="1"/>
                <c:pt idx="0">
                  <c:v>Withdrawing Towns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'[3]6 yr Enrollment Change'!$B$1:$G$1</c:f>
              <c:strCache>
                <c:ptCount val="6"/>
                <c:pt idx="0">
                  <c:v>10/1/2012</c:v>
                </c:pt>
                <c:pt idx="1">
                  <c:v>10/1/2013</c:v>
                </c:pt>
                <c:pt idx="2">
                  <c:v>10/1/2014</c:v>
                </c:pt>
                <c:pt idx="3">
                  <c:v>10/1/2015</c:v>
                </c:pt>
                <c:pt idx="4">
                  <c:v>10/1/2016</c:v>
                </c:pt>
                <c:pt idx="5">
                  <c:v>10/1/2017</c:v>
                </c:pt>
              </c:strCache>
            </c:strRef>
          </c:cat>
          <c:val>
            <c:numRef>
              <c:f>'[3]6 yr Enrollment Change'!$B$3:$G$3</c:f>
              <c:numCache>
                <c:formatCode>General</c:formatCode>
                <c:ptCount val="6"/>
                <c:pt idx="0">
                  <c:v>53</c:v>
                </c:pt>
                <c:pt idx="1">
                  <c:v>60</c:v>
                </c:pt>
                <c:pt idx="2">
                  <c:v>51</c:v>
                </c:pt>
                <c:pt idx="3">
                  <c:v>55</c:v>
                </c:pt>
                <c:pt idx="4">
                  <c:v>52</c:v>
                </c:pt>
                <c:pt idx="5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86-49C1-B788-8106C5C13C3D}"/>
            </c:ext>
          </c:extLst>
        </c:ser>
        <c:ser>
          <c:idx val="2"/>
          <c:order val="2"/>
          <c:tx>
            <c:strRef>
              <c:f>'[3]6 yr Enrollment Change'!$A$4</c:f>
              <c:strCache>
                <c:ptCount val="1"/>
                <c:pt idx="0">
                  <c:v>Non-Member Towns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'[3]6 yr Enrollment Change'!$B$1:$G$1</c:f>
              <c:strCache>
                <c:ptCount val="6"/>
                <c:pt idx="0">
                  <c:v>10/1/2012</c:v>
                </c:pt>
                <c:pt idx="1">
                  <c:v>10/1/2013</c:v>
                </c:pt>
                <c:pt idx="2">
                  <c:v>10/1/2014</c:v>
                </c:pt>
                <c:pt idx="3">
                  <c:v>10/1/2015</c:v>
                </c:pt>
                <c:pt idx="4">
                  <c:v>10/1/2016</c:v>
                </c:pt>
                <c:pt idx="5">
                  <c:v>10/1/2017</c:v>
                </c:pt>
              </c:strCache>
            </c:strRef>
          </c:cat>
          <c:val>
            <c:numRef>
              <c:f>'[3]6 yr Enrollment Change'!$B$4:$G$4</c:f>
              <c:numCache>
                <c:formatCode>General</c:formatCode>
                <c:ptCount val="6"/>
                <c:pt idx="0">
                  <c:v>340</c:v>
                </c:pt>
                <c:pt idx="1">
                  <c:v>356</c:v>
                </c:pt>
                <c:pt idx="2">
                  <c:v>332</c:v>
                </c:pt>
                <c:pt idx="3">
                  <c:v>277</c:v>
                </c:pt>
                <c:pt idx="4">
                  <c:v>219</c:v>
                </c:pt>
                <c:pt idx="5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86-49C1-B788-8106C5C13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774536"/>
        <c:axId val="414774928"/>
      </c:barChart>
      <c:catAx>
        <c:axId val="414774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774928"/>
        <c:crosses val="autoZero"/>
        <c:auto val="1"/>
        <c:lblAlgn val="ctr"/>
        <c:lblOffset val="100"/>
        <c:noMultiLvlLbl val="0"/>
      </c:catAx>
      <c:valAx>
        <c:axId val="414774928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="1" i="0" baseline="0" dirty="0">
                    <a:solidFill>
                      <a:sysClr val="windowText" lastClr="000000"/>
                    </a:solidFill>
                  </a:rPr>
                  <a:t>Enrollment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77453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4019521488029349"/>
          <c:y val="0.94341343695674407"/>
          <c:w val="0.69426533875974328"/>
          <c:h val="4.17442624866696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'S:\ASSISTANT SUPERINTENDENT FINANCE\BUSINESS OFFICE\FY19 Budget\[FY19 Budget Charts.xlsx]10yr 9gr Enrollment'!$A$3</c:f>
              <c:strCache>
                <c:ptCount val="1"/>
                <c:pt idx="0">
                  <c:v>Member</c:v>
                </c:pt>
              </c:strCache>
            </c:strRef>
          </c:tx>
          <c:spPr>
            <a:solidFill>
              <a:srgbClr val="00325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'[1]10yr 9gr Enrollment'!$G$1:$P$1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'[1]10yr 9gr Enrollment'!$G$3:$P$3</c:f>
              <c:numCache>
                <c:formatCode>General</c:formatCode>
                <c:ptCount val="10"/>
                <c:pt idx="0">
                  <c:v>99</c:v>
                </c:pt>
                <c:pt idx="1">
                  <c:v>70</c:v>
                </c:pt>
                <c:pt idx="2">
                  <c:v>103</c:v>
                </c:pt>
                <c:pt idx="3">
                  <c:v>112</c:v>
                </c:pt>
                <c:pt idx="4">
                  <c:v>93</c:v>
                </c:pt>
                <c:pt idx="5">
                  <c:v>119</c:v>
                </c:pt>
                <c:pt idx="6">
                  <c:v>89</c:v>
                </c:pt>
                <c:pt idx="7">
                  <c:v>87</c:v>
                </c:pt>
                <c:pt idx="8">
                  <c:v>99</c:v>
                </c:pt>
                <c:pt idx="9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90-49EA-B251-606BA7435F23}"/>
            </c:ext>
          </c:extLst>
        </c:ser>
        <c:ser>
          <c:idx val="0"/>
          <c:order val="1"/>
          <c:tx>
            <c:strRef>
              <c:f>'S:\ASSISTANT SUPERINTENDENT FINANCE\BUSINESS OFFICE\FY19 Budget\[FY19 Budget Charts.xlsx]10yr 9gr Enrollment'!$A$2</c:f>
              <c:strCache>
                <c:ptCount val="1"/>
                <c:pt idx="0">
                  <c:v>Non-Member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'[1]10yr 9gr Enrollment'!$G$1:$P$1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'[1]10yr 9gr Enrollment'!$G$2:$P$2</c:f>
              <c:numCache>
                <c:formatCode>General</c:formatCode>
                <c:ptCount val="10"/>
                <c:pt idx="0">
                  <c:v>65</c:v>
                </c:pt>
                <c:pt idx="1">
                  <c:v>43</c:v>
                </c:pt>
                <c:pt idx="2">
                  <c:v>81</c:v>
                </c:pt>
                <c:pt idx="3">
                  <c:v>87</c:v>
                </c:pt>
                <c:pt idx="4">
                  <c:v>89</c:v>
                </c:pt>
                <c:pt idx="5">
                  <c:v>70</c:v>
                </c:pt>
                <c:pt idx="6">
                  <c:v>59</c:v>
                </c:pt>
                <c:pt idx="7">
                  <c:v>46</c:v>
                </c:pt>
                <c:pt idx="8">
                  <c:v>30</c:v>
                </c:pt>
                <c:pt idx="9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90-49EA-B251-606BA7435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4775712"/>
        <c:axId val="414776104"/>
      </c:barChart>
      <c:catAx>
        <c:axId val="41477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4776104"/>
        <c:crosses val="autoZero"/>
        <c:auto val="1"/>
        <c:lblAlgn val="ctr"/>
        <c:lblOffset val="100"/>
        <c:noMultiLvlLbl val="0"/>
      </c:catAx>
      <c:valAx>
        <c:axId val="414776104"/>
        <c:scaling>
          <c:orientation val="minMax"/>
          <c:max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47757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'[2]Budget FY16 - 18'!$B$2</c:f>
              <c:strCache>
                <c:ptCount val="1"/>
                <c:pt idx="0">
                  <c:v>Total Budget</c:v>
                </c:pt>
              </c:strCache>
            </c:strRef>
          </c:tx>
          <c:spPr>
            <a:solidFill>
              <a:srgbClr val="00325A"/>
            </a:solidFill>
            <a:ln>
              <a:solidFill>
                <a:srgbClr val="00325A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'[2]Budget FY16 - 18'!$A$3:$A$6</c:f>
              <c:strCache>
                <c:ptCount val="4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</c:strCache>
            </c:strRef>
          </c:cat>
          <c:val>
            <c:numRef>
              <c:f>'[2]Budget FY16 - 18'!$B$3:$B$6</c:f>
              <c:numCache>
                <c:formatCode>General</c:formatCode>
                <c:ptCount val="4"/>
                <c:pt idx="0">
                  <c:v>19831003</c:v>
                </c:pt>
                <c:pt idx="1">
                  <c:v>19728097</c:v>
                </c:pt>
                <c:pt idx="2">
                  <c:v>18999479</c:v>
                </c:pt>
                <c:pt idx="3">
                  <c:v>21160140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BD-45D7-9092-7CC5A52A0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145432"/>
        <c:axId val="414772968"/>
      </c:barChart>
      <c:lineChart>
        <c:grouping val="standard"/>
        <c:varyColors val="0"/>
        <c:ser>
          <c:idx val="1"/>
          <c:order val="1"/>
          <c:tx>
            <c:strRef>
              <c:f>'[2]Budget FY16 - 18'!$C$2</c:f>
              <c:strCache>
                <c:ptCount val="1"/>
                <c:pt idx="0">
                  <c:v>Percent Change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BD-45D7-9092-7CC5A52A04A5}"/>
                </c:ext>
              </c:extLst>
            </c:dLbl>
            <c:dLbl>
              <c:idx val="1"/>
              <c:layout>
                <c:manualLayout>
                  <c:x val="-2.1978021978022084E-2"/>
                  <c:y val="-6.262232206364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8BD-45D7-9092-7CC5A52A04A5}"/>
                </c:ext>
              </c:extLst>
            </c:dLbl>
            <c:dLbl>
              <c:idx val="2"/>
              <c:layout>
                <c:manualLayout>
                  <c:x val="-1.3186813186813187E-2"/>
                  <c:y val="3.392042445114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8BD-45D7-9092-7CC5A52A04A5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'[2]Budget FY16 - 18'!$A$3:$A$5</c:f>
              <c:strCache>
                <c:ptCount val="3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</c:strCache>
            </c:strRef>
          </c:cat>
          <c:val>
            <c:numRef>
              <c:f>'[2]Budget FY16 - 18'!$C$3:$C$6</c:f>
              <c:numCache>
                <c:formatCode>General</c:formatCode>
                <c:ptCount val="4"/>
                <c:pt idx="0">
                  <c:v>1E-4</c:v>
                </c:pt>
                <c:pt idx="1">
                  <c:v>-5.1891475181562452E-3</c:v>
                </c:pt>
                <c:pt idx="2">
                  <c:v>-3.6933009808295281E-2</c:v>
                </c:pt>
                <c:pt idx="3">
                  <c:v>0.11372211838019353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BD-45D7-9092-7CC5A52A0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773752"/>
        <c:axId val="414773360"/>
      </c:lineChart>
      <c:catAx>
        <c:axId val="18914543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 FY16                                                       FY17                                                   FY18                                                FY19                                              </a:t>
                </a:r>
              </a:p>
            </c:rich>
          </c:tx>
          <c:layout>
            <c:manualLayout>
              <c:xMode val="edge"/>
              <c:yMode val="edge"/>
              <c:x val="0.18864495375954968"/>
              <c:y val="0.957716783563037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14772968"/>
        <c:crosses val="autoZero"/>
        <c:auto val="1"/>
        <c:lblAlgn val="ctr"/>
        <c:lblOffset val="100"/>
        <c:noMultiLvlLbl val="0"/>
      </c:catAx>
      <c:valAx>
        <c:axId val="414772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/>
                  <a:t>Total Budget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45432"/>
        <c:crosses val="autoZero"/>
        <c:crossBetween val="between"/>
      </c:valAx>
      <c:valAx>
        <c:axId val="4147733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/>
                  <a:t>Percent Change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773752"/>
        <c:crosses val="max"/>
        <c:crossBetween val="between"/>
      </c:valAx>
      <c:catAx>
        <c:axId val="414773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4773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Sheet1!$A$4:$A$13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Sheet1!$B$4:$B$13</c:f>
              <c:numCache>
                <c:formatCode>General</c:formatCode>
                <c:ptCount val="10"/>
                <c:pt idx="0">
                  <c:v>24</c:v>
                </c:pt>
                <c:pt idx="1">
                  <c:v>26</c:v>
                </c:pt>
                <c:pt idx="2">
                  <c:v>22</c:v>
                </c:pt>
                <c:pt idx="3">
                  <c:v>18</c:v>
                </c:pt>
                <c:pt idx="4">
                  <c:v>10</c:v>
                </c:pt>
                <c:pt idx="5">
                  <c:v>7</c:v>
                </c:pt>
                <c:pt idx="6">
                  <c:v>16</c:v>
                </c:pt>
                <c:pt idx="7">
                  <c:v>17</c:v>
                </c:pt>
                <c:pt idx="8">
                  <c:v>21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B-4986-833D-456EED81C3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43294376"/>
        <c:axId val="443302904"/>
      </c:barChart>
      <c:catAx>
        <c:axId val="443294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302904"/>
        <c:crosses val="autoZero"/>
        <c:auto val="1"/>
        <c:lblAlgn val="ctr"/>
        <c:lblOffset val="100"/>
        <c:noMultiLvlLbl val="0"/>
      </c:catAx>
      <c:valAx>
        <c:axId val="443302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3294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169426" cy="479733"/>
          </a:xfrm>
          <a:prstGeom prst="rect">
            <a:avLst/>
          </a:prstGeom>
        </p:spPr>
        <p:txBody>
          <a:bodyPr vert="horz" lIns="95865" tIns="47933" rIns="95865" bIns="479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128" y="2"/>
            <a:ext cx="3169425" cy="479733"/>
          </a:xfrm>
          <a:prstGeom prst="rect">
            <a:avLst/>
          </a:prstGeom>
        </p:spPr>
        <p:txBody>
          <a:bodyPr vert="horz" lIns="95865" tIns="47933" rIns="95865" bIns="479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A5036C-6239-4DEF-8FED-89CE4385AEF7}" type="datetimeFigureOut">
              <a:rPr lang="en-US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19834"/>
            <a:ext cx="3169426" cy="479733"/>
          </a:xfrm>
          <a:prstGeom prst="rect">
            <a:avLst/>
          </a:prstGeom>
        </p:spPr>
        <p:txBody>
          <a:bodyPr vert="horz" lIns="95865" tIns="47933" rIns="95865" bIns="479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128" y="9119834"/>
            <a:ext cx="3169425" cy="479733"/>
          </a:xfrm>
          <a:prstGeom prst="rect">
            <a:avLst/>
          </a:prstGeom>
        </p:spPr>
        <p:txBody>
          <a:bodyPr vert="horz" lIns="95865" tIns="47933" rIns="95865" bIns="479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F5F9CF-CFA9-4175-BFD4-DC3F764A3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661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169426" cy="479733"/>
          </a:xfrm>
          <a:prstGeom prst="rect">
            <a:avLst/>
          </a:prstGeom>
        </p:spPr>
        <p:txBody>
          <a:bodyPr vert="horz" lIns="95865" tIns="47933" rIns="95865" bIns="479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128" y="2"/>
            <a:ext cx="3169425" cy="479733"/>
          </a:xfrm>
          <a:prstGeom prst="rect">
            <a:avLst/>
          </a:prstGeom>
        </p:spPr>
        <p:txBody>
          <a:bodyPr vert="horz" lIns="95865" tIns="47933" rIns="95865" bIns="479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629ED0-C2B8-43E7-A883-6EEAC847970B}" type="datetimeFigureOut">
              <a:rPr lang="en-US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65" tIns="47933" rIns="95865" bIns="4793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028" y="4559918"/>
            <a:ext cx="5853148" cy="4320867"/>
          </a:xfrm>
          <a:prstGeom prst="rect">
            <a:avLst/>
          </a:prstGeom>
        </p:spPr>
        <p:txBody>
          <a:bodyPr vert="horz" lIns="95865" tIns="47933" rIns="95865" bIns="4793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119834"/>
            <a:ext cx="3169426" cy="479733"/>
          </a:xfrm>
          <a:prstGeom prst="rect">
            <a:avLst/>
          </a:prstGeom>
        </p:spPr>
        <p:txBody>
          <a:bodyPr vert="horz" lIns="95865" tIns="47933" rIns="95865" bIns="479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128" y="9119834"/>
            <a:ext cx="3169425" cy="479733"/>
          </a:xfrm>
          <a:prstGeom prst="rect">
            <a:avLst/>
          </a:prstGeom>
        </p:spPr>
        <p:txBody>
          <a:bodyPr vert="horz" lIns="95865" tIns="47933" rIns="95865" bIns="479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A26821-4B54-4C75-B97B-5E526A1395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863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86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55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49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E6160-D3C7-448D-9553-173A9F172C4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64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E6160-D3C7-448D-9553-173A9F172C4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88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staff, the E-Team and the Finance Subcommittee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69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1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Executive Functioning – Cognitive processes that control thinking, behaviors, planning and problem solving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FE4DE-0278-443E-A4FB-E5CA669EB8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40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Budget </a:t>
            </a:r>
            <a:r>
              <a:rPr lang="en-US" dirty="0"/>
              <a:t>book </a:t>
            </a:r>
            <a:r>
              <a:rPr lang="en-US" dirty="0" smtClean="0"/>
              <a:t>–age 1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50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11AA5236-9E7D-422C-8CF5-A5F72EF68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64939E00-4EFC-4CAA-B163-FEB395772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9C5E33D-8822-4533-ABEB-1534752A0B9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9397" name="Slide Number Placeholder 4">
            <a:extLst>
              <a:ext uri="{FF2B5EF4-FFF2-40B4-BE49-F238E27FC236}">
                <a16:creationId xmlns:a16="http://schemas.microsoft.com/office/drawing/2014/main" id="{6AEF8F22-B690-47BC-9E91-2763EAFEB4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42" indent="-28570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33" indent="-22856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66" indent="-22856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99" indent="-228567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365" indent="-2285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97" indent="-2285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81D8AC-D751-43EF-BD1F-BFDF5F7AAA3A}" type="slidenum">
              <a:rPr lang="en-US" altLang="en-US" sz="1200">
                <a:latin typeface="Calibri" panose="020F0502020204030204" pitchFamily="34" charset="0"/>
              </a:rPr>
              <a:pPr/>
              <a:t>23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90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Done	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E6160-D3C7-448D-9553-173A9F172C4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Perkins Grant – Decrease of $81,000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E6160-D3C7-448D-9553-173A9F172C4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4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E6160-D3C7-448D-9553-173A9F172C4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32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337 in-district students</a:t>
            </a:r>
          </a:p>
          <a:p>
            <a:r>
              <a:rPr lang="en-US" dirty="0"/>
              <a:t>231 OOD students</a:t>
            </a:r>
          </a:p>
          <a:p>
            <a:r>
              <a:rPr lang="en-US" dirty="0"/>
              <a:t>568 TOTAL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Includes PG students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81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21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Point out where the budget level would be exclusive of the Building Debt Service - $19,016,734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8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of $21,160,140.</a:t>
            </a:r>
          </a:p>
          <a:p>
            <a:endParaRPr lang="en-US" dirty="0"/>
          </a:p>
          <a:p>
            <a:r>
              <a:rPr lang="en-US" dirty="0"/>
              <a:t>Budget development guidelines basically required level funding of all discretionary funds.</a:t>
            </a:r>
          </a:p>
          <a:p>
            <a:r>
              <a:rPr lang="en-US" dirty="0"/>
              <a:t>Increases needed to be justified based on curriculum changes or enrollment increases.</a:t>
            </a:r>
          </a:p>
          <a:p>
            <a:endParaRPr lang="en-US" dirty="0"/>
          </a:p>
          <a:p>
            <a:r>
              <a:rPr lang="en-US" dirty="0"/>
              <a:t>Initial operating budget requests (exclusive of debt) came in at $19,588,423.</a:t>
            </a:r>
          </a:p>
          <a:p>
            <a:r>
              <a:rPr lang="en-US" dirty="0"/>
              <a:t>Reduction of about $572,000</a:t>
            </a:r>
          </a:p>
          <a:p>
            <a:r>
              <a:rPr lang="en-US" dirty="0"/>
              <a:t>Primary cuts: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 Tech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Bldg</a:t>
            </a:r>
            <a:r>
              <a:rPr lang="en-US" dirty="0"/>
              <a:t> maintenance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Replacement Equipment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E6160-D3C7-448D-9553-173A9F172C4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33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 – Preliminary assessments provided to Town mgrs. And Town Admin</a:t>
            </a:r>
          </a:p>
          <a:p>
            <a:endParaRPr lang="en-US" dirty="0"/>
          </a:p>
          <a:p>
            <a:r>
              <a:rPr lang="en-US" dirty="0"/>
              <a:t>Assessment page by town can be found on page 26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26821-4B54-4C75-B97B-5E526A1395E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41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E6160-D3C7-448D-9553-173A9F172C4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0" y="228600"/>
            <a:ext cx="9144000" cy="6646863"/>
            <a:chOff x="0" y="228600"/>
            <a:chExt cx="9144000" cy="6646863"/>
          </a:xfrm>
        </p:grpSpPr>
        <p:pic>
          <p:nvPicPr>
            <p:cNvPr id="7" name="Picture 4" descr="title_gfx1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590800"/>
              <a:ext cx="9144000" cy="428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title_logo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1676400"/>
              <a:ext cx="3008313" cy="566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title_stripes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63000" y="228600"/>
              <a:ext cx="379413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 userDrawn="1"/>
          </p:nvCxnSpPr>
          <p:spPr>
            <a:xfrm rot="5400000">
              <a:off x="6377781" y="758032"/>
              <a:ext cx="600075" cy="1588"/>
            </a:xfrm>
            <a:prstGeom prst="line">
              <a:avLst/>
            </a:prstGeom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848600" cy="19812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876800"/>
            <a:ext cx="7848600" cy="990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343400" y="609600"/>
            <a:ext cx="2209800" cy="381000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781800" y="457200"/>
            <a:ext cx="1828800" cy="685800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077200" y="6356350"/>
            <a:ext cx="609600" cy="34925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Arial" pitchFamily="34" charset="0"/>
                <a:cs typeface="Arial" pitchFamily="34" charset="0"/>
              </a:rPr>
              <a:t>[</a:t>
            </a:r>
            <a:fld id="{5C73A2E1-505F-4C2A-A829-3257281E10EC}" type="slidenum">
              <a:rPr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dirty="0">
                <a:latin typeface="Arial" pitchFamily="34" charset="0"/>
                <a:cs typeface="Arial" pitchFamily="34" charset="0"/>
              </a:rPr>
              <a:t>]</a:t>
            </a:r>
          </a:p>
        </p:txBody>
      </p:sp>
      <p:pic>
        <p:nvPicPr>
          <p:cNvPr id="6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u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AA4F-B2DC-42FA-8004-3343DD0D9AE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dirty="0"/>
              <a:t>[</a:t>
            </a:r>
            <a:fld id="{E3A67D60-3673-463B-B589-45E5E07AF5E2}" type="slidenum">
              <a:rPr/>
              <a:pPr>
                <a:defRPr/>
              </a:pPr>
              <a:t>‹#›</a:t>
            </a:fld>
            <a:r>
              <a:rPr dirty="0"/>
              <a:t>]</a:t>
            </a: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le_gfx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91440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itle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30083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itle_stripe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228600"/>
            <a:ext cx="37941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077200" y="6356350"/>
            <a:ext cx="609600" cy="349250"/>
          </a:xfrm>
          <a:prstGeom prst="rect">
            <a:avLst/>
          </a:prstGeom>
        </p:spPr>
        <p:txBody>
          <a:bodyPr anchor="ctr"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[</a:t>
            </a:r>
            <a:fld id="{09FDC597-E3F8-4427-A484-2F895290CAD1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dirty="0"/>
              <a:t>]</a:t>
            </a:r>
          </a:p>
        </p:txBody>
      </p:sp>
      <p:pic>
        <p:nvPicPr>
          <p:cNvPr id="7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E77987-2B7B-4282-B9AE-31E39BDCAFD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077200" y="6356350"/>
            <a:ext cx="609600" cy="349250"/>
          </a:xfrm>
          <a:prstGeom prst="rect">
            <a:avLst/>
          </a:prstGeom>
        </p:spPr>
        <p:txBody>
          <a:bodyPr anchor="ctr"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[</a:t>
            </a:r>
            <a:fld id="{95BF6184-E6A0-4C86-B0A1-E86B8E5C3F56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dirty="0"/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7087"/>
          </a:xfrm>
          <a:solidFill>
            <a:srgbClr val="17375E"/>
          </a:solidFill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27087"/>
          </a:xfrm>
          <a:solidFill>
            <a:srgbClr val="17375E"/>
          </a:solidFill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199"/>
            <a:ext cx="4041775" cy="3763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btitle_header.jpg"/>
          <p:cNvPicPr>
            <a:picLocks noChangeAspect="1"/>
          </p:cNvPicPr>
          <p:nvPr userDrawn="1"/>
        </p:nvPicPr>
        <p:blipFill>
          <a:blip r:embed="rId2" cstate="print"/>
          <a:srcRect t="-120796" b="-120796"/>
          <a:stretch>
            <a:fillRect/>
          </a:stretch>
        </p:blipFill>
        <p:spPr bwMode="auto">
          <a:xfrm>
            <a:off x="0" y="-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Click to edit Master title style</a:t>
            </a:r>
          </a:p>
        </p:txBody>
      </p:sp>
      <p:pic>
        <p:nvPicPr>
          <p:cNvPr id="6" name="Picture 4" descr="su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dirty="0"/>
              <a:t>[</a:t>
            </a:r>
            <a:fld id="{C1FF663D-CD5B-4255-819F-6304B1F6DA2D}" type="slidenum">
              <a:rPr/>
              <a:pPr>
                <a:defRPr/>
              </a:pPr>
              <a:t>‹#›</a:t>
            </a:fld>
            <a:r>
              <a:rPr dirty="0"/>
              <a:t>]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u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dirty="0"/>
              <a:t>[</a:t>
            </a:r>
            <a:fld id="{D915937E-A632-4B8F-B14C-1C3F90212A05}" type="slidenum">
              <a:rPr/>
              <a:pPr>
                <a:defRPr/>
              </a:pPr>
              <a:t>‹#›</a:t>
            </a:fld>
            <a:r>
              <a:rPr dirty="0"/>
              <a:t>]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17375E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dirty="0"/>
              <a:t>[</a:t>
            </a:r>
            <a:fld id="{B355A936-0626-4075-9998-71058A73D50F}" type="slidenum">
              <a:rPr/>
              <a:pPr>
                <a:defRPr/>
              </a:pPr>
              <a:t>‹#›</a:t>
            </a:fld>
            <a:r>
              <a:rPr dirty="0"/>
              <a:t>]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6248400"/>
            <a:ext cx="21812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dirty="0"/>
              <a:t>[</a:t>
            </a:r>
            <a:fld id="{D308B957-C493-4055-A823-A98D62F76C01}" type="slidenum">
              <a:rPr/>
              <a:pPr>
                <a:defRPr/>
              </a:pPr>
              <a:t>‹#›</a:t>
            </a:fld>
            <a:r>
              <a:rPr dirty="0"/>
              <a:t>]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49250"/>
          </a:xfrm>
          <a:prstGeom prst="rect">
            <a:avLst/>
          </a:prstGeom>
        </p:spPr>
        <p:txBody>
          <a:bodyPr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200" b="1" kern="1200">
                <a:solidFill>
                  <a:srgbClr val="17375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dirty="0"/>
              <a:t>[</a:t>
            </a:r>
            <a:fld id="{CAEC95F5-72A8-4866-ABA9-AC8C8461E5D3}" type="slidenum">
              <a:rPr/>
              <a:pPr>
                <a:defRPr/>
              </a:pPr>
              <a:t>‹#›</a:t>
            </a:fld>
            <a:r>
              <a:rPr dirty="0"/>
              <a:t>]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dirty="0" smtClean="0">
                <a:ea typeface="Verdana" panose="020B0604030504040204" pitchFamily="34" charset="0"/>
              </a:rPr>
              <a:t>Article 8</a:t>
            </a:r>
            <a:br>
              <a:rPr lang="en-US" dirty="0" smtClean="0">
                <a:ea typeface="Verdana" panose="020B0604030504040204" pitchFamily="34" charset="0"/>
              </a:rPr>
            </a:br>
            <a:r>
              <a:rPr lang="en-US" dirty="0" smtClean="0">
                <a:ea typeface="Verdana" panose="020B0604030504040204" pitchFamily="34" charset="0"/>
              </a:rPr>
              <a:t>FY19 </a:t>
            </a:r>
            <a:r>
              <a:rPr lang="en-US" dirty="0">
                <a:ea typeface="Verdana" panose="020B0604030504040204" pitchFamily="34" charset="0"/>
              </a:rPr>
              <a:t>BUDGET </a:t>
            </a:r>
            <a:r>
              <a:rPr lang="en-US" dirty="0" smtClean="0">
                <a:ea typeface="Verdana" panose="020B0604030504040204" pitchFamily="34" charset="0"/>
              </a:rPr>
              <a:t>PROPOSAL</a:t>
            </a:r>
            <a:r>
              <a:rPr lang="en-US" dirty="0">
                <a:ea typeface="Verdana" panose="020B0604030504040204" pitchFamily="34" charset="0"/>
              </a:rPr>
              <a:t/>
            </a:r>
            <a:br>
              <a:rPr lang="en-US" dirty="0">
                <a:ea typeface="Verdana" panose="020B0604030504040204" pitchFamily="34" charset="0"/>
              </a:rPr>
            </a:br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Verdana" panose="020B0604030504040204" pitchFamily="34" charset="0"/>
              </a:rPr>
              <a:t>Concord Finance Committee Hearing</a:t>
            </a:r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15363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February </a:t>
            </a:r>
            <a:r>
              <a:rPr lang="en-US" dirty="0" smtClean="0">
                <a:latin typeface="Arial" charset="0"/>
                <a:cs typeface="Arial" charset="0"/>
              </a:rPr>
              <a:t>27, </a:t>
            </a:r>
            <a:r>
              <a:rPr lang="en-US" dirty="0">
                <a:latin typeface="Arial" charset="0"/>
                <a:cs typeface="Arial" charset="0"/>
              </a:rPr>
              <a:t>2018</a:t>
            </a:r>
          </a:p>
        </p:txBody>
      </p:sp>
      <p:sp>
        <p:nvSpPr>
          <p:cNvPr id="1536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629400" y="457200"/>
            <a:ext cx="22860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000" dirty="0">
                <a:latin typeface="Arial" charset="0"/>
                <a:cs typeface="Arial" charset="0"/>
              </a:rPr>
              <a:t>Presented by: 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dirty="0" smtClean="0">
                <a:latin typeface="Arial" charset="0"/>
                <a:cs typeface="Arial" charset="0"/>
              </a:rPr>
              <a:t>Carrie Flood</a:t>
            </a:r>
            <a:endParaRPr lang="en-US" sz="1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dirty="0" smtClean="0">
                <a:latin typeface="Arial" charset="0"/>
                <a:cs typeface="Arial" charset="0"/>
              </a:rPr>
              <a:t>Concord representative to School Committee</a:t>
            </a:r>
            <a:endParaRPr lang="en-US" sz="1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FY19 Budget – Program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2800"/>
              </a:lnSpc>
              <a:buNone/>
            </a:pPr>
            <a:r>
              <a:rPr lang="en-US" u="sng" dirty="0"/>
              <a:t>Program Changes</a:t>
            </a:r>
            <a:r>
              <a:rPr lang="en-US" u="sng" dirty="0" smtClean="0"/>
              <a:t>:</a:t>
            </a:r>
          </a:p>
          <a:p>
            <a:pPr marL="0" indent="0">
              <a:buNone/>
            </a:pPr>
            <a:endParaRPr lang="en-US" u="sng" dirty="0"/>
          </a:p>
          <a:p>
            <a:r>
              <a:rPr lang="en-US" dirty="0"/>
              <a:t>Telecommunications program to close at end of this school year (SY17-18</a:t>
            </a:r>
            <a:r>
              <a:rPr lang="en-US" dirty="0" smtClean="0"/>
              <a:t>)</a:t>
            </a:r>
            <a:endParaRPr lang="en-US" dirty="0"/>
          </a:p>
          <a:p>
            <a:pPr marL="342900" lvl="1" indent="-342900">
              <a:buFont typeface="Arial" charset="0"/>
              <a:buChar char="•"/>
            </a:pPr>
            <a:r>
              <a:rPr lang="en-US" sz="3200" dirty="0" smtClean="0"/>
              <a:t>Increase Funding </a:t>
            </a:r>
            <a:r>
              <a:rPr lang="en-US" sz="3200" dirty="0"/>
              <a:t>for Multi-Media </a:t>
            </a:r>
            <a:r>
              <a:rPr lang="en-US" sz="3200" dirty="0" smtClean="0"/>
              <a:t>Engineering (initiated SY17-18)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3200" dirty="0" smtClean="0"/>
              <a:t>Continued growth of Advanced Manufacturing Program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lang="en-US" smtClean="0"/>
              <a:pPr/>
              <a:t>10</a:t>
            </a:fld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951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B705A-22FB-41E3-98DC-4F407258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FY19 Budget – Staff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52CD5-E4C1-4137-B1B3-B21E07BB1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Compensation Obligations         $ 343,546</a:t>
            </a:r>
          </a:p>
          <a:p>
            <a:r>
              <a:rPr lang="en-US" dirty="0"/>
              <a:t>Staffing Adjustments (net)	         (19,937)</a:t>
            </a:r>
          </a:p>
          <a:p>
            <a:pPr lvl="1"/>
            <a:r>
              <a:rPr lang="en-US" dirty="0" smtClean="0"/>
              <a:t>Cut </a:t>
            </a:r>
            <a:r>
              <a:rPr lang="en-US" dirty="0"/>
              <a:t>1.0 Teaching position (program closure)</a:t>
            </a:r>
          </a:p>
          <a:p>
            <a:pPr lvl="1"/>
            <a:r>
              <a:rPr lang="en-US" dirty="0"/>
              <a:t>Cut 1.0 FTE Administrative </a:t>
            </a:r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.</a:t>
            </a:r>
            <a:r>
              <a:rPr lang="en-US" dirty="0"/>
              <a:t>5 FTE Multi-Media Instructor to 1.0 FTE</a:t>
            </a:r>
          </a:p>
          <a:p>
            <a:pPr lvl="1"/>
            <a:r>
              <a:rPr lang="en-US" dirty="0" smtClean="0"/>
              <a:t>Added Data Specialist (FY18)</a:t>
            </a:r>
          </a:p>
          <a:p>
            <a:pPr lvl="1"/>
            <a:r>
              <a:rPr lang="en-US" dirty="0" smtClean="0"/>
              <a:t>Added Teaching position (FY18)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D06B7-D7BB-4D24-B8DD-3DAE8C1D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lang="en-US" smtClean="0"/>
              <a:pPr/>
              <a:t>11</a:t>
            </a:fld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574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F25C-B665-471D-9C1E-E23426BB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FY19 Budget – Major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24FF4-215F-42DD-99B4-CCDABD3E6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Stabilization Account – Fund $300,000 for a Total Balance of $755,000</a:t>
            </a:r>
          </a:p>
          <a:p>
            <a:pPr lvl="1"/>
            <a:r>
              <a:rPr lang="en-US" sz="2400" dirty="0"/>
              <a:t>For FF&amp;E not funded in the Building project</a:t>
            </a:r>
          </a:p>
          <a:p>
            <a:r>
              <a:rPr lang="en-US" sz="2800" dirty="0"/>
              <a:t>Instructional Equipment - $50,000 reserved for emergency replacement needs</a:t>
            </a:r>
          </a:p>
          <a:p>
            <a:r>
              <a:rPr lang="en-US" sz="2800" dirty="0"/>
              <a:t>Furniture - $20,000 for as-needed replacement only</a:t>
            </a:r>
          </a:p>
          <a:p>
            <a:r>
              <a:rPr lang="en-US" sz="2800" dirty="0"/>
              <a:t>Van Transportation Services - $31,500</a:t>
            </a:r>
          </a:p>
          <a:p>
            <a:pPr lvl="1"/>
            <a:r>
              <a:rPr lang="en-US" sz="2400" dirty="0"/>
              <a:t>As required by statue and/or student IEP</a:t>
            </a:r>
          </a:p>
          <a:p>
            <a:r>
              <a:rPr lang="en-US" sz="2800" dirty="0"/>
              <a:t>Snow Removal - $10,000 increase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4CB20-3F19-4C4C-AA42-59769A8C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lang="en-US" smtClean="0"/>
              <a:pPr/>
              <a:t>12</a:t>
            </a:fld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457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FY19 </a:t>
            </a:r>
            <a:r>
              <a:rPr lang="en-US" dirty="0"/>
              <a:t>Budget – Major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Insurance – up $175,000</a:t>
            </a:r>
          </a:p>
          <a:p>
            <a:pPr lvl="1"/>
            <a:r>
              <a:rPr lang="en-US" dirty="0"/>
              <a:t>Estimated 4% rate increase </a:t>
            </a:r>
          </a:p>
          <a:p>
            <a:r>
              <a:rPr lang="en-US" dirty="0"/>
              <a:t>MM Retirement – Increase of $50,000</a:t>
            </a:r>
          </a:p>
          <a:p>
            <a:r>
              <a:rPr lang="en-US" dirty="0"/>
              <a:t>Utilities – Net increase $15,000 </a:t>
            </a:r>
          </a:p>
          <a:p>
            <a:pPr lvl="1"/>
            <a:r>
              <a:rPr lang="en-US" dirty="0"/>
              <a:t>Allocated 80% District/20% Facilities Revolving fund</a:t>
            </a:r>
          </a:p>
          <a:p>
            <a:pPr lvl="1"/>
            <a:r>
              <a:rPr lang="en-US" dirty="0"/>
              <a:t>Increased Electricity based on FY17 actual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[</a:t>
            </a:r>
            <a:fld id="{E3A67D60-3673-463B-B589-45E5E07AF5E2}" type="slidenum">
              <a:rPr lang="en-US" smtClean="0"/>
              <a:pPr/>
              <a:t>13</a:t>
            </a:fld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963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/>
              <a:t>FY19 Budget - Revenue Plan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850295"/>
              </p:ext>
            </p:extLst>
          </p:nvPr>
        </p:nvGraphicFramePr>
        <p:xfrm>
          <a:off x="304798" y="1509070"/>
          <a:ext cx="8534403" cy="464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314">
                  <a:extLst>
                    <a:ext uri="{9D8B030D-6E8A-4147-A177-3AD203B41FA5}">
                      <a16:colId xmlns:a16="http://schemas.microsoft.com/office/drawing/2014/main" val="2635115098"/>
                    </a:ext>
                  </a:extLst>
                </a:gridCol>
              </a:tblGrid>
              <a:tr h="7007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Revenue 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FY18 Revenue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FY19 Proposed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Difference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Est. Ch 70 Aid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$2,037,863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$2,081,683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$43,820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25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Regional Transportation Reimb.</a:t>
                      </a:r>
                    </a:p>
                    <a:p>
                      <a:pPr algn="ctr"/>
                      <a:r>
                        <a:rPr lang="en-US" b="1" dirty="0"/>
                        <a:t>(est. 68%</a:t>
                      </a:r>
                      <a:r>
                        <a:rPr lang="en-US" b="1" baseline="0" dirty="0"/>
                        <a:t> reimbursement)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$935,112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$880,412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-$54,700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67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Prior Year Tuition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$3,380,021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$3,438,423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$58,402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67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Current Year Tuition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$400,000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$400,000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67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Certified E&amp;D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$695,000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$540,000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-155,000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67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Member Town Assessments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/>
                        <a:t>$11,551,483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/>
                        <a:t>$13,819,622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/>
                        <a:t>$2,268,139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REVENUE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dbl" baseline="0" dirty="0"/>
                        <a:t>$ 18,999,479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dbl" baseline="0" dirty="0"/>
                        <a:t>$ 21,160,140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dbl" baseline="0" dirty="0"/>
                        <a:t>$2,160,661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lang="en-US" smtClean="0"/>
              <a:pPr/>
              <a:t>14</a:t>
            </a:fld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914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/>
              <a:t>FY19 Budget</a:t>
            </a:r>
            <a:br>
              <a:rPr lang="en-US" dirty="0"/>
            </a:br>
            <a:r>
              <a:rPr lang="en-US" dirty="0"/>
              <a:t>Expenditures By Function Code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89505"/>
              </p:ext>
            </p:extLst>
          </p:nvPr>
        </p:nvGraphicFramePr>
        <p:xfrm>
          <a:off x="1206464" y="1417642"/>
          <a:ext cx="7192818" cy="4915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1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9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54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ACCOUNT CODE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ACCOUNT DESCRIPTION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FY2017 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ACTUAL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FY2018 BUDGET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FY2019 PROPOSED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DIFFERENCE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1000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Administration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$1,825,485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$1,508,000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$1,439,784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-$68,216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2000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Student Instructional Services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$9,418,526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$9,500,131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$9,821,058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$320,927 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3000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Student Services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$2,152,256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$1,902,488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$1,942,355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$39,867 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4000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Operation &amp; Maintenance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$1,779,352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$1,773,420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$1,795,723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$22,303 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5000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Insurance, Retirement, Leases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$2,861,534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$2,767,268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$2,994,697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$227,429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6000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Community Services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$48,951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$100,000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$100,000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$0 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6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7000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Asset Acquisition &amp; Improvement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$220,529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$272,623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$410,360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$137,737 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8000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Debt Service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$615,866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$1,155,549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$2,636,163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$1,480,614 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9000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Tuition Payments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sng" strike="noStrike" baseline="0" dirty="0">
                          <a:effectLst/>
                        </a:rPr>
                        <a:t>$504</a:t>
                      </a:r>
                      <a:endParaRPr lang="en-US" sz="1400" b="1" i="0" u="sng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sng" strike="noStrike" baseline="0" dirty="0">
                          <a:effectLst/>
                        </a:rPr>
                        <a:t>$20,000</a:t>
                      </a:r>
                      <a:endParaRPr lang="en-US" sz="1400" b="1" i="0" u="sng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sng" strike="noStrike" baseline="0" dirty="0">
                          <a:effectLst/>
                        </a:rPr>
                        <a:t>$20,000</a:t>
                      </a:r>
                      <a:endParaRPr lang="en-US" sz="1400" b="1" i="0" u="sng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sng" strike="noStrike" baseline="0" dirty="0">
                          <a:effectLst/>
                        </a:rPr>
                        <a:t>$0 </a:t>
                      </a:r>
                      <a:endParaRPr lang="en-US" sz="1400" b="1" i="0" u="sng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4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baseline="0" dirty="0">
                          <a:effectLst/>
                        </a:rPr>
                        <a:t>GENERAL FUND</a:t>
                      </a:r>
                      <a:endParaRPr lang="en-US" sz="1400" b="1" i="0" u="none" strike="noStrike" baseline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dbl" strike="noStrike" baseline="0" dirty="0">
                          <a:effectLst/>
                        </a:rPr>
                        <a:t>$18,923,003</a:t>
                      </a:r>
                      <a:endParaRPr lang="en-US" sz="1400" b="1" i="0" u="dbl" strike="noStrike" baseline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dbl" strike="noStrike" baseline="0" dirty="0">
                          <a:effectLst/>
                        </a:rPr>
                        <a:t>$18,999,479</a:t>
                      </a:r>
                      <a:endParaRPr lang="en-US" sz="1400" b="1" i="0" u="dbl" strike="noStrike" baseline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dbl" strike="noStrike" baseline="0" dirty="0">
                          <a:effectLst/>
                        </a:rPr>
                        <a:t>$21,160,140</a:t>
                      </a:r>
                      <a:endParaRPr lang="en-US" sz="1400" b="1" i="0" u="dbl" strike="noStrike" baseline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dbl" strike="noStrike" baseline="0" dirty="0">
                          <a:effectLst/>
                        </a:rPr>
                        <a:t>$2,160,661</a:t>
                      </a:r>
                      <a:endParaRPr lang="en-US" sz="1400" b="1" i="0" u="dbl" strike="noStrike" baseline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9" marR="8659" marT="865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lang="en-US" smtClean="0"/>
              <a:pPr/>
              <a:t>15</a:t>
            </a:fld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9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Concord 10-yr Enrollment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E3A67D60-3673-463B-B589-45E5E07AF5E2}" type="slidenum">
              <a:rPr smtClean="0"/>
              <a:pPr>
                <a:defRPr/>
              </a:pPr>
              <a:t>16</a:t>
            </a:fld>
            <a:r>
              <a:rPr smtClean="0"/>
              <a:t>]</a:t>
            </a:r>
            <a:endParaRPr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8611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81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Concord’s FY19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General Budget			 $592,002</a:t>
            </a:r>
          </a:p>
          <a:p>
            <a:pPr marL="0" indent="0">
              <a:buNone/>
            </a:pPr>
            <a:r>
              <a:rPr lang="en-US" sz="4000" dirty="0"/>
              <a:t>½ P	</a:t>
            </a:r>
            <a:r>
              <a:rPr lang="en-US" sz="4000" dirty="0" err="1"/>
              <a:t>ost</a:t>
            </a:r>
            <a:r>
              <a:rPr lang="en-US" sz="4000" dirty="0"/>
              <a:t> Grad Tuition	 </a:t>
            </a:r>
            <a:r>
              <a:rPr lang="en-US" sz="4000" dirty="0" smtClean="0"/>
              <a:t>	</a:t>
            </a:r>
            <a:r>
              <a:rPr lang="en-US" sz="4000" u="sng" dirty="0"/>
              <a:t> </a:t>
            </a:r>
            <a:r>
              <a:rPr lang="en-US" sz="4000" u="sng" dirty="0" smtClean="0"/>
              <a:t>      3,800</a:t>
            </a:r>
          </a:p>
          <a:p>
            <a:pPr marL="0" indent="0">
              <a:buNone/>
            </a:pPr>
            <a:r>
              <a:rPr lang="en-US" sz="4000" dirty="0" smtClean="0"/>
              <a:t>S/T within levy limit		 $595,802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New Building Debt           </a:t>
            </a:r>
            <a:r>
              <a:rPr lang="en-US" sz="4000" u="sng" dirty="0" smtClean="0"/>
              <a:t> 146,877 </a:t>
            </a:r>
            <a:r>
              <a:rPr lang="en-US" sz="4000" dirty="0" smtClean="0"/>
              <a:t>Total Assessment	       $742,679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E3A67D60-3673-463B-B589-45E5E07AF5E2}" type="slidenum">
              <a:rPr smtClean="0"/>
              <a:pPr>
                <a:defRPr/>
              </a:pPr>
              <a:t>17</a:t>
            </a:fld>
            <a:r>
              <a:rPr smtClean="0"/>
              <a:t>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28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Article 8</a:t>
            </a:r>
            <a:br>
              <a:rPr lang="en-US" dirty="0" smtClean="0"/>
            </a:br>
            <a:r>
              <a:rPr lang="en-US" dirty="0" smtClean="0"/>
              <a:t>FY19 </a:t>
            </a:r>
            <a:r>
              <a:rPr lang="en-US" dirty="0"/>
              <a:t>budget proposal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0"/>
            <a:ext cx="609600" cy="349250"/>
          </a:xfrm>
        </p:spPr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lang="en-US" smtClean="0"/>
              <a:pPr>
                <a:defRPr/>
              </a:pPr>
              <a:t>18</a:t>
            </a:fld>
            <a:r>
              <a:rPr lang="en-US" dirty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Guiding Values To Create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373563"/>
          </a:xfrm>
        </p:spPr>
        <p:txBody>
          <a:bodyPr>
            <a:normAutofit/>
          </a:bodyPr>
          <a:lstStyle/>
          <a:p>
            <a:r>
              <a:rPr lang="en-US" sz="3000" dirty="0"/>
              <a:t>Promoting Excellent Teaching that Supports Learning</a:t>
            </a:r>
          </a:p>
          <a:p>
            <a:r>
              <a:rPr lang="en-US" sz="3000" dirty="0"/>
              <a:t>Practicing Professional Learning Communities</a:t>
            </a:r>
          </a:p>
          <a:p>
            <a:r>
              <a:rPr lang="en-US" sz="3000" dirty="0"/>
              <a:t>Finding the Right Student for the Right Program for the Right Reason</a:t>
            </a:r>
          </a:p>
          <a:p>
            <a:r>
              <a:rPr lang="en-US" sz="3000" dirty="0"/>
              <a:t>Providing Effective Learning Environments</a:t>
            </a:r>
          </a:p>
          <a:p>
            <a:r>
              <a:rPr lang="en-US" sz="3000" dirty="0"/>
              <a:t>Achieving Purposeful Career and College Results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smtClean="0"/>
              <a:pPr/>
              <a:t>19</a:t>
            </a:fld>
            <a:r>
              <a:rPr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957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FY19 Budget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 smtClean="0"/>
              <a:t>Last </a:t>
            </a:r>
            <a:r>
              <a:rPr lang="en-US" sz="3000" dirty="0"/>
              <a:t>budget </a:t>
            </a:r>
            <a:r>
              <a:rPr lang="en-US" sz="3000" dirty="0" smtClean="0"/>
              <a:t>year while </a:t>
            </a:r>
            <a:r>
              <a:rPr lang="en-US" sz="3000" dirty="0"/>
              <a:t>occupying </a:t>
            </a:r>
            <a:r>
              <a:rPr lang="en-US" sz="3000" dirty="0" smtClean="0"/>
              <a:t>old </a:t>
            </a:r>
            <a:r>
              <a:rPr lang="en-US" sz="3000" dirty="0"/>
              <a:t>building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Planning for moving and transition cost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Building </a:t>
            </a:r>
            <a:r>
              <a:rPr lang="en-US" sz="3000" dirty="0"/>
              <a:t>Debt Service - $36M &amp; $46M Bonds</a:t>
            </a:r>
          </a:p>
          <a:p>
            <a:pPr lvl="1">
              <a:lnSpc>
                <a:spcPct val="150000"/>
              </a:lnSpc>
            </a:pPr>
            <a:r>
              <a:rPr lang="en-US" sz="3000" dirty="0"/>
              <a:t>Capital Fee cannot be charged until new building is occupied  (FY20)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Reduction in Perkins grant 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lang="en-US" smtClean="0"/>
              <a:pPr/>
              <a:t>2</a:t>
            </a:fld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081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Wide Goals 2017-18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marL="91440" lvl="1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</a:rPr>
              <a:t>Engage in professional conversations and best practices to support colleagues and to build a Professional Learning Community (PLC) that will: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ea typeface="Calibri" panose="020F0502020204030204" pitchFamily="34" charset="0"/>
              </a:rPr>
              <a:t>Continue to support opportunities for all teachers to lead in the advancement of the academy model.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ea typeface="Calibri" panose="020F0502020204030204" pitchFamily="34" charset="0"/>
              </a:rPr>
              <a:t>Deeply integrate high-quality career and technical education and academic instruction in order to accomplish one or more of the following: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100" dirty="0">
                <a:solidFill>
                  <a:prstClr val="black"/>
                </a:solidFill>
                <a:ea typeface="Calibri" panose="020F0502020204030204" pitchFamily="34" charset="0"/>
              </a:rPr>
              <a:t>Enhance literacy skills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100" dirty="0">
                <a:solidFill>
                  <a:prstClr val="black"/>
                </a:solidFill>
                <a:ea typeface="Calibri" panose="020F0502020204030204" pitchFamily="34" charset="0"/>
              </a:rPr>
              <a:t>Improve executive functioning skills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100" dirty="0">
                <a:solidFill>
                  <a:prstClr val="black"/>
                </a:solidFill>
                <a:ea typeface="Calibri" panose="020F0502020204030204" pitchFamily="34" charset="0"/>
              </a:rPr>
              <a:t>Demonstrate practical connections between disciplines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ea typeface="Calibri" panose="020F0502020204030204" pitchFamily="34" charset="0"/>
              </a:rPr>
              <a:t>Foster a healthy, safe, supportive learning environment.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ea typeface="Calibri" panose="020F0502020204030204" pitchFamily="34" charset="0"/>
              </a:rPr>
              <a:t>Advance the use of technology to enhance digital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smtClean="0"/>
              <a:pPr/>
              <a:t>20</a:t>
            </a:fld>
            <a:r>
              <a:rPr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234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Admissions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10.5% increase in freshmen enrollment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ineligible out of district applications were deleted from the total apps, the accept percentage would be </a:t>
            </a:r>
            <a:r>
              <a:rPr lang="en-US" b="1" i="1" dirty="0"/>
              <a:t>74%</a:t>
            </a:r>
          </a:p>
          <a:p>
            <a:endParaRPr lang="en-US" dirty="0"/>
          </a:p>
          <a:p>
            <a:r>
              <a:rPr lang="en-US" dirty="0"/>
              <a:t>In-district:  The increase is by 2 students.</a:t>
            </a:r>
          </a:p>
          <a:p>
            <a:pPr lvl="1"/>
            <a:r>
              <a:rPr lang="en-US" dirty="0"/>
              <a:t>99 for Class of 2020 : 101 Class of 2021</a:t>
            </a:r>
          </a:p>
          <a:p>
            <a:pPr lvl="1"/>
            <a:r>
              <a:rPr lang="en-US" dirty="0"/>
              <a:t>  However, if declarant towns were part of the district, the number would be </a:t>
            </a:r>
            <a:r>
              <a:rPr lang="en-US" b="1" i="1" dirty="0"/>
              <a:t>115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dirty="0"/>
              <a:t>[</a:t>
            </a:r>
            <a:fld id="{7CB8A801-755F-4E7B-A0FB-75E962AABE83}" type="slidenum">
              <a:rPr/>
              <a:pPr/>
              <a:t>21</a:t>
            </a:fld>
            <a:r>
              <a:rPr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694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Revenue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43" y="1905000"/>
            <a:ext cx="8382000" cy="4221163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en-US" sz="3300" dirty="0"/>
              <a:t>Ch. 70 estimated – increase of $43,820</a:t>
            </a:r>
          </a:p>
          <a:p>
            <a:pPr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smtClean="0"/>
              <a:t>Transportation aid </a:t>
            </a:r>
            <a:r>
              <a:rPr lang="en-US" sz="3300" dirty="0"/>
              <a:t>– decrease of $54,700 </a:t>
            </a:r>
          </a:p>
          <a:p>
            <a:pPr algn="r">
              <a:lnSpc>
                <a:spcPct val="150000"/>
              </a:lnSpc>
            </a:pPr>
            <a:r>
              <a:rPr lang="en-US" sz="3300" dirty="0" smtClean="0"/>
              <a:t>Prior </a:t>
            </a:r>
            <a:r>
              <a:rPr lang="en-US" sz="3300" dirty="0"/>
              <a:t>Yr. Tuition – </a:t>
            </a:r>
            <a:r>
              <a:rPr lang="en-US" sz="3300" dirty="0" smtClean="0"/>
              <a:t>increase </a:t>
            </a:r>
            <a:r>
              <a:rPr lang="en-US" sz="3300" dirty="0"/>
              <a:t>of $58,403</a:t>
            </a:r>
          </a:p>
          <a:p>
            <a:pPr marL="365760" lvl="1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/>
              <a:t>Use of certified E&amp;D </a:t>
            </a:r>
            <a:r>
              <a:rPr lang="en-US" sz="3300" dirty="0" smtClean="0"/>
              <a:t>- </a:t>
            </a:r>
            <a:r>
              <a:rPr lang="en-US" sz="3300" dirty="0"/>
              <a:t>$540,000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lang="en-US" smtClean="0"/>
              <a:pPr>
                <a:defRPr/>
              </a:pPr>
              <a:t>22</a:t>
            </a:fld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671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F84EF4D7-99F2-4C11-AC83-55F1A0AF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Capital/Debt Service</a:t>
            </a: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119A9A2D-9E0A-4029-A119-0F36393608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7375E"/>
                </a:solidFill>
              </a:rPr>
              <a:t>[</a:t>
            </a:r>
            <a:fld id="{9A1B1FCF-C2D5-4366-ACE7-1A7484298DBD}" type="slidenum">
              <a:rPr lang="en-US" altLang="en-US" sz="1200" smtClean="0">
                <a:solidFill>
                  <a:srgbClr val="17375E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r>
              <a:rPr lang="en-US" altLang="en-US" sz="1200" dirty="0">
                <a:solidFill>
                  <a:srgbClr val="17375E"/>
                </a:solidFill>
              </a:rPr>
              <a:t>]</a:t>
            </a:r>
          </a:p>
        </p:txBody>
      </p:sp>
      <p:sp>
        <p:nvSpPr>
          <p:cNvPr id="58372" name="Content Placeholder 4">
            <a:extLst>
              <a:ext uri="{FF2B5EF4-FFF2-40B4-BE49-F238E27FC236}">
                <a16:creationId xmlns:a16="http://schemas.microsoft.com/office/drawing/2014/main" id="{377C6867-E6A0-4503-9C4D-0A62A0F35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70% of Capital and Debt Service funding is for the MSBA Building Project bonds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9AED915-2E98-4ECA-8AF8-6ABBDFFA0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13573"/>
              </p:ext>
            </p:extLst>
          </p:nvPr>
        </p:nvGraphicFramePr>
        <p:xfrm>
          <a:off x="838200" y="2667000"/>
          <a:ext cx="7359333" cy="3631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497">
                  <a:extLst>
                    <a:ext uri="{9D8B030D-6E8A-4147-A177-3AD203B41FA5}">
                      <a16:colId xmlns:a16="http://schemas.microsoft.com/office/drawing/2014/main" val="4058080935"/>
                    </a:ext>
                  </a:extLst>
                </a:gridCol>
                <a:gridCol w="2758836">
                  <a:extLst>
                    <a:ext uri="{9D8B030D-6E8A-4147-A177-3AD203B41FA5}">
                      <a16:colId xmlns:a16="http://schemas.microsoft.com/office/drawing/2014/main" val="39699813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658867963"/>
                    </a:ext>
                  </a:extLst>
                </a:gridCol>
                <a:gridCol w="1438894">
                  <a:extLst>
                    <a:ext uri="{9D8B030D-6E8A-4147-A177-3AD203B41FA5}">
                      <a16:colId xmlns:a16="http://schemas.microsoft.com/office/drawing/2014/main" val="3886899458"/>
                    </a:ext>
                  </a:extLst>
                </a:gridCol>
                <a:gridCol w="1151906">
                  <a:extLst>
                    <a:ext uri="{9D8B030D-6E8A-4147-A177-3AD203B41FA5}">
                      <a16:colId xmlns:a16="http://schemas.microsoft.com/office/drawing/2014/main" val="2076951939"/>
                    </a:ext>
                  </a:extLst>
                </a:gridCol>
              </a:tblGrid>
              <a:tr h="253357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FY18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FY19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$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208561657"/>
                  </a:ext>
                </a:extLst>
              </a:tr>
              <a:tr h="12762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sng" strike="noStrike" dirty="0">
                          <a:effectLst/>
                        </a:rPr>
                        <a:t>Description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Budget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Budget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Change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963949431"/>
                  </a:ext>
                </a:extLst>
              </a:tr>
              <a:tr h="3229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ESCO Lease/Capital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652,326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603,117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                                                                 (49,209)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3163854247"/>
                  </a:ext>
                </a:extLst>
              </a:tr>
              <a:tr h="3229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Stabilization Fund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sng" strike="noStrike" dirty="0">
                          <a:effectLst/>
                        </a:rPr>
                        <a:t>             100,000 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sng" strike="noStrike" dirty="0">
                          <a:effectLst/>
                        </a:rPr>
                        <a:t>             300,000 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sng" strike="noStrike" dirty="0">
                          <a:effectLst/>
                        </a:rPr>
                        <a:t>         200,000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612233362"/>
                  </a:ext>
                </a:extLst>
              </a:tr>
              <a:tr h="32290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Sub-Total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752,326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903,117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150,791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669514504"/>
                  </a:ext>
                </a:extLst>
              </a:tr>
              <a:tr h="253357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683948489"/>
                  </a:ext>
                </a:extLst>
              </a:tr>
              <a:tr h="2533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u="sng" strike="noStrike" dirty="0">
                          <a:effectLst/>
                        </a:rPr>
                        <a:t>MSBA Building Project - Debt Service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188796422"/>
                  </a:ext>
                </a:extLst>
              </a:tr>
              <a:tr h="32290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Feasibility Study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149,800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  86,800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(63,000)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583649628"/>
                  </a:ext>
                </a:extLst>
              </a:tr>
              <a:tr h="32290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Construction Phase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sng" strike="noStrike" dirty="0">
                          <a:effectLst/>
                        </a:rPr>
                        <a:t>             526,046 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sng" strike="noStrike" dirty="0">
                          <a:effectLst/>
                        </a:rPr>
                        <a:t>         2,056,606 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sng" strike="noStrike" dirty="0">
                          <a:effectLst/>
                        </a:rPr>
                        <a:t>     1,530,560 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2078812660"/>
                  </a:ext>
                </a:extLst>
              </a:tr>
              <a:tr h="32290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Sub-Total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675,846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2,143,406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1,467,560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290602649"/>
                  </a:ext>
                </a:extLst>
              </a:tr>
              <a:tr h="253357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2883809440"/>
                  </a:ext>
                </a:extLst>
              </a:tr>
              <a:tr h="253357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TOTAL DEBT/CAPITAL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dbl" strike="noStrike" baseline="0" dirty="0">
                          <a:effectLst/>
                        </a:rPr>
                        <a:t>         1,428,172 </a:t>
                      </a:r>
                      <a:endParaRPr lang="en-US" sz="1600" b="1" i="0" u="dbl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dbl" strike="noStrike" baseline="0" dirty="0">
                          <a:effectLst/>
                        </a:rPr>
                        <a:t>         3,046,523 </a:t>
                      </a:r>
                      <a:endParaRPr lang="en-US" sz="1600" b="1" i="0" u="dbl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dbl" strike="noStrike" baseline="0" dirty="0">
                          <a:effectLst/>
                        </a:rPr>
                        <a:t>     1,618,351 </a:t>
                      </a:r>
                      <a:endParaRPr lang="en-US" sz="1600" b="1" i="0" u="dbl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833633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749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4000" dirty="0"/>
              <a:t>Capital/Debt Service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672676"/>
              </p:ext>
            </p:extLst>
          </p:nvPr>
        </p:nvGraphicFramePr>
        <p:xfrm>
          <a:off x="838200" y="1524003"/>
          <a:ext cx="7848600" cy="4463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1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FY18 Budget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FY19 Proposed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85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Building Repairs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$40,000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1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Stabilization 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$300,000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28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Equipment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$112,263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Vehicles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$20,360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$20,360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Debt Service – School Project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$675,846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$2,143,406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994944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ESCO</a:t>
                      </a:r>
                      <a:r>
                        <a:rPr lang="en-US" b="1" baseline="0" dirty="0"/>
                        <a:t> Lease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$479,703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$492,757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14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dbl" baseline="0" dirty="0"/>
                        <a:t>$ 1,428,172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dbl" baseline="0" dirty="0"/>
                        <a:t>$ 3,046,523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lang="en-US" smtClean="0"/>
              <a:pPr/>
              <a:t>24</a:t>
            </a:fld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0986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BE467198-88A6-4202-AB12-46B56248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FY19 Budget Priorities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48E462C1-9720-46F7-A7D1-A4A465345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800" dirty="0" smtClean="0"/>
              <a:t>Capital Equipment Planning 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800" dirty="0" smtClean="0"/>
              <a:t>Most of the equipment will be moved from existing building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800" dirty="0" smtClean="0"/>
              <a:t>Gap between needs and FF&amp;E funding under the existing MSBA formula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800" dirty="0" smtClean="0"/>
              <a:t>Continue to seeking grant and other funding opportunities </a:t>
            </a:r>
          </a:p>
          <a:p>
            <a:pPr marL="0" indent="0">
              <a:buNone/>
              <a:defRPr/>
            </a:pPr>
            <a:endParaRPr lang="en-US" altLang="en-US" sz="2800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A6907469-4A01-40E6-82C8-6A066450CB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7375E"/>
                </a:solidFill>
              </a:rPr>
              <a:t>[</a:t>
            </a:r>
            <a:fld id="{4D8FD059-94E8-41EC-BA77-C9999BE4E55C}" type="slidenum">
              <a:rPr lang="en-US" altLang="en-US" sz="1200" smtClean="0">
                <a:solidFill>
                  <a:srgbClr val="17375E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r>
              <a:rPr lang="en-US" altLang="en-US" sz="1200" dirty="0">
                <a:solidFill>
                  <a:srgbClr val="17375E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416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8000"/>
              </a:lnSpc>
            </a:pPr>
            <a:r>
              <a:rPr lang="en-US" dirty="0"/>
              <a:t>Continue to utilize the guiding strategies, events and social media/advertising</a:t>
            </a:r>
          </a:p>
          <a:p>
            <a:pPr>
              <a:lnSpc>
                <a:spcPct val="108000"/>
              </a:lnSpc>
            </a:pPr>
            <a:r>
              <a:rPr lang="en-US" dirty="0"/>
              <a:t>Engage further discussion with non-member cities/towns on the benefits of joining the Minuteman district</a:t>
            </a:r>
          </a:p>
          <a:p>
            <a:pPr>
              <a:lnSpc>
                <a:spcPct val="108000"/>
              </a:lnSpc>
            </a:pPr>
            <a:r>
              <a:rPr lang="en-US" dirty="0"/>
              <a:t>Goal of reaching 100% target enrollment of 628 students is 2 to 4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smtClean="0"/>
              <a:pPr>
                <a:defRPr/>
              </a:pPr>
              <a:t>4</a:t>
            </a:fld>
            <a:r>
              <a:rPr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903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Enrollment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smtClean="0"/>
              <a:pPr>
                <a:defRPr/>
              </a:pPr>
              <a:t>5</a:t>
            </a:fld>
            <a:r>
              <a:rPr dirty="0"/>
              <a:t>]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38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 Year Freshman Enrollment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lang="en-US" smtClean="0"/>
              <a:pPr>
                <a:defRPr/>
              </a:pPr>
              <a:t>6</a:t>
            </a:fld>
            <a:r>
              <a:rPr lang="en-US" dirty="0"/>
              <a:t>]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630100"/>
              </p:ext>
            </p:extLst>
          </p:nvPr>
        </p:nvGraphicFramePr>
        <p:xfrm>
          <a:off x="681037" y="1417638"/>
          <a:ext cx="7781926" cy="483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History – Last 4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fld id="{E3A67D60-3673-463B-B589-45E5E07AF5E2}" type="slidenum">
              <a:rPr smtClean="0"/>
              <a:pPr>
                <a:defRPr/>
              </a:pPr>
              <a:t>7</a:t>
            </a:fld>
            <a:r>
              <a:rPr dirty="0"/>
              <a:t>]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54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/>
              <a:t>FY19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r>
              <a:rPr lang="en-US" sz="3200" dirty="0"/>
              <a:t>FY19 Budget – </a:t>
            </a:r>
            <a:r>
              <a:rPr lang="en-US" sz="3200" i="1" dirty="0"/>
              <a:t>Excluding School Project       	Debt Service</a:t>
            </a:r>
            <a:r>
              <a:rPr lang="en-US" sz="3200" dirty="0"/>
              <a:t>		</a:t>
            </a:r>
          </a:p>
          <a:p>
            <a:pPr marL="457200" lvl="1" indent="0" algn="ctr">
              <a:buNone/>
            </a:pPr>
            <a:r>
              <a:rPr lang="en-US" sz="3200" b="1" u="dbl" dirty="0"/>
              <a:t>$19,016,734</a:t>
            </a:r>
          </a:p>
          <a:p>
            <a:pPr marL="457200" lvl="1" indent="0" algn="ctr">
              <a:buNone/>
            </a:pPr>
            <a:r>
              <a:rPr lang="en-US" sz="3200" dirty="0"/>
              <a:t>Increase of 3.78% over FY18 Budget</a:t>
            </a:r>
          </a:p>
          <a:p>
            <a:pPr marL="457200" lvl="1" indent="0" algn="ctr">
              <a:buNone/>
            </a:pPr>
            <a:endParaRPr lang="en-US" sz="1800" dirty="0"/>
          </a:p>
          <a:p>
            <a:pPr marL="457200" lvl="1" indent="0" algn="ctr">
              <a:buNone/>
            </a:pPr>
            <a:r>
              <a:rPr lang="en-US" sz="3200" dirty="0"/>
              <a:t>Building Project – Debt Service</a:t>
            </a:r>
          </a:p>
          <a:p>
            <a:pPr marL="457200" lvl="1" indent="0" algn="ctr">
              <a:buNone/>
            </a:pPr>
            <a:r>
              <a:rPr lang="en-US" sz="3200" b="1" u="dbl" dirty="0"/>
              <a:t>$2,143,406</a:t>
            </a:r>
          </a:p>
          <a:p>
            <a:pPr marL="457200" lvl="1" indent="0" algn="ctr">
              <a:buNone/>
            </a:pPr>
            <a:endParaRPr lang="en-US" sz="1900" u="dbl" dirty="0"/>
          </a:p>
          <a:p>
            <a:pPr marL="457200" lvl="1" indent="0" algn="ctr">
              <a:buNone/>
            </a:pPr>
            <a:r>
              <a:rPr lang="en-US" sz="1800" b="1" i="1" dirty="0" smtClean="0"/>
              <a:t>Concord is one of six member </a:t>
            </a:r>
            <a:r>
              <a:rPr lang="en-US" sz="1800" b="1" i="1" dirty="0"/>
              <a:t>towns </a:t>
            </a:r>
            <a:r>
              <a:rPr lang="en-US" sz="1800" b="1" i="1" dirty="0" smtClean="0"/>
              <a:t>that voted </a:t>
            </a:r>
            <a:r>
              <a:rPr lang="en-US" sz="1800" b="1" i="1" dirty="0"/>
              <a:t>to exempt </a:t>
            </a:r>
            <a:r>
              <a:rPr lang="en-US" sz="1800" b="1" i="1" dirty="0" smtClean="0"/>
              <a:t>this </a:t>
            </a:r>
            <a:r>
              <a:rPr lang="en-US" sz="1800" b="1" i="1" dirty="0"/>
              <a:t>debt service from the limits of Proposition 2 1/2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lang="en-US" smtClean="0"/>
              <a:pPr/>
              <a:t>8</a:t>
            </a:fld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696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– FY19 Budget/Assessments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en-US" sz="3200" dirty="0"/>
              <a:t>Total FY19 Budget	</a:t>
            </a:r>
          </a:p>
          <a:p>
            <a:pPr marL="457200" lvl="1" indent="0" algn="ctr">
              <a:buNone/>
            </a:pPr>
            <a:r>
              <a:rPr lang="en-US" sz="3200" b="1" u="dbl" dirty="0"/>
              <a:t>$21,160,140</a:t>
            </a:r>
          </a:p>
          <a:p>
            <a:pPr marL="457200" lvl="1" indent="0" algn="ctr">
              <a:buNone/>
            </a:pPr>
            <a:r>
              <a:rPr lang="en-US" sz="3200" dirty="0"/>
              <a:t>Increase of $2,160,661  (11.37%)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3200" dirty="0"/>
              <a:t>Total Assessments to Towns</a:t>
            </a:r>
          </a:p>
          <a:p>
            <a:pPr marL="457200" lvl="1" indent="0" algn="ctr">
              <a:buNone/>
            </a:pPr>
            <a:r>
              <a:rPr lang="en-US" sz="3200" b="1" u="dbl" dirty="0"/>
              <a:t>$13,819,622</a:t>
            </a:r>
          </a:p>
          <a:p>
            <a:pPr marL="457200" lvl="1" indent="0" algn="ctr">
              <a:buNone/>
            </a:pPr>
            <a:r>
              <a:rPr lang="en-US" sz="3200" dirty="0"/>
              <a:t>Increase of $2,268,139  (19.64%)</a:t>
            </a:r>
          </a:p>
          <a:p>
            <a:pPr marL="457200" lvl="1" indent="0" algn="ctr">
              <a:buNone/>
            </a:pPr>
            <a:r>
              <a:rPr lang="en-US" sz="1800" b="1" i="1" dirty="0"/>
              <a:t>(Does not include Post Graduate and Middle School Assessments)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[</a:t>
            </a:r>
            <a:fld id="{7CB8A801-755F-4E7B-A0FB-75E962AABE83}" type="slidenum">
              <a:rPr lang="en-US" smtClean="0"/>
              <a:pPr/>
              <a:t>9</a:t>
            </a:fld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456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 PPT - Offic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 anchorCtr="0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 PPT - Official</Template>
  <TotalTime>4462</TotalTime>
  <Words>1184</Words>
  <Application>Microsoft Office PowerPoint</Application>
  <PresentationFormat>On-screen Show (4:3)</PresentationFormat>
  <Paragraphs>375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Verdana</vt:lpstr>
      <vt:lpstr>MM PPT - Official</vt:lpstr>
      <vt:lpstr>Article 8 FY19 BUDGET PROPOSAL </vt:lpstr>
      <vt:lpstr>FY19 Budget Considerations</vt:lpstr>
      <vt:lpstr>FY19 Budget Priorities</vt:lpstr>
      <vt:lpstr>Enrollment</vt:lpstr>
      <vt:lpstr>Overall Enrollment</vt:lpstr>
      <vt:lpstr>10 Year Freshman Enrollment</vt:lpstr>
      <vt:lpstr>Budget History – Last 4 Years</vt:lpstr>
      <vt:lpstr>FY19 Budget</vt:lpstr>
      <vt:lpstr>Overall – FY19 Budget/Assessments</vt:lpstr>
      <vt:lpstr>FY19 Budget – Program Changes</vt:lpstr>
      <vt:lpstr>FY19 Budget – Staff Changes</vt:lpstr>
      <vt:lpstr>FY19 Budget – Major Items</vt:lpstr>
      <vt:lpstr>FY19 Budget – Major Items</vt:lpstr>
      <vt:lpstr>FY19 Budget - Revenue Plan</vt:lpstr>
      <vt:lpstr>FY19 Budget Expenditures By Function Code</vt:lpstr>
      <vt:lpstr>Concord 10-yr Enrollment</vt:lpstr>
      <vt:lpstr>Concord’s FY19 Assessment</vt:lpstr>
      <vt:lpstr>Article 8 FY19 budget proposal</vt:lpstr>
      <vt:lpstr>Our Guiding Values To Create Success</vt:lpstr>
      <vt:lpstr>School Wide Goals 2017-18</vt:lpstr>
      <vt:lpstr>Inside Admissions Numbers</vt:lpstr>
      <vt:lpstr>Revenue Plan</vt:lpstr>
      <vt:lpstr>Capital/Debt Service</vt:lpstr>
      <vt:lpstr>Capital/Debt Service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Brendan Dutch</dc:creator>
  <cp:lastModifiedBy>CAROLYN FLOOD</cp:lastModifiedBy>
  <cp:revision>291</cp:revision>
  <cp:lastPrinted>2018-02-06T16:19:46Z</cp:lastPrinted>
  <dcterms:created xsi:type="dcterms:W3CDTF">2013-11-20T22:40:54Z</dcterms:created>
  <dcterms:modified xsi:type="dcterms:W3CDTF">2018-02-20T01:44:26Z</dcterms:modified>
</cp:coreProperties>
</file>